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70" r:id="rId4"/>
    <p:sldId id="271" r:id="rId5"/>
    <p:sldId id="272" r:id="rId6"/>
    <p:sldId id="273" r:id="rId7"/>
    <p:sldId id="274" r:id="rId8"/>
    <p:sldId id="276" r:id="rId9"/>
    <p:sldId id="277" r:id="rId10"/>
    <p:sldId id="278" r:id="rId11"/>
    <p:sldId id="279" r:id="rId12"/>
    <p:sldId id="280" r:id="rId13"/>
    <p:sldId id="257" r:id="rId14"/>
    <p:sldId id="281" r:id="rId15"/>
    <p:sldId id="263" r:id="rId16"/>
    <p:sldId id="258" r:id="rId17"/>
    <p:sldId id="283" r:id="rId18"/>
    <p:sldId id="282" r:id="rId19"/>
    <p:sldId id="259" r:id="rId20"/>
    <p:sldId id="260" r:id="rId21"/>
    <p:sldId id="284" r:id="rId22"/>
    <p:sldId id="285" r:id="rId23"/>
    <p:sldId id="286" r:id="rId24"/>
    <p:sldId id="288" r:id="rId25"/>
    <p:sldId id="287" r:id="rId26"/>
    <p:sldId id="261"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548"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A401A024-04CA-4F7D-92FD-CE3DBBA6F095}" type="datetimeFigureOut">
              <a:rPr lang="zh-CN" altLang="en-US" smtClean="0"/>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EDE081B7-0487-4D2B-AAB6-F03148326BCD}"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A401A024-04CA-4F7D-92FD-CE3DBBA6F0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E081B7-0487-4D2B-AAB6-F03148326BC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A401A024-04CA-4F7D-92FD-CE3DBBA6F0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E081B7-0487-4D2B-AAB6-F03148326BCD}"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A401A024-04CA-4F7D-92FD-CE3DBBA6F095}" type="datetimeFigureOut">
              <a:rPr lang="zh-CN" altLang="en-US" smtClean="0"/>
            </a:fld>
            <a:endParaRPr lang="zh-CN" altLang="en-US"/>
          </a:p>
        </p:txBody>
      </p:sp>
      <p:sp>
        <p:nvSpPr>
          <p:cNvPr id="9" name="灯片编号占位符 8"/>
          <p:cNvSpPr>
            <a:spLocks noGrp="1"/>
          </p:cNvSpPr>
          <p:nvPr>
            <p:ph type="sldNum" sz="quarter" idx="15"/>
          </p:nvPr>
        </p:nvSpPr>
        <p:spPr/>
        <p:txBody>
          <a:bodyPr rtlCol="0"/>
          <a:lstStyle/>
          <a:p>
            <a:fld id="{EDE081B7-0487-4D2B-AAB6-F03148326BCD}" type="slidenum">
              <a:rPr lang="zh-CN" altLang="en-US" smtClean="0"/>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bwMode="auto">
          <a:xfrm rot="5400000">
            <a:off x="7763256" y="1170432"/>
            <a:ext cx="2286000" cy="381000"/>
          </a:xfrm>
        </p:spPr>
        <p:txBody>
          <a:bodyPr/>
          <a:lstStyle/>
          <a:p>
            <a:fld id="{A401A024-04CA-4F7D-92FD-CE3DBBA6F095}" type="datetimeFigureOut">
              <a:rPr lang="zh-CN" altLang="en-US" smtClean="0"/>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EDE081B7-0487-4D2B-AAB6-F03148326BCD}" type="slidenum">
              <a:rPr lang="zh-CN" altLang="en-US" smtClean="0"/>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A401A024-04CA-4F7D-92FD-CE3DBBA6F09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E081B7-0487-4D2B-AAB6-F03148326BCD}" type="slidenum">
              <a:rPr lang="zh-CN" altLang="en-US" smtClean="0"/>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A401A024-04CA-4F7D-92FD-CE3DBBA6F09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E081B7-0487-4D2B-AAB6-F03148326BCD}" type="slidenum">
              <a:rPr lang="zh-CN" altLang="en-US" smtClean="0"/>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endParaRPr kumimoji="0" lang="zh-CN" altLang="en-US" smtClean="0"/>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endParaRPr kumimoji="0" lang="zh-CN" altLang="en-US" smtClean="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A401A024-04CA-4F7D-92FD-CE3DBBA6F095}" type="datetimeFigureOut">
              <a:rPr lang="zh-CN" altLang="en-US" smtClean="0"/>
            </a:fld>
            <a:endParaRPr lang="zh-CN" altLang="en-US"/>
          </a:p>
        </p:txBody>
      </p:sp>
      <p:sp>
        <p:nvSpPr>
          <p:cNvPr id="7" name="灯片编号占位符 6"/>
          <p:cNvSpPr>
            <a:spLocks noGrp="1"/>
          </p:cNvSpPr>
          <p:nvPr>
            <p:ph type="sldNum" sz="quarter" idx="11"/>
          </p:nvPr>
        </p:nvSpPr>
        <p:spPr/>
        <p:txBody>
          <a:bodyPr rtlCol="0"/>
          <a:lstStyle/>
          <a:p>
            <a:fld id="{EDE081B7-0487-4D2B-AAB6-F03148326BCD}" type="slidenum">
              <a:rPr lang="zh-CN" altLang="en-US" smtClean="0"/>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401A024-04CA-4F7D-92FD-CE3DBBA6F09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E081B7-0487-4D2B-AAB6-F03148326BC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A401A024-04CA-4F7D-92FD-CE3DBBA6F095}" type="datetimeFigureOut">
              <a:rPr lang="zh-CN" altLang="en-US" smtClean="0"/>
            </a:fld>
            <a:endParaRPr lang="zh-CN" altLang="en-US"/>
          </a:p>
        </p:txBody>
      </p:sp>
      <p:sp>
        <p:nvSpPr>
          <p:cNvPr id="22" name="灯片编号占位符 21"/>
          <p:cNvSpPr>
            <a:spLocks noGrp="1"/>
          </p:cNvSpPr>
          <p:nvPr>
            <p:ph type="sldNum" sz="quarter" idx="15"/>
          </p:nvPr>
        </p:nvSpPr>
        <p:spPr/>
        <p:txBody>
          <a:bodyPr rtlCol="0"/>
          <a:lstStyle/>
          <a:p>
            <a:fld id="{EDE081B7-0487-4D2B-AAB6-F03148326BCD}" type="slidenum">
              <a:rPr lang="zh-CN" altLang="en-US" smtClean="0"/>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A401A024-04CA-4F7D-92FD-CE3DBBA6F095}" type="datetimeFigureOut">
              <a:rPr lang="zh-CN" altLang="en-US" smtClean="0"/>
            </a:fld>
            <a:endParaRPr lang="zh-CN" altLang="en-US"/>
          </a:p>
        </p:txBody>
      </p:sp>
      <p:sp>
        <p:nvSpPr>
          <p:cNvPr id="18" name="灯片编号占位符 17"/>
          <p:cNvSpPr>
            <a:spLocks noGrp="1"/>
          </p:cNvSpPr>
          <p:nvPr>
            <p:ph type="sldNum" sz="quarter" idx="11"/>
          </p:nvPr>
        </p:nvSpPr>
        <p:spPr/>
        <p:txBody>
          <a:bodyPr rtlCol="0"/>
          <a:lstStyle/>
          <a:p>
            <a:fld id="{EDE081B7-0487-4D2B-AAB6-F03148326BCD}" type="slidenum">
              <a:rPr lang="zh-CN" altLang="en-US" smtClean="0"/>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A401A024-04CA-4F7D-92FD-CE3DBBA6F095}" type="datetimeFigureOut">
              <a:rPr lang="zh-CN" altLang="en-US" smtClean="0"/>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EDE081B7-0487-4D2B-AAB6-F03148326BC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panose="05000000000000000000"/>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panose="05020102010507070707"/>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panose="05000000000000000000"/>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panose="05000000000000000000"/>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panose="05020102010507070707"/>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panose="05000000000000000000"/>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jpeg"/><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sz="3600"/>
              <a:t>第七章  小说写作与影视改编</a:t>
            </a:r>
            <a:endParaRPr lang="zh-CN" altLang="en-US" sz="3600"/>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b="1">
                <a:latin typeface="华文新魏" panose="02010800040101010101" charset="-122"/>
                <a:ea typeface="华文新魏" panose="02010800040101010101" charset="-122"/>
                <a:sym typeface="+mn-ea"/>
              </a:rPr>
              <a:t>实战演练：</a:t>
            </a:r>
            <a:r>
              <a:rPr lang="zh-CN" altLang="en-US" sz="4000">
                <a:solidFill>
                  <a:schemeClr val="tx1"/>
                </a:solidFill>
                <a:latin typeface="华文新魏" panose="02010800040101010101" charset="-122"/>
                <a:ea typeface="华文新魏" panose="02010800040101010101" charset="-122"/>
                <a:sym typeface="+mn-ea"/>
              </a:rPr>
              <a:t>情节设置</a:t>
            </a:r>
            <a:endParaRPr lang="zh-CN" altLang="en-US" sz="4000" b="1">
              <a:solidFill>
                <a:schemeClr val="tx1"/>
              </a:solidFill>
              <a:latin typeface="华文新魏" panose="02010800040101010101" charset="-122"/>
              <a:ea typeface="华文新魏" panose="02010800040101010101" charset="-122"/>
              <a:sym typeface="+mn-ea"/>
            </a:endParaRPr>
          </a:p>
        </p:txBody>
      </p:sp>
      <p:sp>
        <p:nvSpPr>
          <p:cNvPr id="3" name="内容占位符 2"/>
          <p:cNvSpPr>
            <a:spLocks noGrp="1"/>
          </p:cNvSpPr>
          <p:nvPr>
            <p:ph sz="quarter" idx="1"/>
          </p:nvPr>
        </p:nvSpPr>
        <p:spPr/>
        <p:txBody>
          <a:bodyPr>
            <a:normAutofit lnSpcReduction="10000"/>
          </a:bodyPr>
          <a:p>
            <a:r>
              <a:rPr lang="zh-CN" altLang="en-US" sz="3200">
                <a:solidFill>
                  <a:srgbClr val="FF0000"/>
                </a:solidFill>
                <a:latin typeface="华文新魏" panose="02010800040101010101" charset="-122"/>
                <a:ea typeface="华文新魏" panose="02010800040101010101" charset="-122"/>
              </a:rPr>
              <a:t>正在上大三的女儿带男友回家要求登记结婚</a:t>
            </a:r>
            <a:endParaRPr lang="zh-CN" altLang="en-US" sz="3200">
              <a:solidFill>
                <a:srgbClr val="FF0000"/>
              </a:solidFill>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sym typeface="+mn-ea"/>
              </a:rPr>
              <a:t>1.分歧所在：女儿尚在读大三，年经尚小。男友同样年纪轻轻，没有事业基础。</a:t>
            </a:r>
            <a:endParaRPr lang="zh-CN" altLang="en-US" sz="3200">
              <a:latin typeface="华文新魏" panose="02010800040101010101" charset="-122"/>
              <a:ea typeface="华文新魏" panose="02010800040101010101" charset="-122"/>
              <a:sym typeface="+mn-ea"/>
            </a:endParaRPr>
          </a:p>
          <a:p>
            <a:r>
              <a:rPr lang="zh-CN" altLang="en-US" sz="3200">
                <a:latin typeface="华文新魏" panose="02010800040101010101" charset="-122"/>
                <a:ea typeface="华文新魏" panose="02010800040101010101" charset="-122"/>
                <a:sym typeface="+mn-ea"/>
              </a:rPr>
              <a:t>2.家长态度：父母双方或有一方强烈反对</a:t>
            </a:r>
            <a:endParaRPr lang="zh-CN" altLang="en-US" sz="3200">
              <a:latin typeface="华文新魏" panose="02010800040101010101" charset="-122"/>
              <a:ea typeface="华文新魏" panose="02010800040101010101" charset="-122"/>
              <a:sym typeface="+mn-ea"/>
            </a:endParaRPr>
          </a:p>
          <a:p>
            <a:r>
              <a:rPr lang="zh-CN" altLang="en-US" sz="3200">
                <a:latin typeface="华文新魏" panose="02010800040101010101" charset="-122"/>
                <a:ea typeface="华文新魏" panose="02010800040101010101" charset="-122"/>
                <a:sym typeface="+mn-ea"/>
              </a:rPr>
              <a:t>（1）爸爸、妈妈均反对</a:t>
            </a:r>
            <a:endParaRPr lang="zh-CN" altLang="en-US" sz="3200">
              <a:latin typeface="华文新魏" panose="02010800040101010101" charset="-122"/>
              <a:ea typeface="华文新魏" panose="02010800040101010101" charset="-122"/>
              <a:sym typeface="+mn-ea"/>
            </a:endParaRPr>
          </a:p>
          <a:p>
            <a:r>
              <a:rPr lang="zh-CN" altLang="en-US" sz="3200">
                <a:latin typeface="华文新魏" panose="02010800040101010101" charset="-122"/>
                <a:ea typeface="华文新魏" panose="02010800040101010101" charset="-122"/>
                <a:sym typeface="+mn-ea"/>
              </a:rPr>
              <a:t>（2）爸爸反对，妈妈妥协</a:t>
            </a:r>
            <a:endParaRPr lang="zh-CN" altLang="en-US" sz="3200">
              <a:latin typeface="华文新魏" panose="02010800040101010101" charset="-122"/>
              <a:ea typeface="华文新魏" panose="02010800040101010101" charset="-122"/>
              <a:sym typeface="+mn-ea"/>
            </a:endParaRPr>
          </a:p>
          <a:p>
            <a:r>
              <a:rPr lang="zh-CN" altLang="en-US" sz="3200">
                <a:latin typeface="华文新魏" panose="02010800040101010101" charset="-122"/>
                <a:ea typeface="华文新魏" panose="02010800040101010101" charset="-122"/>
                <a:sym typeface="+mn-ea"/>
              </a:rPr>
              <a:t>（3）妈妈反对，爸爸妥协</a:t>
            </a:r>
            <a:endParaRPr lang="zh-CN" altLang="en-US" sz="3200">
              <a:latin typeface="华文新魏" panose="02010800040101010101" charset="-122"/>
              <a:ea typeface="华文新魏" panose="02010800040101010101" charset="-122"/>
              <a:sym typeface="+mn-ea"/>
            </a:endParaRPr>
          </a:p>
          <a:p>
            <a:endParaRPr lang="zh-CN" altLang="en-US" sz="3200">
              <a:latin typeface="Arial" panose="020B0604020202020204" pitchFamily="34" charset="0"/>
              <a:ea typeface="华文新魏" panose="02010800040101010101"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sz="4000" b="1">
              <a:solidFill>
                <a:schemeClr val="tx1"/>
              </a:solidFill>
              <a:latin typeface="华文新魏" panose="02010800040101010101" charset="-122"/>
              <a:ea typeface="华文新魏" panose="02010800040101010101" charset="-122"/>
              <a:sym typeface="+mn-ea"/>
            </a:endParaRPr>
          </a:p>
        </p:txBody>
      </p:sp>
      <p:sp>
        <p:nvSpPr>
          <p:cNvPr id="3" name="内容占位符 2"/>
          <p:cNvSpPr>
            <a:spLocks noGrp="1"/>
          </p:cNvSpPr>
          <p:nvPr>
            <p:ph sz="quarter" idx="1"/>
          </p:nvPr>
        </p:nvSpPr>
        <p:spPr/>
        <p:txBody>
          <a:bodyPr>
            <a:normAutofit/>
          </a:bodyPr>
          <a:p>
            <a:r>
              <a:rPr lang="zh-CN" altLang="en-US" sz="3200">
                <a:latin typeface="华文新魏" panose="02010800040101010101" charset="-122"/>
                <a:ea typeface="华文新魏" panose="02010800040101010101" charset="-122"/>
                <a:sym typeface="+mn-ea"/>
              </a:rPr>
              <a:t>只要父母双方意见不统一，小说就会生发出许多枝节，向不同方向发展。</a:t>
            </a:r>
            <a:endParaRPr lang="zh-CN" altLang="en-US" sz="3200">
              <a:latin typeface="华文新魏" panose="02010800040101010101" charset="-122"/>
              <a:ea typeface="华文新魏" panose="02010800040101010101" charset="-122"/>
              <a:sym typeface="+mn-ea"/>
            </a:endParaRPr>
          </a:p>
          <a:p>
            <a:r>
              <a:rPr lang="zh-CN" altLang="en-US" sz="3200">
                <a:latin typeface="华文新魏" panose="02010800040101010101" charset="-122"/>
                <a:ea typeface="华文新魏" panose="02010800040101010101" charset="-122"/>
                <a:sym typeface="+mn-ea"/>
              </a:rPr>
              <a:t>3. 反对理由：在保持人物关系不变，保持家长反对女儿结婚这一核心矛盾的情况下，如何使故事情节变得千变万化？除了“女儿尚在读大三，年经尚小。男友同样年纪轻轻，没有事业基础。”这一种矛盾设置外，还有没有其他原因可以造成家长反对二人结婚？ </a:t>
            </a:r>
            <a:endParaRPr lang="zh-CN" altLang="en-US" sz="3200">
              <a:latin typeface="华文新魏" panose="02010800040101010101" charset="-122"/>
              <a:ea typeface="华文新魏" panose="02010800040101010101"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b="1"/>
              <a:t>第二节 小说故事的影视改编</a:t>
            </a:r>
            <a:endParaRPr lang="zh-CN" altLang="en-US" sz="4000" b="1"/>
          </a:p>
        </p:txBody>
      </p:sp>
      <p:sp>
        <p:nvSpPr>
          <p:cNvPr id="3" name="内容占位符 2"/>
          <p:cNvSpPr>
            <a:spLocks noGrp="1"/>
          </p:cNvSpPr>
          <p:nvPr>
            <p:ph sz="quarter" idx="1"/>
          </p:nvPr>
        </p:nvSpPr>
        <p:spPr/>
        <p:txBody>
          <a:bodyPr/>
          <a:p>
            <a:r>
              <a:rPr lang="zh-CN" altLang="en-US" sz="3200">
                <a:latin typeface="华文新魏" panose="02010800040101010101" charset="-122"/>
                <a:ea typeface="华文新魏" panose="02010800040101010101" charset="-122"/>
              </a:rPr>
              <a:t>何谓改编？</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小说应如何改编？</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sym typeface="+mn-ea"/>
              </a:rPr>
              <a:t>案例分析：小说《活着》vs电影《活着》</a:t>
            </a:r>
            <a:endParaRPr lang="zh-CN" altLang="en-US" sz="3200">
              <a:latin typeface="华文新魏" panose="02010800040101010101" charset="-122"/>
              <a:ea typeface="华文新魏" panose="02010800040101010101" charset="-122"/>
              <a:sym typeface="+mn-ea"/>
            </a:endParaRPr>
          </a:p>
          <a:p>
            <a:r>
              <a:rPr lang="zh-CN" altLang="en-US" sz="3200">
                <a:latin typeface="华文新魏" panose="02010800040101010101" charset="-122"/>
                <a:ea typeface="华文新魏" panose="02010800040101010101" charset="-122"/>
                <a:sym typeface="+mn-ea"/>
              </a:rPr>
              <a:t>如何将小说改编为影视故事？</a:t>
            </a:r>
            <a:endParaRPr lang="zh-CN" altLang="en-US" sz="3200">
              <a:latin typeface="华文新魏" panose="02010800040101010101" charset="-122"/>
              <a:ea typeface="华文新魏" panose="02010800040101010101" charset="-122"/>
              <a:sym typeface="+mn-ea"/>
            </a:endParaRPr>
          </a:p>
          <a:p>
            <a:r>
              <a:rPr lang="zh-CN" altLang="en-US" sz="3200">
                <a:latin typeface="华文新魏" panose="02010800040101010101" charset="-122"/>
                <a:ea typeface="华文新魏" panose="02010800040101010101" charset="-122"/>
              </a:rPr>
              <a:t>影视改编训练</a:t>
            </a:r>
            <a:endParaRPr lang="zh-CN" altLang="en-US" sz="3200">
              <a:latin typeface="华文新魏" panose="02010800040101010101" charset="-122"/>
              <a:ea typeface="华文新魏" panose="02010800040101010101"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p:txBody>
          <a:bodyPr/>
          <a:p>
            <a:endParaRPr lang="zh-CN" altLang="en-US"/>
          </a:p>
        </p:txBody>
      </p:sp>
      <p:sp>
        <p:nvSpPr>
          <p:cNvPr id="3" name="内容占位符 2"/>
          <p:cNvSpPr>
            <a:spLocks noGrp="1"/>
          </p:cNvSpPr>
          <p:nvPr>
            <p:ph sz="quarter" idx="1"/>
          </p:nvPr>
        </p:nvSpPr>
        <p:spPr/>
        <p:txBody>
          <a:bodyPr/>
          <a:p>
            <a:r>
              <a:rPr lang="zh-CN" altLang="en-US" sz="3600" b="1">
                <a:solidFill>
                  <a:schemeClr val="accent1"/>
                </a:solidFill>
                <a:effectLst>
                  <a:outerShdw blurRad="38100" dist="25400" dir="5400000" algn="ctr" rotWithShape="0">
                    <a:srgbClr val="6E747A">
                      <a:alpha val="43000"/>
                    </a:srgbClr>
                  </a:outerShdw>
                </a:effectLst>
              </a:rPr>
              <a:t>小说</a:t>
            </a:r>
            <a:endParaRPr lang="zh-CN" altLang="en-US" sz="3600" b="1">
              <a:solidFill>
                <a:schemeClr val="accent1"/>
              </a:solidFill>
              <a:effectLst>
                <a:outerShdw blurRad="38100" dist="25400" dir="5400000" algn="ctr" rotWithShape="0">
                  <a:srgbClr val="6E747A">
                    <a:alpha val="43000"/>
                  </a:srgbClr>
                </a:outerShdw>
              </a:effectLst>
            </a:endParaRPr>
          </a:p>
          <a:p>
            <a:endParaRPr lang="zh-CN" altLang="en-US"/>
          </a:p>
        </p:txBody>
      </p:sp>
      <p:sp>
        <p:nvSpPr>
          <p:cNvPr id="7" name="内容占位符 6"/>
          <p:cNvSpPr>
            <a:spLocks noGrp="1"/>
          </p:cNvSpPr>
          <p:nvPr>
            <p:ph sz="quarter" idx="2"/>
          </p:nvPr>
        </p:nvSpPr>
        <p:spPr/>
        <p:txBody>
          <a:bodyPr/>
          <a:p>
            <a:r>
              <a:rPr lang="zh-CN" altLang="en-US" sz="3600" b="1">
                <a:ln w="22225">
                  <a:solidFill>
                    <a:schemeClr val="accent2"/>
                  </a:solidFill>
                  <a:prstDash val="solid"/>
                </a:ln>
                <a:solidFill>
                  <a:schemeClr val="accent2">
                    <a:lumMod val="40000"/>
                    <a:lumOff val="60000"/>
                  </a:schemeClr>
                </a:solidFill>
                <a:effectLst/>
              </a:rPr>
              <a:t>影视</a:t>
            </a:r>
            <a:endParaRPr lang="zh-CN" altLang="en-US" sz="3600" b="1">
              <a:ln w="22225">
                <a:solidFill>
                  <a:schemeClr val="accent2"/>
                </a:solidFill>
                <a:prstDash val="solid"/>
              </a:ln>
              <a:solidFill>
                <a:schemeClr val="accent2">
                  <a:lumMod val="40000"/>
                  <a:lumOff val="60000"/>
                </a:schemeClr>
              </a:solidFill>
              <a:effectLst/>
            </a:endParaRPr>
          </a:p>
        </p:txBody>
      </p:sp>
      <p:pic>
        <p:nvPicPr>
          <p:cNvPr id="4" name="图片 3" descr="苹果"/>
          <p:cNvPicPr>
            <a:picLocks noChangeAspect="1"/>
          </p:cNvPicPr>
          <p:nvPr/>
        </p:nvPicPr>
        <p:blipFill>
          <a:blip r:embed="rId1"/>
          <a:stretch>
            <a:fillRect/>
          </a:stretch>
        </p:blipFill>
        <p:spPr>
          <a:xfrm>
            <a:off x="930275" y="2562225"/>
            <a:ext cx="2710815" cy="2925445"/>
          </a:xfrm>
          <a:prstGeom prst="rect">
            <a:avLst/>
          </a:prstGeom>
        </p:spPr>
      </p:pic>
      <p:pic>
        <p:nvPicPr>
          <p:cNvPr id="5" name="图片 4" descr="橘子"/>
          <p:cNvPicPr>
            <a:picLocks noChangeAspect="1"/>
          </p:cNvPicPr>
          <p:nvPr/>
        </p:nvPicPr>
        <p:blipFill>
          <a:blip r:embed="rId2"/>
          <a:stretch>
            <a:fillRect/>
          </a:stretch>
        </p:blipFill>
        <p:spPr>
          <a:xfrm>
            <a:off x="4912360" y="3202940"/>
            <a:ext cx="2866390" cy="2118360"/>
          </a:xfrm>
          <a:prstGeom prst="rect">
            <a:avLst/>
          </a:prstGeom>
        </p:spPr>
      </p:pic>
      <p:sp>
        <p:nvSpPr>
          <p:cNvPr id="8" name="右箭头 7"/>
          <p:cNvSpPr/>
          <p:nvPr/>
        </p:nvSpPr>
        <p:spPr>
          <a:xfrm>
            <a:off x="3327400" y="3996690"/>
            <a:ext cx="1460500" cy="503555"/>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p>
            <a:pPr algn="ctr"/>
            <a:endParaRPr lang="zh-CN" altLang="en-US"/>
          </a:p>
        </p:txBody>
      </p:sp>
      <p:sp>
        <p:nvSpPr>
          <p:cNvPr id="9" name="文本框 8"/>
          <p:cNvSpPr txBox="1"/>
          <p:nvPr/>
        </p:nvSpPr>
        <p:spPr>
          <a:xfrm>
            <a:off x="3451225" y="4742815"/>
            <a:ext cx="1461135" cy="645160"/>
          </a:xfrm>
          <a:prstGeom prst="rect">
            <a:avLst/>
          </a:prstGeom>
          <a:noFill/>
        </p:spPr>
        <p:txBody>
          <a:bodyPr wrap="square" rtlCol="0">
            <a:spAutoFit/>
          </a:bodyPr>
          <a:p>
            <a:r>
              <a:rPr lang="zh-CN" altLang="en-US" sz="3600" b="1">
                <a:solidFill>
                  <a:schemeClr val="tx1"/>
                </a:solidFill>
                <a:effectLst>
                  <a:outerShdw blurRad="38100" dist="19050" dir="2700000" algn="tl" rotWithShape="0">
                    <a:schemeClr val="dk1">
                      <a:alpha val="40000"/>
                    </a:schemeClr>
                  </a:outerShdw>
                </a:effectLst>
              </a:rPr>
              <a:t>改编</a:t>
            </a:r>
            <a:endParaRPr lang="zh-CN" altLang="en-US" sz="3600" b="1">
              <a:solidFill>
                <a:schemeClr val="tx1"/>
              </a:solidFill>
              <a:effectLst>
                <a:outerShdw blurRad="38100" dist="19050" dir="2700000" algn="tl" rotWithShape="0">
                  <a:schemeClr val="dk1">
                    <a:alpha val="40000"/>
                  </a:schemeClr>
                </a:outerShdw>
              </a:effectLs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b="1">
                <a:sym typeface="+mn-ea"/>
              </a:rPr>
              <a:t>何谓改编？</a:t>
            </a:r>
            <a:endParaRPr lang="zh-CN" altLang="en-US" sz="4000" b="1">
              <a:sym typeface="+mn-ea"/>
            </a:endParaRPr>
          </a:p>
        </p:txBody>
      </p:sp>
      <p:sp>
        <p:nvSpPr>
          <p:cNvPr id="3" name="内容占位符 2"/>
          <p:cNvSpPr>
            <a:spLocks noGrp="1"/>
          </p:cNvSpPr>
          <p:nvPr>
            <p:ph sz="quarter" idx="1"/>
          </p:nvPr>
        </p:nvSpPr>
        <p:spPr/>
        <p:txBody>
          <a:bodyPr>
            <a:noAutofit/>
          </a:bodyPr>
          <a:p>
            <a:r>
              <a:rPr lang="zh-CN" altLang="en-US" sz="3200">
                <a:latin typeface="华文新魏" panose="02010800040101010101" charset="-122"/>
                <a:ea typeface="华文新魏" panose="02010800040101010101" charset="-122"/>
              </a:rPr>
              <a:t>改编即是将一个故事形式转变为另一个样式，是对原作品进行的重新编写，属于演绎作品的一种。</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名著的改编，实质上就是影视编导运用特定的视听语言对文学名著进行的一次新的解释。这种解释不是对其固有原意的求知和认同，不是把原著译成影视连环画，而是再创作，是渗透了改编者独特理念和情思的再创作。属于</a:t>
            </a:r>
            <a:r>
              <a:rPr lang="zh-CN" altLang="en-US" sz="3200">
                <a:solidFill>
                  <a:schemeClr val="accent2"/>
                </a:solidFill>
                <a:latin typeface="华文新魏" panose="02010800040101010101" charset="-122"/>
                <a:ea typeface="华文新魏" panose="02010800040101010101" charset="-122"/>
              </a:rPr>
              <a:t>创意写作文体转换</a:t>
            </a:r>
            <a:r>
              <a:rPr lang="zh-CN" altLang="en-US" sz="3200">
                <a:latin typeface="华文新魏" panose="02010800040101010101" charset="-122"/>
                <a:ea typeface="华文新魏" panose="02010800040101010101" charset="-122"/>
              </a:rPr>
              <a:t>。</a:t>
            </a:r>
            <a:endParaRPr lang="zh-CN" altLang="en-US" sz="3200">
              <a:latin typeface="华文新魏" panose="02010800040101010101" charset="-122"/>
              <a:ea typeface="华文新魏" panose="0201080004010101010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b="1"/>
              <a:t>小说应如何改编？</a:t>
            </a:r>
            <a:endParaRPr lang="zh-CN" altLang="en-US" sz="4000" b="1"/>
          </a:p>
        </p:txBody>
      </p:sp>
      <p:sp>
        <p:nvSpPr>
          <p:cNvPr id="3" name="内容占位符 2"/>
          <p:cNvSpPr>
            <a:spLocks noGrp="1"/>
          </p:cNvSpPr>
          <p:nvPr>
            <p:ph sz="quarter" idx="1"/>
          </p:nvPr>
        </p:nvSpPr>
        <p:spPr/>
        <p:txBody>
          <a:bodyPr>
            <a:noAutofit/>
          </a:bodyPr>
          <a:p>
            <a:r>
              <a:rPr lang="zh-CN" altLang="en-US" sz="3200">
                <a:solidFill>
                  <a:schemeClr val="accent2"/>
                </a:solidFill>
                <a:latin typeface="华文新魏" panose="02010800040101010101" charset="-122"/>
                <a:ea typeface="华文新魏" panose="02010800040101010101" charset="-122"/>
              </a:rPr>
              <a:t>国内三种改编意见</a:t>
            </a:r>
            <a:endParaRPr lang="zh-CN" altLang="en-US" sz="3200">
              <a:solidFill>
                <a:schemeClr val="accent2"/>
              </a:solidFill>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一是“忠实原著论”</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二是“忠实原著精神论”</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三是“取材改造论”</a:t>
            </a:r>
            <a:endParaRPr lang="zh-CN" altLang="en-US" sz="3200">
              <a:latin typeface="华文新魏" panose="02010800040101010101" charset="-122"/>
              <a:ea typeface="华文新魏" panose="02010800040101010101" charset="-122"/>
            </a:endParaRPr>
          </a:p>
          <a:p>
            <a:pPr marL="0" indent="0">
              <a:buNone/>
            </a:pPr>
            <a:endParaRPr lang="zh-CN" altLang="en-US" sz="3200">
              <a:latin typeface="华文新魏" panose="02010800040101010101" charset="-122"/>
              <a:ea typeface="华文新魏" panose="02010800040101010101"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sz="4000" b="1"/>
          </a:p>
        </p:txBody>
      </p:sp>
      <p:sp>
        <p:nvSpPr>
          <p:cNvPr id="3" name="内容占位符 2"/>
          <p:cNvSpPr>
            <a:spLocks noGrp="1"/>
          </p:cNvSpPr>
          <p:nvPr>
            <p:ph sz="quarter" idx="1"/>
          </p:nvPr>
        </p:nvSpPr>
        <p:spPr/>
        <p:txBody>
          <a:bodyPr>
            <a:noAutofit/>
          </a:bodyPr>
          <a:p>
            <a:r>
              <a:rPr lang="zh-CN" altLang="en-US" sz="3200">
                <a:solidFill>
                  <a:schemeClr val="accent2"/>
                </a:solidFill>
                <a:latin typeface="华文新魏" panose="02010800040101010101" charset="-122"/>
                <a:ea typeface="华文新魏" panose="02010800040101010101" charset="-122"/>
              </a:rPr>
              <a:t>西方三种改编理论</a:t>
            </a:r>
            <a:endParaRPr lang="zh-CN" altLang="en-US" sz="3200">
              <a:solidFill>
                <a:schemeClr val="accent2"/>
              </a:solidFill>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一是以安德烈·巴赞为代表的强调 形神兼备再现原著精髓的“忠实型改编”理论。</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二是以波高热娃为代表的在表达原著的哲理和主题内容基础上进行大胆创造、注重 自我表现的 “创造型改编”理论。</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三是以贝拉·巴拉兹为代表的把原著仅仅当成是未经加工的素材的“自由型改编”理论。</a:t>
            </a:r>
            <a:endParaRPr lang="zh-CN" altLang="en-US" sz="3200">
              <a:latin typeface="华文新魏" panose="02010800040101010101" charset="-122"/>
              <a:ea typeface="华文新魏" panose="02010800040101010101" charset="-122"/>
            </a:endParaRPr>
          </a:p>
          <a:p>
            <a:endParaRPr lang="zh-CN" altLang="en-US" sz="3200">
              <a:latin typeface="华文新魏" panose="02010800040101010101" charset="-122"/>
              <a:ea typeface="华文新魏" panose="02010800040101010101"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sz="4000" b="1">
              <a:latin typeface="华文新魏" panose="02010800040101010101" charset="-122"/>
              <a:ea typeface="华文新魏" panose="02010800040101010101" charset="-122"/>
              <a:sym typeface="+mn-ea"/>
            </a:endParaRPr>
          </a:p>
        </p:txBody>
      </p:sp>
      <p:sp>
        <p:nvSpPr>
          <p:cNvPr id="3" name="内容占位符 2"/>
          <p:cNvSpPr>
            <a:spLocks noGrp="1"/>
          </p:cNvSpPr>
          <p:nvPr>
            <p:ph sz="quarter" idx="1"/>
          </p:nvPr>
        </p:nvSpPr>
        <p:spPr/>
        <p:txBody>
          <a:bodyPr>
            <a:noAutofit/>
          </a:bodyPr>
          <a:p>
            <a:r>
              <a:rPr lang="zh-CN" altLang="en-US" sz="3200">
                <a:solidFill>
                  <a:schemeClr val="accent2"/>
                </a:solidFill>
                <a:latin typeface="华文新魏" panose="02010800040101010101" charset="-122"/>
                <a:ea typeface="华文新魏" panose="02010800040101010101" charset="-122"/>
                <a:sym typeface="+mn-ea"/>
              </a:rPr>
              <a:t>杰·瓦格纳《改编的三种方式》</a:t>
            </a:r>
            <a:endParaRPr lang="zh-CN" altLang="en-US" sz="3200">
              <a:solidFill>
                <a:schemeClr val="accent2"/>
              </a:solidFill>
              <a:latin typeface="华文新魏" panose="02010800040101010101" charset="-122"/>
              <a:ea typeface="华文新魏" panose="02010800040101010101" charset="-122"/>
              <a:sym typeface="+mn-ea"/>
            </a:endParaRPr>
          </a:p>
          <a:p>
            <a:r>
              <a:rPr lang="zh-CN" altLang="en-US" sz="3200">
                <a:latin typeface="华文新魏" panose="02010800040101010101" charset="-122"/>
                <a:ea typeface="华文新魏" panose="02010800040101010101" charset="-122"/>
              </a:rPr>
              <a:t>第一种是“移植式”，即直接在银幕上再现一部小说。</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第二种是“注释式”，即对原作某些方面</a:t>
            </a:r>
            <a:r>
              <a:rPr lang="zh-CN" altLang="en-US" sz="3200">
                <a:latin typeface="华文新魏" panose="02010800040101010101" charset="-122"/>
                <a:ea typeface="华文新魏" panose="02010800040101010101" charset="-122"/>
                <a:sym typeface="+mn-ea"/>
              </a:rPr>
              <a:t>有</a:t>
            </a:r>
            <a:r>
              <a:rPr lang="zh-CN" altLang="en-US" sz="3200">
                <a:latin typeface="华文新魏" panose="02010800040101010101" charset="-122"/>
                <a:ea typeface="华文新魏" panose="02010800040101010101" charset="-122"/>
              </a:rPr>
              <a:t>所改动。</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第三种是“近似式”，它与原作有相当大的距离，以致构成了另一种作品。</a:t>
            </a:r>
            <a:endParaRPr lang="zh-CN" altLang="en-US" sz="3200">
              <a:latin typeface="华文新魏" panose="02010800040101010101" charset="-122"/>
              <a:ea typeface="华文新魏" panose="0201080004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Autofit/>
          </a:bodyPr>
          <a:p>
            <a:r>
              <a:rPr lang="zh-CN" altLang="en-US" sz="3200" b="1">
                <a:sym typeface="+mn-ea"/>
              </a:rPr>
              <a:t>案例分析：小说《活着》vs电影《活着》</a:t>
            </a:r>
            <a:endParaRPr lang="zh-CN" altLang="en-US" sz="3200" b="1">
              <a:sym typeface="+mn-ea"/>
            </a:endParaRPr>
          </a:p>
        </p:txBody>
      </p:sp>
      <p:sp>
        <p:nvSpPr>
          <p:cNvPr id="3" name="内容占位符 2"/>
          <p:cNvSpPr>
            <a:spLocks noGrp="1"/>
          </p:cNvSpPr>
          <p:nvPr>
            <p:ph sz="quarter" idx="1"/>
          </p:nvPr>
        </p:nvSpPr>
        <p:spPr/>
        <p:txBody>
          <a:bodyPr/>
          <a:p>
            <a:pPr marL="0" indent="0">
              <a:buNone/>
            </a:pPr>
            <a:endParaRPr lang="zh-CN" altLang="en-US" sz="3200">
              <a:latin typeface="华文新魏" panose="02010800040101010101" charset="-122"/>
              <a:ea typeface="华文新魏" panose="02010800040101010101" charset="-122"/>
            </a:endParaRPr>
          </a:p>
          <a:p>
            <a:r>
              <a:rPr lang="zh-CN" altLang="en-US" sz="3200">
                <a:solidFill>
                  <a:schemeClr val="accent2">
                    <a:lumMod val="75000"/>
                  </a:schemeClr>
                </a:solidFill>
                <a:latin typeface="华文新魏" panose="02010800040101010101" charset="-122"/>
                <a:ea typeface="华文新魏" panose="02010800040101010101" charset="-122"/>
              </a:rPr>
              <a:t>冲突对象</a:t>
            </a:r>
            <a:r>
              <a:rPr lang="zh-CN" altLang="en-US" sz="3200">
                <a:latin typeface="华文新魏" panose="02010800040101010101" charset="-122"/>
                <a:ea typeface="华文新魏" panose="02010800040101010101" charset="-122"/>
              </a:rPr>
              <a:t>：抽象的命运</a:t>
            </a:r>
            <a:r>
              <a:rPr lang="zh-CN" altLang="en-US" sz="3200">
                <a:latin typeface="Arial" panose="020B0604020202020204" pitchFamily="34" charset="0"/>
                <a:ea typeface="华文新魏" panose="02010800040101010101" charset="-122"/>
              </a:rPr>
              <a:t>→</a:t>
            </a:r>
            <a:r>
              <a:rPr lang="zh-CN" altLang="en-US" sz="3200">
                <a:latin typeface="华文新魏" panose="02010800040101010101" charset="-122"/>
                <a:ea typeface="华文新魏" panose="02010800040101010101" charset="-122"/>
              </a:rPr>
              <a:t>具体的人</a:t>
            </a:r>
            <a:endParaRPr lang="zh-CN" altLang="en-US" sz="3200">
              <a:latin typeface="华文新魏" panose="02010800040101010101" charset="-122"/>
              <a:ea typeface="华文新魏" panose="02010800040101010101" charset="-122"/>
            </a:endParaRPr>
          </a:p>
          <a:p>
            <a:r>
              <a:rPr lang="zh-CN" altLang="en-US" sz="3200">
                <a:solidFill>
                  <a:schemeClr val="accent2">
                    <a:lumMod val="75000"/>
                  </a:schemeClr>
                </a:solidFill>
                <a:latin typeface="华文新魏" panose="02010800040101010101" charset="-122"/>
                <a:ea typeface="华文新魏" panose="02010800040101010101" charset="-122"/>
              </a:rPr>
              <a:t>主人公：</a:t>
            </a:r>
            <a:r>
              <a:rPr lang="zh-CN" altLang="en-US" sz="3200">
                <a:latin typeface="华文新魏" panose="02010800040101010101" charset="-122"/>
                <a:ea typeface="华文新魏" panose="02010800040101010101" charset="-122"/>
              </a:rPr>
              <a:t>被动</a:t>
            </a:r>
            <a:r>
              <a:rPr lang="zh-CN" altLang="en-US" sz="3200">
                <a:latin typeface="Arial" panose="020B0604020202020204" pitchFamily="34" charset="0"/>
                <a:ea typeface="华文新魏" panose="02010800040101010101" charset="-122"/>
              </a:rPr>
              <a:t>→</a:t>
            </a:r>
            <a:r>
              <a:rPr lang="zh-CN" altLang="en-US" sz="3200">
                <a:latin typeface="华文新魏" panose="02010800040101010101" charset="-122"/>
                <a:ea typeface="华文新魏" panose="02010800040101010101" charset="-122"/>
              </a:rPr>
              <a:t>主动</a:t>
            </a:r>
            <a:endParaRPr lang="zh-CN" altLang="en-US" sz="3200">
              <a:latin typeface="华文新魏" panose="02010800040101010101" charset="-122"/>
              <a:ea typeface="华文新魏" panose="02010800040101010101" charset="-122"/>
            </a:endParaRPr>
          </a:p>
          <a:p>
            <a:r>
              <a:rPr lang="zh-CN" altLang="en-US" sz="3200">
                <a:solidFill>
                  <a:schemeClr val="accent2">
                    <a:lumMod val="75000"/>
                  </a:schemeClr>
                </a:solidFill>
                <a:latin typeface="华文新魏" panose="02010800040101010101" charset="-122"/>
                <a:ea typeface="华文新魏" panose="02010800040101010101" charset="-122"/>
              </a:rPr>
              <a:t>故事叙述：</a:t>
            </a:r>
            <a:r>
              <a:rPr lang="zh-CN" altLang="en-US" sz="3200">
                <a:latin typeface="华文新魏" panose="02010800040101010101" charset="-122"/>
                <a:ea typeface="华文新魏" panose="02010800040101010101" charset="-122"/>
              </a:rPr>
              <a:t>人物被叙述</a:t>
            </a:r>
            <a:r>
              <a:rPr lang="zh-CN" altLang="en-US" sz="3200">
                <a:latin typeface="Arial" panose="020B0604020202020204" pitchFamily="34" charset="0"/>
                <a:ea typeface="华文新魏" panose="02010800040101010101" charset="-122"/>
              </a:rPr>
              <a:t>→</a:t>
            </a:r>
            <a:r>
              <a:rPr lang="zh-CN" altLang="en-US" sz="3200">
                <a:latin typeface="华文新魏" panose="02010800040101010101" charset="-122"/>
                <a:ea typeface="华文新魏" panose="02010800040101010101" charset="-122"/>
              </a:rPr>
              <a:t>自己行动</a:t>
            </a:r>
            <a:endParaRPr lang="zh-CN" altLang="en-US" sz="3200">
              <a:latin typeface="华文新魏" panose="02010800040101010101" charset="-122"/>
              <a:ea typeface="华文新魏" panose="02010800040101010101" charset="-122"/>
            </a:endParaRPr>
          </a:p>
          <a:p>
            <a:r>
              <a:rPr lang="zh-CN" altLang="en-US" sz="3200">
                <a:solidFill>
                  <a:schemeClr val="accent2">
                    <a:lumMod val="75000"/>
                  </a:schemeClr>
                </a:solidFill>
                <a:latin typeface="华文新魏" panose="02010800040101010101" charset="-122"/>
                <a:ea typeface="华文新魏" panose="02010800040101010101" charset="-122"/>
              </a:rPr>
              <a:t>故事逻辑：</a:t>
            </a:r>
            <a:r>
              <a:rPr lang="zh-CN" altLang="en-US" sz="3200">
                <a:latin typeface="华文新魏" panose="02010800040101010101" charset="-122"/>
                <a:ea typeface="华文新魏" panose="02010800040101010101" charset="-122"/>
              </a:rPr>
              <a:t>“强叙述”</a:t>
            </a:r>
            <a:r>
              <a:rPr lang="zh-CN" altLang="en-US" sz="3200">
                <a:latin typeface="Arial" panose="020B0604020202020204" pitchFamily="34" charset="0"/>
                <a:ea typeface="华文新魏" panose="02010800040101010101" charset="-122"/>
              </a:rPr>
              <a:t>→</a:t>
            </a:r>
            <a:r>
              <a:rPr lang="zh-CN" altLang="en-US" sz="3200">
                <a:latin typeface="华文新魏" panose="02010800040101010101" charset="-122"/>
                <a:ea typeface="华文新魏" panose="02010800040101010101" charset="-122"/>
              </a:rPr>
              <a:t>生活化</a:t>
            </a:r>
            <a:endParaRPr lang="zh-CN" altLang="en-US" sz="3200">
              <a:latin typeface="华文新魏" panose="02010800040101010101" charset="-122"/>
              <a:ea typeface="华文新魏" panose="02010800040101010101"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a:latin typeface="华文新魏" panose="02010800040101010101" charset="-122"/>
                <a:ea typeface="华文新魏" panose="02010800040101010101" charset="-122"/>
                <a:sym typeface="+mn-ea"/>
              </a:rPr>
              <a:t>如何将小说改编为影视故事？</a:t>
            </a:r>
            <a:endParaRPr lang="zh-CN" altLang="en-US" sz="4000"/>
          </a:p>
        </p:txBody>
      </p:sp>
      <p:sp>
        <p:nvSpPr>
          <p:cNvPr id="3" name="内容占位符 2"/>
          <p:cNvSpPr>
            <a:spLocks noGrp="1"/>
          </p:cNvSpPr>
          <p:nvPr>
            <p:ph sz="quarter" idx="1"/>
          </p:nvPr>
        </p:nvSpPr>
        <p:spPr/>
        <p:txBody>
          <a:bodyPr>
            <a:normAutofit lnSpcReduction="10000"/>
          </a:bodyPr>
          <a:p>
            <a:r>
              <a:rPr lang="zh-CN" altLang="en-US" sz="3200">
                <a:solidFill>
                  <a:schemeClr val="accent2">
                    <a:lumMod val="75000"/>
                  </a:schemeClr>
                </a:solidFill>
                <a:latin typeface="华文新魏" panose="02010800040101010101" charset="-122"/>
                <a:ea typeface="华文新魏" panose="02010800040101010101" charset="-122"/>
              </a:rPr>
              <a:t>◎合理选取可以改编的小说作品</a:t>
            </a:r>
            <a:endParaRPr lang="zh-CN" altLang="en-US" sz="3200">
              <a:solidFill>
                <a:schemeClr val="accent2">
                  <a:lumMod val="75000"/>
                </a:schemeClr>
              </a:solidFill>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作品本身要具有可供改编的“要素”。《阿Q正传》为何改编失败？</a:t>
            </a:r>
            <a:endParaRPr lang="zh-CN" altLang="en-US" sz="3200">
              <a:latin typeface="华文新魏" panose="02010800040101010101" charset="-122"/>
              <a:ea typeface="华文新魏" panose="02010800040101010101" charset="-122"/>
            </a:endParaRPr>
          </a:p>
          <a:p>
            <a:r>
              <a:rPr lang="zh-CN" altLang="en-US" sz="3200">
                <a:solidFill>
                  <a:schemeClr val="accent2">
                    <a:lumMod val="75000"/>
                  </a:schemeClr>
                </a:solidFill>
                <a:latin typeface="华文新魏" panose="02010800040101010101" charset="-122"/>
                <a:ea typeface="华文新魏" panose="02010800040101010101" charset="-122"/>
              </a:rPr>
              <a:t>◎提炼戏剧性</a:t>
            </a:r>
            <a:endParaRPr lang="zh-CN" altLang="en-US" sz="3200">
              <a:solidFill>
                <a:schemeClr val="accent2">
                  <a:lumMod val="75000"/>
                </a:schemeClr>
              </a:solidFill>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“一句话梗慨（Pitch）” </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《甄嬛传》：一个心地善良、柔弱的美丽女子最终成为这个国家最强大的女人并亲手杀死了这个国家最强大并最爱她、她也深爱着的两个男人。</a:t>
            </a:r>
            <a:endParaRPr lang="zh-CN" altLang="en-US" sz="3200">
              <a:latin typeface="华文新魏" panose="02010800040101010101" charset="-122"/>
              <a:ea typeface="华文新魏" panose="02010800040101010101" charset="-122"/>
            </a:endParaRPr>
          </a:p>
          <a:p>
            <a:endParaRPr lang="zh-CN" altLang="en-US" sz="3200">
              <a:latin typeface="华文新魏" panose="02010800040101010101" charset="-122"/>
              <a:ea typeface="华文新魏" panose="0201080004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b="1"/>
              <a:t>第一节 小说写作</a:t>
            </a:r>
            <a:endParaRPr lang="zh-CN" altLang="en-US" sz="4000" b="1"/>
          </a:p>
        </p:txBody>
      </p:sp>
      <p:sp>
        <p:nvSpPr>
          <p:cNvPr id="3" name="内容占位符 2"/>
          <p:cNvSpPr>
            <a:spLocks noGrp="1"/>
          </p:cNvSpPr>
          <p:nvPr>
            <p:ph sz="quarter" idx="1"/>
          </p:nvPr>
        </p:nvSpPr>
        <p:spPr/>
        <p:txBody>
          <a:bodyPr/>
          <a:p>
            <a:r>
              <a:rPr lang="zh-CN" altLang="en-US" sz="3200">
                <a:latin typeface="华文新魏" panose="02010800040101010101" charset="-122"/>
                <a:ea typeface="华文新魏" panose="02010800040101010101" charset="-122"/>
              </a:rPr>
              <a:t>小说写作的实质</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小说三大特征</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纸媒讲故事的</a:t>
            </a:r>
            <a:r>
              <a:rPr lang="en-US" altLang="zh-CN" sz="3200">
                <a:latin typeface="华文新魏" panose="02010800040101010101" charset="-122"/>
                <a:ea typeface="华文新魏" panose="02010800040101010101" charset="-122"/>
              </a:rPr>
              <a:t>“</a:t>
            </a:r>
            <a:r>
              <a:rPr lang="zh-CN" altLang="en-US" sz="3200">
                <a:latin typeface="华文新魏" panose="02010800040101010101" charset="-122"/>
                <a:ea typeface="华文新魏" panose="02010800040101010101" charset="-122"/>
              </a:rPr>
              <a:t>特殊性</a:t>
            </a:r>
            <a:r>
              <a:rPr lang="en-US" altLang="zh-CN" sz="3200">
                <a:latin typeface="华文新魏" panose="02010800040101010101" charset="-122"/>
                <a:ea typeface="华文新魏" panose="02010800040101010101" charset="-122"/>
              </a:rPr>
              <a:t>”</a:t>
            </a:r>
            <a:endParaRPr lang="en-US" altLang="zh-CN"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实战演练</a:t>
            </a:r>
            <a:endParaRPr lang="zh-CN" altLang="en-US" sz="3200">
              <a:latin typeface="华文新魏" panose="02010800040101010101" charset="-122"/>
              <a:ea typeface="华文新魏" panose="02010800040101010101" charset="-122"/>
            </a:endParaRPr>
          </a:p>
          <a:p>
            <a:endParaRPr lang="zh-CN" altLang="en-US" sz="3200">
              <a:latin typeface="华文新魏" panose="02010800040101010101" charset="-122"/>
              <a:ea typeface="华文新魏" panose="02010800040101010101"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br>
              <a:rPr lang="zh-CN" altLang="en-US" sz="4000">
                <a:latin typeface="华文新魏" panose="02010800040101010101" charset="-122"/>
                <a:ea typeface="华文新魏" panose="02010800040101010101" charset="-122"/>
                <a:sym typeface="+mn-ea"/>
              </a:rPr>
            </a:br>
            <a:endParaRPr lang="zh-CN" altLang="en-US" sz="4000"/>
          </a:p>
        </p:txBody>
      </p:sp>
      <p:sp>
        <p:nvSpPr>
          <p:cNvPr id="3" name="内容占位符 2"/>
          <p:cNvSpPr>
            <a:spLocks noGrp="1"/>
          </p:cNvSpPr>
          <p:nvPr>
            <p:ph sz="quarter" idx="1"/>
          </p:nvPr>
        </p:nvSpPr>
        <p:spPr>
          <a:xfrm>
            <a:off x="457200" y="1086485"/>
            <a:ext cx="7467600" cy="5387340"/>
          </a:xfrm>
        </p:spPr>
        <p:txBody>
          <a:bodyPr>
            <a:normAutofit lnSpcReduction="20000"/>
          </a:bodyPr>
          <a:p>
            <a:r>
              <a:rPr lang="zh-CN" altLang="en-US" sz="3200">
                <a:solidFill>
                  <a:schemeClr val="accent2">
                    <a:lumMod val="75000"/>
                  </a:schemeClr>
                </a:solidFill>
                <a:latin typeface="华文新魏" panose="02010800040101010101" charset="-122"/>
                <a:ea typeface="华文新魏" panose="02010800040101010101" charset="-122"/>
              </a:rPr>
              <a:t>◎设置明确的故事冲突</a:t>
            </a:r>
            <a:endParaRPr lang="zh-CN" altLang="en-US" sz="3200">
              <a:solidFill>
                <a:schemeClr val="accent2">
                  <a:lumMod val="75000"/>
                </a:schemeClr>
              </a:solidFill>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谁是这个故事的主要角色？</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谁是他/她的对手？</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他们为什么对抗？</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对手对主人公做了什么？</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主人公必须要采取什么样的行动来达到目标？</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主人公为什么一定要采取行动而不是自我说服来达到自己的目标？</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这个目标可不可以更改会被忽略？</a:t>
            </a:r>
            <a:endParaRPr lang="zh-CN" altLang="en-US" sz="3200">
              <a:latin typeface="华文新魏" panose="02010800040101010101" charset="-122"/>
              <a:ea typeface="华文新魏" panose="02010800040101010101" charset="-122"/>
            </a:endParaRPr>
          </a:p>
          <a:p>
            <a:endParaRPr lang="zh-CN" altLang="en-US" sz="3200">
              <a:latin typeface="华文新魏" panose="02010800040101010101" charset="-122"/>
              <a:ea typeface="华文新魏" panose="02010800040101010101"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br>
              <a:rPr lang="zh-CN" altLang="en-US" sz="4000">
                <a:latin typeface="华文新魏" panose="02010800040101010101" charset="-122"/>
                <a:ea typeface="华文新魏" panose="02010800040101010101" charset="-122"/>
                <a:sym typeface="+mn-ea"/>
              </a:rPr>
            </a:br>
            <a:endParaRPr lang="zh-CN" altLang="en-US" sz="4000"/>
          </a:p>
        </p:txBody>
      </p:sp>
      <p:sp>
        <p:nvSpPr>
          <p:cNvPr id="3" name="内容占位符 2"/>
          <p:cNvSpPr>
            <a:spLocks noGrp="1"/>
          </p:cNvSpPr>
          <p:nvPr>
            <p:ph sz="quarter" idx="1"/>
          </p:nvPr>
        </p:nvSpPr>
        <p:spPr>
          <a:xfrm>
            <a:off x="457200" y="682625"/>
            <a:ext cx="7467600" cy="5791200"/>
          </a:xfrm>
        </p:spPr>
        <p:txBody>
          <a:bodyPr>
            <a:normAutofit lnSpcReduction="10000"/>
          </a:bodyPr>
          <a:p>
            <a:r>
              <a:rPr lang="zh-CN" altLang="en-US" sz="3200">
                <a:solidFill>
                  <a:schemeClr val="accent2">
                    <a:lumMod val="75000"/>
                  </a:schemeClr>
                </a:solidFill>
                <a:latin typeface="华文新魏" panose="02010800040101010101" charset="-122"/>
                <a:ea typeface="华文新魏" panose="02010800040101010101" charset="-122"/>
              </a:rPr>
              <a:t>◎故事主题简单化</a:t>
            </a:r>
            <a:endParaRPr lang="zh-CN" altLang="en-US" sz="3200">
              <a:solidFill>
                <a:schemeClr val="accent2">
                  <a:lumMod val="75000"/>
                </a:schemeClr>
              </a:solidFill>
              <a:latin typeface="华文新魏" panose="02010800040101010101" charset="-122"/>
              <a:ea typeface="华文新魏" panose="02010800040101010101" charset="-122"/>
            </a:endParaRPr>
          </a:p>
          <a:p>
            <a:r>
              <a:rPr lang="en-US" altLang="zh-CN" sz="3200">
                <a:latin typeface="华文新魏" panose="02010800040101010101" charset="-122"/>
                <a:ea typeface="华文新魏" panose="02010800040101010101" charset="-122"/>
              </a:rPr>
              <a:t>“</a:t>
            </a:r>
            <a:r>
              <a:rPr lang="zh-CN" altLang="en-US" sz="3200">
                <a:latin typeface="华文新魏" panose="02010800040101010101" charset="-122"/>
                <a:ea typeface="华文新魏" panose="02010800040101010101" charset="-122"/>
              </a:rPr>
              <a:t>有一千个读者，就有一千个哈姆雷特？</a:t>
            </a:r>
            <a:r>
              <a:rPr lang="en-US" altLang="zh-CN" sz="3200">
                <a:latin typeface="华文新魏" panose="02010800040101010101" charset="-122"/>
                <a:ea typeface="华文新魏" panose="02010800040101010101" charset="-122"/>
              </a:rPr>
              <a:t>”</a:t>
            </a:r>
            <a:r>
              <a:rPr lang="en-US" altLang="zh-CN" sz="3200">
                <a:latin typeface="华文新魏" panose="02010800040101010101" charset="-122"/>
                <a:ea typeface="华文新魏" panose="02010800040101010101" charset="-122"/>
              </a:rPr>
              <a:t>——</a:t>
            </a:r>
            <a:r>
              <a:rPr lang="en-US" altLang="zh-CN" sz="3200">
                <a:ln/>
                <a:solidFill>
                  <a:srgbClr val="FF0000"/>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rPr>
              <a:t>NO! </a:t>
            </a:r>
            <a:endParaRPr lang="zh-CN" altLang="en-US" sz="3200">
              <a:latin typeface="华文新魏" panose="02010800040101010101" charset="-122"/>
              <a:ea typeface="华文新魏" panose="02010800040101010101" charset="-122"/>
            </a:endParaRPr>
          </a:p>
          <a:p>
            <a:r>
              <a:rPr lang="zh-CN" altLang="en-US" sz="3200">
                <a:solidFill>
                  <a:schemeClr val="accent2">
                    <a:lumMod val="75000"/>
                  </a:schemeClr>
                </a:solidFill>
                <a:latin typeface="华文新魏" panose="02010800040101010101" charset="-122"/>
                <a:ea typeface="华文新魏" panose="02010800040101010101" charset="-122"/>
              </a:rPr>
              <a:t>◎让人物自己表现自己</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“十个形容词，都抵不上一个准确的人物反应”</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“一个最简单的公式：人物性格=角色在每一个情境下的反应累加”，即“动作即性格。”</a:t>
            </a:r>
            <a:endParaRPr lang="zh-CN" altLang="en-US" sz="3200">
              <a:latin typeface="华文新魏" panose="02010800040101010101" charset="-122"/>
              <a:ea typeface="华文新魏" panose="02010800040101010101"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br>
              <a:rPr lang="zh-CN" altLang="en-US" sz="4000">
                <a:latin typeface="华文新魏" panose="02010800040101010101" charset="-122"/>
                <a:ea typeface="华文新魏" panose="02010800040101010101" charset="-122"/>
                <a:sym typeface="+mn-ea"/>
              </a:rPr>
            </a:br>
            <a:endParaRPr lang="zh-CN" altLang="en-US" sz="4000"/>
          </a:p>
        </p:txBody>
      </p:sp>
      <p:sp>
        <p:nvSpPr>
          <p:cNvPr id="3" name="内容占位符 2"/>
          <p:cNvSpPr>
            <a:spLocks noGrp="1"/>
          </p:cNvSpPr>
          <p:nvPr>
            <p:ph sz="quarter" idx="1"/>
          </p:nvPr>
        </p:nvSpPr>
        <p:spPr>
          <a:xfrm>
            <a:off x="457200" y="640715"/>
            <a:ext cx="7467600" cy="5833110"/>
          </a:xfrm>
        </p:spPr>
        <p:txBody>
          <a:bodyPr/>
          <a:p>
            <a:r>
              <a:rPr lang="zh-CN" altLang="en-US" sz="3200">
                <a:solidFill>
                  <a:schemeClr val="accent2">
                    <a:lumMod val="75000"/>
                  </a:schemeClr>
                </a:solidFill>
                <a:latin typeface="华文新魏" panose="02010800040101010101" charset="-122"/>
                <a:ea typeface="华文新魏" panose="02010800040101010101" charset="-122"/>
              </a:rPr>
              <a:t>◎检查核心问题</a:t>
            </a:r>
            <a:endParaRPr lang="zh-CN" altLang="en-US" sz="3200">
              <a:solidFill>
                <a:schemeClr val="accent2">
                  <a:lumMod val="75000"/>
                </a:schemeClr>
              </a:solidFill>
              <a:latin typeface="华文新魏" panose="02010800040101010101" charset="-122"/>
              <a:ea typeface="华文新魏" panose="02010800040101010101" charset="-122"/>
            </a:endParaRPr>
          </a:p>
          <a:p>
            <a:r>
              <a:rPr lang="en-US" altLang="zh-CN" sz="3200">
                <a:latin typeface="华文新魏" panose="02010800040101010101" charset="-122"/>
                <a:ea typeface="华文新魏" panose="02010800040101010101" charset="-122"/>
              </a:rPr>
              <a:t>1.</a:t>
            </a:r>
            <a:r>
              <a:rPr lang="zh-CN" altLang="en-US" sz="3200">
                <a:latin typeface="华文新魏" panose="02010800040101010101" charset="-122"/>
                <a:ea typeface="华文新魏" panose="02010800040101010101" charset="-122"/>
              </a:rPr>
              <a:t>故事在哪里发生，为什么会发生？</a:t>
            </a:r>
            <a:endParaRPr lang="zh-CN" altLang="en-US" sz="3200">
              <a:latin typeface="华文新魏" panose="02010800040101010101" charset="-122"/>
              <a:ea typeface="华文新魏" panose="02010800040101010101" charset="-122"/>
            </a:endParaRPr>
          </a:p>
          <a:p>
            <a:r>
              <a:rPr lang="en-US" altLang="zh-CN" sz="3200">
                <a:latin typeface="华文新魏" panose="02010800040101010101" charset="-122"/>
                <a:ea typeface="华文新魏" panose="02010800040101010101" charset="-122"/>
              </a:rPr>
              <a:t>2.</a:t>
            </a:r>
            <a:r>
              <a:rPr lang="zh-CN" altLang="en-US" sz="3200">
                <a:latin typeface="华文新魏" panose="02010800040101010101" charset="-122"/>
                <a:ea typeface="华文新魏" panose="02010800040101010101" charset="-122"/>
              </a:rPr>
              <a:t>主人公是一个什么样的人？他内心真正想的是什么，他真正想过的生活是什么？他了解他自己吗？</a:t>
            </a:r>
            <a:endParaRPr lang="zh-CN" altLang="en-US" sz="3200">
              <a:latin typeface="华文新魏" panose="02010800040101010101" charset="-122"/>
              <a:ea typeface="华文新魏" panose="02010800040101010101" charset="-122"/>
            </a:endParaRPr>
          </a:p>
          <a:p>
            <a:r>
              <a:rPr lang="en-US" altLang="zh-CN" sz="3200">
                <a:latin typeface="华文新魏" panose="02010800040101010101" charset="-122"/>
                <a:ea typeface="华文新魏" panose="02010800040101010101" charset="-122"/>
              </a:rPr>
              <a:t>3.</a:t>
            </a:r>
            <a:r>
              <a:rPr lang="zh-CN" altLang="en-US" sz="3200">
                <a:latin typeface="华文新魏" panose="02010800040101010101" charset="-122"/>
                <a:ea typeface="华文新魏" panose="02010800040101010101" charset="-122"/>
              </a:rPr>
              <a:t>是什么事件让主人公改变自己，不得不行动？</a:t>
            </a:r>
            <a:endParaRPr lang="zh-CN" altLang="en-US" sz="3200">
              <a:latin typeface="华文新魏" panose="02010800040101010101" charset="-122"/>
              <a:ea typeface="华文新魏" panose="02010800040101010101" charset="-122"/>
            </a:endParaRPr>
          </a:p>
          <a:p>
            <a:r>
              <a:rPr lang="en-US" altLang="zh-CN" sz="3200">
                <a:latin typeface="华文新魏" panose="02010800040101010101" charset="-122"/>
                <a:ea typeface="华文新魏" panose="02010800040101010101" charset="-122"/>
              </a:rPr>
              <a:t>4.</a:t>
            </a:r>
            <a:r>
              <a:rPr lang="zh-CN" altLang="en-US" sz="3200">
                <a:latin typeface="华文新魏" panose="02010800040101010101" charset="-122"/>
                <a:ea typeface="华文新魏" panose="02010800040101010101" charset="-122"/>
              </a:rPr>
              <a:t>他要怎么做才能改变处境？</a:t>
            </a:r>
            <a:endParaRPr lang="zh-CN" altLang="en-US" sz="3200">
              <a:latin typeface="华文新魏" panose="02010800040101010101" charset="-122"/>
              <a:ea typeface="华文新魏" panose="02010800040101010101" charset="-122"/>
            </a:endParaRPr>
          </a:p>
          <a:p>
            <a:r>
              <a:rPr lang="en-US" altLang="zh-CN" sz="3200">
                <a:latin typeface="华文新魏" panose="02010800040101010101" charset="-122"/>
                <a:ea typeface="华文新魏" panose="02010800040101010101" charset="-122"/>
                <a:sym typeface="+mn-ea"/>
              </a:rPr>
              <a:t>5.</a:t>
            </a:r>
            <a:r>
              <a:rPr lang="zh-CN" altLang="en-US" sz="3200">
                <a:latin typeface="华文新魏" panose="02010800040101010101" charset="-122"/>
                <a:ea typeface="华文新魏" panose="02010800040101010101" charset="-122"/>
                <a:sym typeface="+mn-ea"/>
              </a:rPr>
              <a:t>他未达到目标，开始做什么准备？哪些是他自己具备但是不愿意使用的？</a:t>
            </a:r>
            <a:endParaRPr lang="zh-CN" altLang="en-US" sz="3200">
              <a:latin typeface="华文新魏" panose="02010800040101010101" charset="-122"/>
              <a:ea typeface="华文新魏" panose="02010800040101010101" charset="-122"/>
            </a:endParaRPr>
          </a:p>
          <a:p>
            <a:endParaRPr lang="zh-CN" altLang="en-US" sz="3200">
              <a:latin typeface="华文新魏" panose="02010800040101010101" charset="-122"/>
              <a:ea typeface="华文新魏" panose="02010800040101010101"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br>
              <a:rPr lang="zh-CN" altLang="en-US" sz="4000">
                <a:latin typeface="华文新魏" panose="02010800040101010101" charset="-122"/>
                <a:ea typeface="华文新魏" panose="02010800040101010101" charset="-122"/>
                <a:sym typeface="+mn-ea"/>
              </a:rPr>
            </a:br>
            <a:endParaRPr lang="zh-CN" altLang="en-US" sz="4000"/>
          </a:p>
        </p:txBody>
      </p:sp>
      <p:sp>
        <p:nvSpPr>
          <p:cNvPr id="3" name="内容占位符 2"/>
          <p:cNvSpPr>
            <a:spLocks noGrp="1"/>
          </p:cNvSpPr>
          <p:nvPr>
            <p:ph sz="quarter" idx="1"/>
          </p:nvPr>
        </p:nvSpPr>
        <p:spPr>
          <a:xfrm>
            <a:off x="457200" y="996950"/>
            <a:ext cx="7467600" cy="5476875"/>
          </a:xfrm>
        </p:spPr>
        <p:txBody>
          <a:bodyPr>
            <a:normAutofit lnSpcReduction="10000"/>
          </a:bodyPr>
          <a:p>
            <a:r>
              <a:rPr lang="zh-CN" altLang="en-US" sz="3200">
                <a:latin typeface="华文新魏" panose="02010800040101010101" charset="-122"/>
                <a:ea typeface="华文新魏" panose="02010800040101010101" charset="-122"/>
              </a:rPr>
              <a:t>6.他的对手为什么这么做？为什么在对手看来，这么做也是合理的？</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7.发生的这些，对他意味着什么？他的思想、情感发生了触动吗？</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8.他愿不愿意去做？他觉得还有其他方法吗？</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9.他是在什么情况下做出决定的？</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10.目标达成之后，他的生活、情感、价值观发生了什么样的变化，还能回到从前吗？</a:t>
            </a:r>
            <a:endParaRPr lang="zh-CN" altLang="en-US" sz="3200">
              <a:latin typeface="华文新魏" panose="02010800040101010101" charset="-122"/>
              <a:ea typeface="华文新魏" panose="02010800040101010101"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br>
              <a:rPr lang="zh-CN" altLang="en-US" sz="4000">
                <a:latin typeface="华文新魏" panose="02010800040101010101" charset="-122"/>
                <a:ea typeface="华文新魏" panose="02010800040101010101" charset="-122"/>
                <a:sym typeface="+mn-ea"/>
              </a:rPr>
            </a:br>
            <a:endParaRPr lang="zh-CN" altLang="en-US" sz="4000"/>
          </a:p>
        </p:txBody>
      </p:sp>
      <p:sp>
        <p:nvSpPr>
          <p:cNvPr id="3" name="内容占位符 2"/>
          <p:cNvSpPr>
            <a:spLocks noGrp="1"/>
          </p:cNvSpPr>
          <p:nvPr>
            <p:ph sz="quarter" idx="1"/>
          </p:nvPr>
        </p:nvSpPr>
        <p:spPr>
          <a:xfrm>
            <a:off x="457200" y="766445"/>
            <a:ext cx="7467600" cy="5707380"/>
          </a:xfrm>
        </p:spPr>
        <p:txBody>
          <a:bodyPr/>
          <a:p>
            <a:r>
              <a:rPr lang="zh-CN" altLang="en-US" sz="3200">
                <a:solidFill>
                  <a:schemeClr val="accent2">
                    <a:lumMod val="75000"/>
                  </a:schemeClr>
                </a:solidFill>
                <a:latin typeface="华文新魏" panose="02010800040101010101" charset="-122"/>
                <a:ea typeface="华文新魏" panose="02010800040101010101" charset="-122"/>
              </a:rPr>
              <a:t>◎独特的故事结构</a:t>
            </a:r>
            <a:endParaRPr lang="zh-CN" altLang="en-US" sz="3200">
              <a:solidFill>
                <a:schemeClr val="accent2">
                  <a:lumMod val="75000"/>
                </a:schemeClr>
              </a:solidFill>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影视故事结构：</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“事件”—— “节拍”—— “场景”—— “序列”—— “幕”—— “集”</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创作与呈现途径：</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“大纲”—— “台本”—— “剧本”</a:t>
            </a:r>
            <a:endParaRPr lang="zh-CN" altLang="en-US" sz="3200">
              <a:latin typeface="华文新魏" panose="02010800040101010101" charset="-122"/>
              <a:ea typeface="华文新魏" panose="02010800040101010101"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b="1"/>
              <a:t>影视改编训练</a:t>
            </a:r>
            <a:endParaRPr lang="zh-CN" altLang="en-US" sz="4000" b="1"/>
          </a:p>
        </p:txBody>
      </p:sp>
      <p:sp>
        <p:nvSpPr>
          <p:cNvPr id="3" name="内容占位符 2"/>
          <p:cNvSpPr>
            <a:spLocks noGrp="1"/>
          </p:cNvSpPr>
          <p:nvPr>
            <p:ph sz="quarter" idx="1"/>
          </p:nvPr>
        </p:nvSpPr>
        <p:spPr/>
        <p:txBody>
          <a:bodyPr/>
          <a:p>
            <a:r>
              <a:rPr lang="zh-CN" altLang="en-US" sz="3200">
                <a:latin typeface="华文新魏" panose="02010800040101010101" charset="-122"/>
                <a:ea typeface="华文新魏" panose="02010800040101010101" charset="-122"/>
              </a:rPr>
              <a:t>将自己喜爱的小说作品改写成影视故事梗概。</a:t>
            </a:r>
            <a:endParaRPr lang="zh-CN" altLang="en-US" sz="3200">
              <a:latin typeface="华文新魏" panose="02010800040101010101" charset="-122"/>
              <a:ea typeface="华文新魏" panose="0201080004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a:latin typeface="华文新魏" panose="02010800040101010101" charset="-122"/>
                <a:ea typeface="华文新魏" panose="02010800040101010101" charset="-122"/>
                <a:sym typeface="+mn-ea"/>
              </a:rPr>
              <a:t>小说写作的实质</a:t>
            </a:r>
            <a:endParaRPr lang="zh-CN" altLang="en-US" sz="4000" b="1"/>
          </a:p>
        </p:txBody>
      </p:sp>
      <p:sp>
        <p:nvSpPr>
          <p:cNvPr id="3" name="内容占位符 2"/>
          <p:cNvSpPr>
            <a:spLocks noGrp="1"/>
          </p:cNvSpPr>
          <p:nvPr>
            <p:ph sz="quarter" idx="1"/>
          </p:nvPr>
        </p:nvSpPr>
        <p:spPr/>
        <p:txBody>
          <a:bodyPr/>
          <a:p>
            <a:endParaRPr lang="zh-CN" altLang="en-US" sz="3200">
              <a:latin typeface="华文新魏" panose="02010800040101010101" charset="-122"/>
              <a:ea typeface="华文新魏" panose="02010800040101010101" charset="-122"/>
            </a:endParaRPr>
          </a:p>
          <a:p>
            <a:endParaRPr lang="zh-CN" altLang="en-US" sz="3200">
              <a:latin typeface="华文新魏" panose="02010800040101010101" charset="-122"/>
              <a:ea typeface="华文新魏" panose="02010800040101010101" charset="-122"/>
            </a:endParaRPr>
          </a:p>
          <a:p>
            <a:endParaRPr lang="zh-CN" altLang="en-US" sz="3200">
              <a:latin typeface="华文新魏" panose="02010800040101010101" charset="-122"/>
              <a:ea typeface="华文新魏" panose="02010800040101010101" charset="-122"/>
            </a:endParaRPr>
          </a:p>
          <a:p>
            <a:r>
              <a:rPr lang="zh-CN" altLang="en-US" sz="4000">
                <a:latin typeface="华文新魏" panose="02010800040101010101" charset="-122"/>
                <a:ea typeface="华文新魏" panose="02010800040101010101" charset="-122"/>
              </a:rPr>
              <a:t>写小说</a:t>
            </a:r>
            <a:r>
              <a:rPr lang="zh-CN" altLang="en-US" sz="3200">
                <a:latin typeface="华文新魏" panose="02010800040101010101" charset="-122"/>
                <a:ea typeface="华文新魏" panose="02010800040101010101" charset="-122"/>
              </a:rPr>
              <a:t>                              </a:t>
            </a:r>
            <a:r>
              <a:rPr lang="zh-CN" altLang="en-US" sz="4000">
                <a:latin typeface="华文新魏" panose="02010800040101010101" charset="-122"/>
                <a:ea typeface="华文新魏" panose="02010800040101010101" charset="-122"/>
                <a:sym typeface="+mn-ea"/>
              </a:rPr>
              <a:t>讲故事</a:t>
            </a:r>
            <a:endParaRPr lang="zh-CN" altLang="en-US" sz="4000">
              <a:latin typeface="华文新魏" panose="02010800040101010101" charset="-122"/>
              <a:ea typeface="华文新魏" panose="02010800040101010101" charset="-122"/>
              <a:sym typeface="+mn-ea"/>
            </a:endParaRPr>
          </a:p>
          <a:p>
            <a:endParaRPr lang="zh-CN" altLang="en-US" sz="3200">
              <a:latin typeface="华文新魏" panose="02010800040101010101" charset="-122"/>
              <a:ea typeface="华文新魏" panose="02010800040101010101" charset="-122"/>
            </a:endParaRPr>
          </a:p>
          <a:p>
            <a:pPr marL="0" indent="0">
              <a:buNone/>
            </a:pPr>
            <a:endParaRPr lang="zh-CN" altLang="en-US" sz="3200">
              <a:latin typeface="华文新魏" panose="02010800040101010101" charset="-122"/>
              <a:ea typeface="华文新魏" panose="02010800040101010101" charset="-122"/>
            </a:endParaRPr>
          </a:p>
          <a:p>
            <a:endParaRPr lang="zh-CN" altLang="en-US" sz="3200">
              <a:latin typeface="华文新魏" panose="02010800040101010101" charset="-122"/>
              <a:ea typeface="华文新魏" panose="02010800040101010101" charset="-122"/>
            </a:endParaRPr>
          </a:p>
        </p:txBody>
      </p:sp>
      <p:sp>
        <p:nvSpPr>
          <p:cNvPr id="4" name="等于号 3"/>
          <p:cNvSpPr/>
          <p:nvPr/>
        </p:nvSpPr>
        <p:spPr>
          <a:xfrm>
            <a:off x="2319020" y="3380740"/>
            <a:ext cx="2960370" cy="54864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6" name="文本框 5"/>
          <p:cNvSpPr txBox="1"/>
          <p:nvPr/>
        </p:nvSpPr>
        <p:spPr>
          <a:xfrm>
            <a:off x="3752215" y="2799080"/>
            <a:ext cx="477520" cy="829945"/>
          </a:xfrm>
          <a:prstGeom prst="rect">
            <a:avLst/>
          </a:prstGeom>
          <a:noFill/>
        </p:spPr>
        <p:txBody>
          <a:bodyPr wrap="none" rtlCol="0" anchor="t">
            <a:spAutoFit/>
            <a:scene3d>
              <a:camera prst="orthographicFront"/>
              <a:lightRig rig="threePt" dir="t"/>
            </a:scene3d>
          </a:bodyPr>
          <a:p>
            <a:r>
              <a:rPr lang="zh-CN" altLang="en-US" sz="48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rPr>
              <a:t>?</a:t>
            </a:r>
            <a:endParaRPr lang="zh-CN" altLang="en-US" sz="48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a:latin typeface="华文新魏" panose="02010800040101010101" charset="-122"/>
                <a:ea typeface="华文新魏" panose="02010800040101010101" charset="-122"/>
                <a:sym typeface="+mn-ea"/>
              </a:rPr>
              <a:t>小说三大特征</a:t>
            </a:r>
            <a:endParaRPr lang="zh-CN" altLang="en-US" sz="4000" b="1">
              <a:latin typeface="华文新魏" panose="02010800040101010101" charset="-122"/>
              <a:ea typeface="华文新魏" panose="02010800040101010101" charset="-122"/>
              <a:sym typeface="+mn-ea"/>
            </a:endParaRPr>
          </a:p>
        </p:txBody>
      </p:sp>
      <p:sp>
        <p:nvSpPr>
          <p:cNvPr id="3" name="内容占位符 2"/>
          <p:cNvSpPr>
            <a:spLocks noGrp="1"/>
          </p:cNvSpPr>
          <p:nvPr>
            <p:ph sz="quarter" idx="1"/>
          </p:nvPr>
        </p:nvSpPr>
        <p:spPr/>
        <p:txBody>
          <a:bodyPr/>
          <a:p>
            <a:r>
              <a:rPr lang="zh-CN" altLang="en-US" sz="3200">
                <a:solidFill>
                  <a:srgbClr val="FF0000"/>
                </a:solidFill>
                <a:latin typeface="华文新魏" panose="02010800040101010101" charset="-122"/>
                <a:ea typeface="华文新魏" panose="02010800040101010101" charset="-122"/>
              </a:rPr>
              <a:t>其一，以讲故事为基础</a:t>
            </a:r>
            <a:endParaRPr lang="zh-CN" altLang="en-US" sz="3200">
              <a:solidFill>
                <a:srgbClr val="FF0000"/>
              </a:solidFill>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讲故事一直是小说的传统，讲故事的小说实际上一直受到读者的欢迎。</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同时，对于小说文体特征的新认识以及在表现手法上的大胆探索，的确发展和深化了小说的表现力，在与新近兴起的影视故事竞争中，确立了属于自己的表现领域与特权。</a:t>
            </a:r>
            <a:endParaRPr lang="zh-CN" altLang="en-US" sz="3200">
              <a:latin typeface="华文新魏" panose="02010800040101010101" charset="-122"/>
              <a:ea typeface="华文新魏" panose="0201080004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sz="4000" b="1">
              <a:latin typeface="华文新魏" panose="02010800040101010101" charset="-122"/>
              <a:ea typeface="华文新魏" panose="02010800040101010101" charset="-122"/>
              <a:sym typeface="+mn-ea"/>
            </a:endParaRPr>
          </a:p>
        </p:txBody>
      </p:sp>
      <p:sp>
        <p:nvSpPr>
          <p:cNvPr id="3" name="内容占位符 2"/>
          <p:cNvSpPr>
            <a:spLocks noGrp="1"/>
          </p:cNvSpPr>
          <p:nvPr>
            <p:ph sz="quarter" idx="1"/>
          </p:nvPr>
        </p:nvSpPr>
        <p:spPr/>
        <p:txBody>
          <a:bodyPr/>
          <a:p>
            <a:r>
              <a:rPr lang="zh-CN" altLang="en-US" sz="3200">
                <a:solidFill>
                  <a:srgbClr val="FF0000"/>
                </a:solidFill>
                <a:latin typeface="华文新魏" panose="02010800040101010101" charset="-122"/>
                <a:ea typeface="华文新魏" panose="02010800040101010101" charset="-122"/>
              </a:rPr>
              <a:t>其二，以人物塑造为中心</a:t>
            </a:r>
            <a:endParaRPr lang="zh-CN" altLang="en-US" sz="3200">
              <a:solidFill>
                <a:srgbClr val="FF0000"/>
              </a:solidFill>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故事</a:t>
            </a:r>
            <a:r>
              <a:rPr lang="zh-CN" altLang="en-US" sz="3200">
                <a:latin typeface="Arial" panose="020B0604020202020204" pitchFamily="34" charset="0"/>
                <a:ea typeface="华文新魏" panose="02010800040101010101" charset="-122"/>
              </a:rPr>
              <a:t>→写事</a:t>
            </a:r>
            <a:endParaRPr lang="zh-CN" altLang="en-US" sz="3200">
              <a:latin typeface="Arial" panose="020B0604020202020204" pitchFamily="34" charset="0"/>
              <a:ea typeface="华文新魏" panose="02010800040101010101" charset="-122"/>
            </a:endParaRPr>
          </a:p>
          <a:p>
            <a:r>
              <a:rPr lang="zh-CN" altLang="en-US" sz="3200">
                <a:latin typeface="华文新魏" panose="02010800040101010101" charset="-122"/>
                <a:ea typeface="华文新魏" panose="02010800040101010101" charset="-122"/>
              </a:rPr>
              <a:t>小说</a:t>
            </a:r>
            <a:r>
              <a:rPr lang="zh-CN" altLang="en-US" sz="3200">
                <a:latin typeface="Arial" panose="020B0604020202020204" pitchFamily="34" charset="0"/>
                <a:ea typeface="华文新魏" panose="02010800040101010101" charset="-122"/>
              </a:rPr>
              <a:t>→写人</a:t>
            </a:r>
            <a:endParaRPr lang="zh-CN" altLang="en-US" sz="3200">
              <a:latin typeface="Arial" panose="020B0604020202020204" pitchFamily="34" charset="0"/>
              <a:ea typeface="华文新魏" panose="02010800040101010101" charset="-122"/>
            </a:endParaRPr>
          </a:p>
          <a:p>
            <a:endParaRPr lang="zh-CN" altLang="en-US" sz="3200">
              <a:latin typeface="Arial" panose="020B0604020202020204" pitchFamily="34" charset="0"/>
              <a:ea typeface="华文新魏" panose="02010800040101010101" charset="-122"/>
            </a:endParaRPr>
          </a:p>
          <a:p>
            <a:r>
              <a:rPr lang="zh-CN" altLang="en-US" sz="3200">
                <a:latin typeface="华文新魏" panose="02010800040101010101" charset="-122"/>
                <a:ea typeface="华文新魏" panose="02010800040101010101" charset="-122"/>
                <a:sym typeface="+mn-ea"/>
              </a:rPr>
              <a:t>凡是好的作家身后总是站着一排人物。</a:t>
            </a:r>
            <a:endParaRPr lang="zh-CN" altLang="en-US" sz="3200">
              <a:latin typeface="Arial" panose="020B0604020202020204" pitchFamily="34" charset="0"/>
              <a:ea typeface="华文新魏" panose="0201080004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sz="4000" b="1">
              <a:latin typeface="华文新魏" panose="02010800040101010101" charset="-122"/>
              <a:ea typeface="华文新魏" panose="02010800040101010101" charset="-122"/>
              <a:sym typeface="+mn-ea"/>
            </a:endParaRPr>
          </a:p>
        </p:txBody>
      </p:sp>
      <p:sp>
        <p:nvSpPr>
          <p:cNvPr id="3" name="内容占位符 2"/>
          <p:cNvSpPr>
            <a:spLocks noGrp="1"/>
          </p:cNvSpPr>
          <p:nvPr>
            <p:ph sz="quarter" idx="1"/>
          </p:nvPr>
        </p:nvSpPr>
        <p:spPr/>
        <p:txBody>
          <a:bodyPr/>
          <a:p>
            <a:r>
              <a:rPr lang="zh-CN" altLang="en-US" sz="3200">
                <a:solidFill>
                  <a:srgbClr val="FF0000"/>
                </a:solidFill>
                <a:latin typeface="华文新魏" panose="02010800040101010101" charset="-122"/>
                <a:ea typeface="华文新魏" panose="02010800040101010101" charset="-122"/>
              </a:rPr>
              <a:t>其三，偏重于虚构</a:t>
            </a:r>
            <a:endParaRPr lang="zh-CN" altLang="en-US" sz="3200">
              <a:solidFill>
                <a:srgbClr val="FF0000"/>
              </a:solidFill>
              <a:latin typeface="华文新魏" panose="02010800040101010101" charset="-122"/>
              <a:ea typeface="华文新魏" panose="02010800040101010101" charset="-122"/>
            </a:endParaRPr>
          </a:p>
          <a:p>
            <a:r>
              <a:rPr lang="zh-CN" altLang="en-US" sz="3200">
                <a:ea typeface="华文新魏" panose="02010800040101010101" charset="-122"/>
              </a:rPr>
              <a:t>故事世界的虚拟性</a:t>
            </a:r>
            <a:endParaRPr lang="zh-CN" altLang="en-US" sz="3200">
              <a:ea typeface="华文新魏" panose="02010800040101010101" charset="-122"/>
            </a:endParaRPr>
          </a:p>
          <a:p>
            <a:r>
              <a:rPr lang="zh-CN" altLang="en-US" sz="3200">
                <a:ea typeface="华文新魏" panose="02010800040101010101" charset="-122"/>
              </a:rPr>
              <a:t>写作手法的虚构性。</a:t>
            </a:r>
            <a:endParaRPr lang="zh-CN" altLang="en-US" sz="3200">
              <a:ea typeface="华文新魏" panose="02010800040101010101" charset="-122"/>
            </a:endParaRPr>
          </a:p>
          <a:p>
            <a:r>
              <a:rPr lang="zh-CN" altLang="en-US" sz="3200">
                <a:ea typeface="华文新魏" panose="02010800040101010101" charset="-122"/>
              </a:rPr>
              <a:t>但小说中的虚拟世界既真又假，既假又真，真真假假，假假真真。</a:t>
            </a:r>
            <a:endParaRPr lang="zh-CN" altLang="en-US" sz="3200">
              <a:ea typeface="华文新魏" panose="0201080004010101010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a:latin typeface="华文新魏" panose="02010800040101010101" charset="-122"/>
                <a:ea typeface="华文新魏" panose="02010800040101010101" charset="-122"/>
                <a:sym typeface="+mn-ea"/>
              </a:rPr>
              <a:t>纸媒讲故事的</a:t>
            </a:r>
            <a:r>
              <a:rPr lang="en-US" altLang="zh-CN" sz="4000">
                <a:latin typeface="华文新魏" panose="02010800040101010101" charset="-122"/>
                <a:ea typeface="华文新魏" panose="02010800040101010101" charset="-122"/>
                <a:sym typeface="+mn-ea"/>
              </a:rPr>
              <a:t>“</a:t>
            </a:r>
            <a:r>
              <a:rPr lang="zh-CN" altLang="en-US" sz="4000">
                <a:latin typeface="华文新魏" panose="02010800040101010101" charset="-122"/>
                <a:ea typeface="华文新魏" panose="02010800040101010101" charset="-122"/>
                <a:sym typeface="+mn-ea"/>
              </a:rPr>
              <a:t>特殊性</a:t>
            </a:r>
            <a:r>
              <a:rPr lang="en-US" altLang="zh-CN" sz="4000">
                <a:latin typeface="华文新魏" panose="02010800040101010101" charset="-122"/>
                <a:ea typeface="华文新魏" panose="02010800040101010101" charset="-122"/>
                <a:sym typeface="+mn-ea"/>
              </a:rPr>
              <a:t>”</a:t>
            </a:r>
            <a:endParaRPr lang="zh-CN" altLang="en-US" sz="4000" b="1">
              <a:latin typeface="华文新魏" panose="02010800040101010101" charset="-122"/>
              <a:ea typeface="华文新魏" panose="02010800040101010101" charset="-122"/>
              <a:sym typeface="+mn-ea"/>
            </a:endParaRPr>
          </a:p>
        </p:txBody>
      </p:sp>
      <p:sp>
        <p:nvSpPr>
          <p:cNvPr id="3" name="内容占位符 2"/>
          <p:cNvSpPr>
            <a:spLocks noGrp="1"/>
          </p:cNvSpPr>
          <p:nvPr>
            <p:ph sz="quarter" idx="1"/>
          </p:nvPr>
        </p:nvSpPr>
        <p:spPr/>
        <p:txBody>
          <a:bodyPr>
            <a:normAutofit/>
          </a:bodyPr>
          <a:p>
            <a:r>
              <a:rPr lang="zh-CN" altLang="en-US" sz="3200">
                <a:solidFill>
                  <a:srgbClr val="FF0000"/>
                </a:solidFill>
                <a:latin typeface="华文新魏" panose="02010800040101010101" charset="-122"/>
                <a:ea typeface="华文新魏" panose="02010800040101010101" charset="-122"/>
              </a:rPr>
              <a:t>小说的主体是故事，但故事讲出多少、怎样讲是作者的权利。</a:t>
            </a:r>
            <a:endParaRPr lang="zh-CN" altLang="en-US" sz="3200">
              <a:solidFill>
                <a:srgbClr val="FF0000"/>
              </a:solidFill>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“诗化故事”“心理故事”或“哲理小说”似乎是不需要故事、反故事的，但它们是有完整故事基础的，对立面、冲突、情节、逻辑等隐藏其中。</a:t>
            </a:r>
            <a:endParaRPr lang="zh-CN" altLang="en-US" sz="3200">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rPr>
              <a:t>山水画的“留白”，露出画面一角的山水，必有来路，必有去路，虽云遮雾盖但不等于它们不存在。</a:t>
            </a:r>
            <a:endParaRPr lang="zh-CN" altLang="en-US" sz="3200">
              <a:latin typeface="华文新魏" panose="02010800040101010101" charset="-122"/>
              <a:ea typeface="华文新魏" panose="0201080004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sz="4000" b="1">
              <a:latin typeface="华文新魏" panose="02010800040101010101" charset="-122"/>
              <a:ea typeface="华文新魏" panose="02010800040101010101" charset="-122"/>
              <a:sym typeface="+mn-ea"/>
            </a:endParaRPr>
          </a:p>
        </p:txBody>
      </p:sp>
      <p:sp>
        <p:nvSpPr>
          <p:cNvPr id="3" name="内容占位符 2"/>
          <p:cNvSpPr>
            <a:spLocks noGrp="1"/>
          </p:cNvSpPr>
          <p:nvPr>
            <p:ph sz="quarter" idx="1"/>
          </p:nvPr>
        </p:nvSpPr>
        <p:spPr/>
        <p:txBody>
          <a:bodyPr>
            <a:normAutofit/>
          </a:bodyPr>
          <a:p>
            <a:r>
              <a:rPr lang="zh-CN" altLang="en-US" sz="3200">
                <a:solidFill>
                  <a:srgbClr val="FF0000"/>
                </a:solidFill>
                <a:latin typeface="华文新魏" panose="02010800040101010101" charset="-122"/>
                <a:ea typeface="华文新魏" panose="02010800040101010101" charset="-122"/>
              </a:rPr>
              <a:t>构思从人物与同类或异类关系入手</a:t>
            </a:r>
            <a:endParaRPr lang="zh-CN" altLang="en-US" sz="3200">
              <a:solidFill>
                <a:srgbClr val="FF0000"/>
              </a:solidFill>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sym typeface="+mn-ea"/>
              </a:rPr>
              <a:t>小说的基本构成：</a:t>
            </a:r>
            <a:endParaRPr lang="zh-CN" altLang="en-US" sz="3200">
              <a:latin typeface="华文新魏" panose="02010800040101010101" charset="-122"/>
              <a:ea typeface="华文新魏" panose="02010800040101010101" charset="-122"/>
              <a:sym typeface="+mn-ea"/>
            </a:endParaRPr>
          </a:p>
          <a:p>
            <a:r>
              <a:rPr lang="zh-CN" altLang="en-US" sz="3200">
                <a:latin typeface="华文新魏" panose="02010800040101010101" charset="-122"/>
                <a:ea typeface="华文新魏" panose="02010800040101010101" charset="-122"/>
                <a:sym typeface="+mn-ea"/>
              </a:rPr>
              <a:t>“</a:t>
            </a:r>
            <a:r>
              <a:rPr lang="zh-CN" altLang="en-US" sz="3200">
                <a:ln w="22225">
                  <a:solidFill>
                    <a:schemeClr val="accent2"/>
                  </a:solidFill>
                  <a:prstDash val="solid"/>
                </a:ln>
                <a:solidFill>
                  <a:schemeClr val="accent2"/>
                </a:solidFill>
                <a:effectLst/>
                <a:latin typeface="华文新魏" panose="02010800040101010101" charset="-122"/>
                <a:ea typeface="华文新魏" panose="02010800040101010101" charset="-122"/>
                <a:sym typeface="+mn-ea"/>
              </a:rPr>
              <a:t>遇合</a:t>
            </a:r>
            <a:r>
              <a:rPr lang="zh-CN" altLang="en-US" sz="3200">
                <a:latin typeface="华文新魏" panose="02010800040101010101" charset="-122"/>
                <a:ea typeface="华文新魏" panose="02010800040101010101" charset="-122"/>
                <a:sym typeface="+mn-ea"/>
              </a:rPr>
              <a:t>”</a:t>
            </a:r>
            <a:r>
              <a:rPr lang="en-US" altLang="zh-CN" sz="3200">
                <a:latin typeface="Arial" panose="020B0604020202020204" pitchFamily="34" charset="0"/>
                <a:ea typeface="华文新魏" panose="02010800040101010101" charset="-122"/>
                <a:sym typeface="+mn-ea"/>
              </a:rPr>
              <a:t>→</a:t>
            </a:r>
            <a:r>
              <a:rPr lang="zh-CN" altLang="en-US" sz="3200">
                <a:latin typeface="华文新魏" panose="02010800040101010101" charset="-122"/>
                <a:ea typeface="华文新魏" panose="02010800040101010101" charset="-122"/>
                <a:sym typeface="+mn-ea"/>
              </a:rPr>
              <a:t>“</a:t>
            </a:r>
            <a:r>
              <a:rPr lang="zh-CN" altLang="en-US" sz="3200">
                <a:ln w="22225">
                  <a:solidFill>
                    <a:schemeClr val="accent2"/>
                  </a:solidFill>
                  <a:prstDash val="solid"/>
                </a:ln>
                <a:solidFill>
                  <a:schemeClr val="accent2">
                    <a:lumMod val="40000"/>
                    <a:lumOff val="60000"/>
                  </a:schemeClr>
                </a:solidFill>
                <a:effectLst/>
                <a:latin typeface="华文新魏" panose="02010800040101010101" charset="-122"/>
                <a:ea typeface="华文新魏" panose="02010800040101010101" charset="-122"/>
                <a:sym typeface="+mn-ea"/>
              </a:rPr>
              <a:t>交流</a:t>
            </a:r>
            <a:r>
              <a:rPr lang="zh-CN" altLang="en-US" sz="3200">
                <a:latin typeface="华文新魏" panose="02010800040101010101" charset="-122"/>
                <a:ea typeface="华文新魏" panose="02010800040101010101" charset="-122"/>
                <a:sym typeface="+mn-ea"/>
              </a:rPr>
              <a:t>”</a:t>
            </a:r>
            <a:r>
              <a:rPr lang="zh-CN" altLang="en-US" sz="3200">
                <a:latin typeface="Arial" panose="020B0604020202020204" pitchFamily="34" charset="0"/>
                <a:ea typeface="华文新魏" panose="02010800040101010101" charset="-122"/>
                <a:sym typeface="+mn-ea"/>
              </a:rPr>
              <a:t>→“</a:t>
            </a:r>
            <a:r>
              <a:rPr lang="zh-CN" altLang="en-US" sz="3200">
                <a:ln w="22225">
                  <a:solidFill>
                    <a:schemeClr val="accent2"/>
                  </a:solidFill>
                  <a:prstDash val="solid"/>
                </a:ln>
                <a:solidFill>
                  <a:schemeClr val="accent2">
                    <a:lumMod val="40000"/>
                    <a:lumOff val="60000"/>
                  </a:schemeClr>
                </a:solidFill>
                <a:effectLst/>
                <a:latin typeface="华文新魏" panose="02010800040101010101" charset="-122"/>
                <a:ea typeface="华文新魏" panose="02010800040101010101" charset="-122"/>
                <a:sym typeface="+mn-ea"/>
              </a:rPr>
              <a:t>冲突</a:t>
            </a:r>
            <a:r>
              <a:rPr lang="zh-CN" altLang="en-US" sz="3200">
                <a:latin typeface="Arial" panose="020B0604020202020204" pitchFamily="34" charset="0"/>
                <a:ea typeface="华文新魏" panose="02010800040101010101" charset="-122"/>
                <a:sym typeface="+mn-ea"/>
              </a:rPr>
              <a:t>”→“</a:t>
            </a:r>
            <a:r>
              <a:rPr lang="zh-CN" altLang="en-US" sz="3200">
                <a:ln w="22225">
                  <a:solidFill>
                    <a:schemeClr val="accent2"/>
                  </a:solidFill>
                  <a:prstDash val="solid"/>
                </a:ln>
                <a:solidFill>
                  <a:schemeClr val="accent2">
                    <a:lumMod val="40000"/>
                    <a:lumOff val="60000"/>
                  </a:schemeClr>
                </a:solidFill>
                <a:effectLst/>
                <a:latin typeface="华文新魏" panose="02010800040101010101" charset="-122"/>
                <a:ea typeface="华文新魏" panose="02010800040101010101" charset="-122"/>
                <a:sym typeface="+mn-ea"/>
              </a:rPr>
              <a:t>场面</a:t>
            </a:r>
            <a:r>
              <a:rPr lang="zh-CN" altLang="en-US" sz="3200">
                <a:latin typeface="Arial" panose="020B0604020202020204" pitchFamily="34" charset="0"/>
                <a:ea typeface="华文新魏" panose="02010800040101010101" charset="-122"/>
                <a:sym typeface="+mn-ea"/>
              </a:rPr>
              <a:t>”</a:t>
            </a:r>
            <a:endParaRPr lang="zh-CN" altLang="en-US" sz="3200">
              <a:latin typeface="Arial" panose="020B0604020202020204" pitchFamily="34" charset="0"/>
              <a:ea typeface="华文新魏" panose="02010800040101010101"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sz="4000" b="1">
              <a:latin typeface="华文新魏" panose="02010800040101010101" charset="-122"/>
              <a:ea typeface="华文新魏" panose="02010800040101010101" charset="-122"/>
              <a:sym typeface="+mn-ea"/>
            </a:endParaRPr>
          </a:p>
        </p:txBody>
      </p:sp>
      <p:sp>
        <p:nvSpPr>
          <p:cNvPr id="3" name="内容占位符 2"/>
          <p:cNvSpPr>
            <a:spLocks noGrp="1"/>
          </p:cNvSpPr>
          <p:nvPr>
            <p:ph sz="quarter" idx="1"/>
          </p:nvPr>
        </p:nvSpPr>
        <p:spPr/>
        <p:txBody>
          <a:bodyPr>
            <a:normAutofit/>
          </a:bodyPr>
          <a:p>
            <a:r>
              <a:rPr lang="zh-CN" altLang="en-US" sz="3200">
                <a:solidFill>
                  <a:srgbClr val="FF0000"/>
                </a:solidFill>
                <a:latin typeface="华文新魏" panose="02010800040101010101" charset="-122"/>
                <a:ea typeface="华文新魏" panose="02010800040101010101" charset="-122"/>
              </a:rPr>
              <a:t>小说的权利</a:t>
            </a:r>
            <a:endParaRPr lang="zh-CN" altLang="en-US" sz="3200">
              <a:solidFill>
                <a:srgbClr val="FF0000"/>
              </a:solidFill>
              <a:latin typeface="华文新魏" panose="02010800040101010101" charset="-122"/>
              <a:ea typeface="华文新魏" panose="02010800040101010101" charset="-122"/>
            </a:endParaRPr>
          </a:p>
          <a:p>
            <a:r>
              <a:rPr lang="zh-CN" altLang="en-US" sz="3200">
                <a:latin typeface="华文新魏" panose="02010800040101010101" charset="-122"/>
                <a:ea typeface="华文新魏" panose="02010800040101010101" charset="-122"/>
                <a:sym typeface="+mn-ea"/>
              </a:rPr>
              <a:t>其一，语言的欢乐，阅读的快感；</a:t>
            </a:r>
            <a:endParaRPr lang="zh-CN" altLang="en-US" sz="3200">
              <a:latin typeface="华文新魏" panose="02010800040101010101" charset="-122"/>
              <a:ea typeface="华文新魏" panose="02010800040101010101" charset="-122"/>
              <a:sym typeface="+mn-ea"/>
            </a:endParaRPr>
          </a:p>
          <a:p>
            <a:r>
              <a:rPr lang="zh-CN" altLang="en-US" sz="3200">
                <a:latin typeface="华文新魏" panose="02010800040101010101" charset="-122"/>
                <a:ea typeface="华文新魏" panose="02010800040101010101" charset="-122"/>
                <a:sym typeface="+mn-ea"/>
              </a:rPr>
              <a:t>其二，叙事的便利，可以深入到人物内心，潜意识，发掘与表现内心的冲突；</a:t>
            </a:r>
            <a:endParaRPr lang="zh-CN" altLang="en-US" sz="3200">
              <a:latin typeface="华文新魏" panose="02010800040101010101" charset="-122"/>
              <a:ea typeface="华文新魏" panose="02010800040101010101" charset="-122"/>
              <a:sym typeface="+mn-ea"/>
            </a:endParaRPr>
          </a:p>
          <a:p>
            <a:r>
              <a:rPr lang="zh-CN" altLang="en-US" sz="3200">
                <a:latin typeface="华文新魏" panose="02010800040101010101" charset="-122"/>
                <a:ea typeface="华文新魏" panose="02010800040101010101" charset="-122"/>
                <a:sym typeface="+mn-ea"/>
              </a:rPr>
              <a:t>其三，作者的声音可以出现在作品中；</a:t>
            </a:r>
            <a:endParaRPr lang="zh-CN" altLang="en-US" sz="3200">
              <a:latin typeface="华文新魏" panose="02010800040101010101" charset="-122"/>
              <a:ea typeface="华文新魏" panose="02010800040101010101" charset="-122"/>
              <a:sym typeface="+mn-ea"/>
            </a:endParaRPr>
          </a:p>
          <a:p>
            <a:r>
              <a:rPr lang="zh-CN" altLang="en-US" sz="3200">
                <a:latin typeface="华文新魏" panose="02010800040101010101" charset="-122"/>
                <a:ea typeface="华文新魏" panose="02010800040101010101" charset="-122"/>
                <a:sym typeface="+mn-ea"/>
              </a:rPr>
              <a:t>其四，虚拟的简洁。小说几乎可以天马行空。</a:t>
            </a:r>
            <a:endParaRPr lang="zh-CN" altLang="en-US" sz="3200">
              <a:latin typeface="华文新魏" panose="02010800040101010101" charset="-122"/>
              <a:ea typeface="华文新魏" panose="02010800040101010101" charset="-122"/>
              <a:sym typeface="+mn-ea"/>
            </a:endParaRPr>
          </a:p>
          <a:p>
            <a:endParaRPr lang="zh-CN" altLang="en-US" sz="3200">
              <a:latin typeface="Arial" panose="020B0604020202020204" pitchFamily="34" charset="0"/>
              <a:ea typeface="华文新魏" panose="02010800040101010101" charset="-122"/>
              <a:sym typeface="+mn-ea"/>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2173</Words>
  <Application>WPS 演示</Application>
  <PresentationFormat>全屏显示(4:3)</PresentationFormat>
  <Paragraphs>173</Paragraphs>
  <Slides>25</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Arial</vt:lpstr>
      <vt:lpstr>宋体</vt:lpstr>
      <vt:lpstr>Wingdings</vt:lpstr>
      <vt:lpstr>Wingdings</vt:lpstr>
      <vt:lpstr>Wingdings 2</vt:lpstr>
      <vt:lpstr>Century Schoolbook</vt:lpstr>
      <vt:lpstr>华文楷体</vt:lpstr>
      <vt:lpstr>微软雅黑</vt:lpstr>
      <vt:lpstr>Arial Unicode MS</vt:lpstr>
      <vt:lpstr>Calibri</vt:lpstr>
      <vt:lpstr>华文新魏</vt:lpstr>
      <vt:lpstr>楷体</vt:lpstr>
      <vt:lpstr>黑体</vt:lpstr>
      <vt:lpstr>凸显</vt:lpstr>
      <vt:lpstr>第七章  小说写作与影视改编</vt:lpstr>
      <vt:lpstr>第二节 小说故事的影视改编</vt:lpstr>
      <vt:lpstr>第一节 小说写作</vt:lpstr>
      <vt:lpstr>第一节 小说写作</vt:lpstr>
      <vt:lpstr>小说三大特征</vt:lpstr>
      <vt:lpstr>PowerPoint 演示文稿</vt:lpstr>
      <vt:lpstr>纸媒讲故事的“特殊性”</vt:lpstr>
      <vt:lpstr>纸媒讲故事的“特殊性”</vt:lpstr>
      <vt:lpstr>PowerPoint 演示文稿</vt:lpstr>
      <vt:lpstr>PowerPoint 演示文稿</vt:lpstr>
      <vt:lpstr>实战演练：情节设置</vt:lpstr>
      <vt:lpstr>第二节 小说故事的影视改编</vt:lpstr>
      <vt:lpstr>PowerPoint 演示文稿</vt:lpstr>
      <vt:lpstr>PowerPoint 演示文稿</vt:lpstr>
      <vt:lpstr>PowerPoint 演示文稿</vt:lpstr>
      <vt:lpstr>小说应如何改编？</vt:lpstr>
      <vt:lpstr>小说应如何改编？</vt:lpstr>
      <vt:lpstr>PowerPoint 演示文稿</vt:lpstr>
      <vt:lpstr>PowerPoint 演示文稿</vt:lpstr>
      <vt:lpstr>如何将小说改编为影视故事？</vt:lpstr>
      <vt:lpstr> </vt:lpstr>
      <vt:lpstr> </vt:lpstr>
      <vt:lpstr> </vt:lpstr>
      <vt:lpstr> </vt:lpstr>
      <vt:lpstr>写作训练</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dddew</dc:creator>
  <cp:lastModifiedBy>dddew</cp:lastModifiedBy>
  <cp:revision>14</cp:revision>
  <dcterms:created xsi:type="dcterms:W3CDTF">2017-06-30T02:12:00Z</dcterms:created>
  <dcterms:modified xsi:type="dcterms:W3CDTF">2017-08-31T09:08:41Z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2052-10.1.0.6747</vt:lpwstr>
  </property>
</Properties>
</file>