
<file path=[Content_Types].xml><?xml version="1.0" encoding="utf-8"?>
<Types xmlns="http://schemas.openxmlformats.org/package/2006/content-types">
  <Default Extension="jpeg" ContentType="image/jpeg"/>
  <Default Extension="vml" ContentType="application/vnd.openxmlformats-officedocument.vmlDrawing"/>
  <Default Extension="pptx" ContentType="application/vnd.openxmlformats-officedocument.presentationml.presentation"/>
  <Default Extension="sldx" ContentType="application/vnd.openxmlformats-officedocument.presentationml.slide"/>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318" r:id="rId4"/>
    <p:sldId id="258" r:id="rId5"/>
    <p:sldId id="259" r:id="rId6"/>
    <p:sldId id="260" r:id="rId7"/>
    <p:sldId id="261" r:id="rId8"/>
    <p:sldId id="266" r:id="rId9"/>
    <p:sldId id="269" r:id="rId10"/>
    <p:sldId id="270" r:id="rId11"/>
    <p:sldId id="370" r:id="rId12"/>
    <p:sldId id="267" r:id="rId13"/>
    <p:sldId id="272" r:id="rId14"/>
    <p:sldId id="278" r:id="rId15"/>
    <p:sldId id="274" r:id="rId16"/>
    <p:sldId id="275" r:id="rId17"/>
    <p:sldId id="276" r:id="rId18"/>
    <p:sldId id="279" r:id="rId19"/>
    <p:sldId id="280" r:id="rId20"/>
    <p:sldId id="281" r:id="rId21"/>
    <p:sldId id="282" r:id="rId22"/>
    <p:sldId id="283" r:id="rId23"/>
    <p:sldId id="372" r:id="rId24"/>
    <p:sldId id="371" r:id="rId25"/>
    <p:sldId id="284" r:id="rId26"/>
    <p:sldId id="285" r:id="rId27"/>
    <p:sldId id="415" r:id="rId28"/>
    <p:sldId id="416" r:id="rId29"/>
    <p:sldId id="286" r:id="rId30"/>
    <p:sldId id="287" r:id="rId31"/>
    <p:sldId id="417" r:id="rId32"/>
    <p:sldId id="288" r:id="rId33"/>
    <p:sldId id="447" r:id="rId34"/>
    <p:sldId id="289" r:id="rId35"/>
    <p:sldId id="291" r:id="rId36"/>
    <p:sldId id="292" r:id="rId37"/>
    <p:sldId id="293" r:id="rId38"/>
    <p:sldId id="294" r:id="rId39"/>
    <p:sldId id="295" r:id="rId40"/>
    <p:sldId id="296" r:id="rId41"/>
    <p:sldId id="297" r:id="rId42"/>
    <p:sldId id="449" r:id="rId43"/>
    <p:sldId id="299" r:id="rId44"/>
    <p:sldId id="450" r:id="rId45"/>
    <p:sldId id="451" r:id="rId46"/>
    <p:sldId id="300" r:id="rId47"/>
    <p:sldId id="301" r:id="rId48"/>
    <p:sldId id="302" r:id="rId49"/>
    <p:sldId id="303" r:id="rId50"/>
    <p:sldId id="304" r:id="rId51"/>
    <p:sldId id="305" r:id="rId52"/>
    <p:sldId id="306" r:id="rId53"/>
    <p:sldId id="307" r:id="rId54"/>
    <p:sldId id="308" r:id="rId55"/>
    <p:sldId id="452" r:id="rId56"/>
    <p:sldId id="309" r:id="rId57"/>
    <p:sldId id="310" r:id="rId58"/>
    <p:sldId id="311" r:id="rId59"/>
    <p:sldId id="312" r:id="rId60"/>
    <p:sldId id="453" r:id="rId61"/>
    <p:sldId id="313" r:id="rId6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7" d="100"/>
          <a:sy n="57" d="100"/>
        </p:scale>
        <p:origin x="-822" y="1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5" Type="http://schemas.openxmlformats.org/officeDocument/2006/relationships/tableStyles" Target="tableStyles.xml"/><Relationship Id="rId64" Type="http://schemas.openxmlformats.org/officeDocument/2006/relationships/viewProps" Target="viewProps.xml"/><Relationship Id="rId63" Type="http://schemas.openxmlformats.org/officeDocument/2006/relationships/presProps" Target="presProps.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9.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p:fade/>
  </p:transition>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365125"/>
            <a:ext cx="78867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p:fade/>
  </p:transition>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p:fade/>
  </p:transition>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p:fade/>
  </p:transition>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p:fade/>
  </p:transition>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p:fade/>
  </p:transition>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p:fade/>
  </p:transition>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p:fade/>
  </p:transition>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p:fade/>
  </p:transition>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p:fade/>
  </p:transition>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fade/>
  </p:transition>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2.xml"/><Relationship Id="rId2" Type="http://schemas.openxmlformats.org/officeDocument/2006/relationships/image" Target="../media/image1.emf"/><Relationship Id="rId1" Type="http://schemas.openxmlformats.org/officeDocument/2006/relationships/package" Target="../embeddings/Slide1.sldx"/></Relationships>
</file>

<file path=ppt/slides/_rels/slide12.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2.xml"/><Relationship Id="rId2" Type="http://schemas.openxmlformats.org/officeDocument/2006/relationships/image" Target="../media/image2.emf"/><Relationship Id="rId1" Type="http://schemas.openxmlformats.org/officeDocument/2006/relationships/package" Target="../embeddings/Slide2.sldx"/></Relationships>
</file>

<file path=ppt/slides/_rels/slide13.xml.rels><?xml version="1.0" encoding="UTF-8" standalone="yes"?>
<Relationships xmlns="http://schemas.openxmlformats.org/package/2006/relationships"><Relationship Id="rId4" Type="http://schemas.openxmlformats.org/officeDocument/2006/relationships/vmlDrawing" Target="../drawings/vmlDrawing3.vml"/><Relationship Id="rId3" Type="http://schemas.openxmlformats.org/officeDocument/2006/relationships/slideLayout" Target="../slideLayouts/slideLayout2.xml"/><Relationship Id="rId2" Type="http://schemas.openxmlformats.org/officeDocument/2006/relationships/image" Target="../media/image3.emf"/><Relationship Id="rId1" Type="http://schemas.openxmlformats.org/officeDocument/2006/relationships/package" Target="../embeddings/Slide3.sldx"/></Relationships>
</file>

<file path=ppt/slides/_rels/slide14.xml.rels><?xml version="1.0" encoding="UTF-8" standalone="yes"?>
<Relationships xmlns="http://schemas.openxmlformats.org/package/2006/relationships"><Relationship Id="rId4" Type="http://schemas.openxmlformats.org/officeDocument/2006/relationships/vmlDrawing" Target="../drawings/vmlDrawing4.vml"/><Relationship Id="rId3" Type="http://schemas.openxmlformats.org/officeDocument/2006/relationships/slideLayout" Target="../slideLayouts/slideLayout2.xml"/><Relationship Id="rId2" Type="http://schemas.openxmlformats.org/officeDocument/2006/relationships/image" Target="../media/image4.emf"/><Relationship Id="rId1" Type="http://schemas.openxmlformats.org/officeDocument/2006/relationships/package" Target="../embeddings/Slide4.sldx"/></Relationships>
</file>

<file path=ppt/slides/_rels/slide15.xml.rels><?xml version="1.0" encoding="UTF-8" standalone="yes"?>
<Relationships xmlns="http://schemas.openxmlformats.org/package/2006/relationships"><Relationship Id="rId4" Type="http://schemas.openxmlformats.org/officeDocument/2006/relationships/vmlDrawing" Target="../drawings/vmlDrawing5.vml"/><Relationship Id="rId3" Type="http://schemas.openxmlformats.org/officeDocument/2006/relationships/slideLayout" Target="../slideLayouts/slideLayout2.xml"/><Relationship Id="rId2" Type="http://schemas.openxmlformats.org/officeDocument/2006/relationships/image" Target="../media/image5.emf"/><Relationship Id="rId1" Type="http://schemas.openxmlformats.org/officeDocument/2006/relationships/package" Target="../embeddings/Slide5.sldx"/></Relationships>
</file>

<file path=ppt/slides/_rels/slide16.xml.rels><?xml version="1.0" encoding="UTF-8" standalone="yes"?>
<Relationships xmlns="http://schemas.openxmlformats.org/package/2006/relationships"><Relationship Id="rId4" Type="http://schemas.openxmlformats.org/officeDocument/2006/relationships/vmlDrawing" Target="../drawings/vmlDrawing6.vml"/><Relationship Id="rId3" Type="http://schemas.openxmlformats.org/officeDocument/2006/relationships/slideLayout" Target="../slideLayouts/slideLayout2.xml"/><Relationship Id="rId2" Type="http://schemas.openxmlformats.org/officeDocument/2006/relationships/image" Target="../media/image6.emf"/><Relationship Id="rId1" Type="http://schemas.openxmlformats.org/officeDocument/2006/relationships/package" Target="../embeddings/Slide6.sldx"/></Relationships>
</file>

<file path=ppt/slides/_rels/slide17.xml.rels><?xml version="1.0" encoding="UTF-8" standalone="yes"?>
<Relationships xmlns="http://schemas.openxmlformats.org/package/2006/relationships"><Relationship Id="rId4" Type="http://schemas.openxmlformats.org/officeDocument/2006/relationships/vmlDrawing" Target="../drawings/vmlDrawing7.vml"/><Relationship Id="rId3" Type="http://schemas.openxmlformats.org/officeDocument/2006/relationships/slideLayout" Target="../slideLayouts/slideLayout2.xml"/><Relationship Id="rId2" Type="http://schemas.openxmlformats.org/officeDocument/2006/relationships/image" Target="../media/image7.emf"/><Relationship Id="rId1" Type="http://schemas.openxmlformats.org/officeDocument/2006/relationships/package" Target="../embeddings/Presentation7.pptx"/></Relationships>
</file>

<file path=ppt/slides/_rels/slide18.xml.rels><?xml version="1.0" encoding="UTF-8" standalone="yes"?>
<Relationships xmlns="http://schemas.openxmlformats.org/package/2006/relationships"><Relationship Id="rId4" Type="http://schemas.openxmlformats.org/officeDocument/2006/relationships/vmlDrawing" Target="../drawings/vmlDrawing8.vml"/><Relationship Id="rId3" Type="http://schemas.openxmlformats.org/officeDocument/2006/relationships/slideLayout" Target="../slideLayouts/slideLayout2.xml"/><Relationship Id="rId2" Type="http://schemas.openxmlformats.org/officeDocument/2006/relationships/image" Target="../media/image8.emf"/><Relationship Id="rId1" Type="http://schemas.openxmlformats.org/officeDocument/2006/relationships/package" Target="../embeddings/Slide8.sldx"/></Relationships>
</file>

<file path=ppt/slides/_rels/slide19.xml.rels><?xml version="1.0" encoding="UTF-8" standalone="yes"?>
<Relationships xmlns="http://schemas.openxmlformats.org/package/2006/relationships"><Relationship Id="rId4" Type="http://schemas.openxmlformats.org/officeDocument/2006/relationships/vmlDrawing" Target="../drawings/vmlDrawing9.vml"/><Relationship Id="rId3" Type="http://schemas.openxmlformats.org/officeDocument/2006/relationships/slideLayout" Target="../slideLayouts/slideLayout2.xml"/><Relationship Id="rId2" Type="http://schemas.openxmlformats.org/officeDocument/2006/relationships/image" Target="../media/image9.emf"/><Relationship Id="rId1" Type="http://schemas.openxmlformats.org/officeDocument/2006/relationships/package" Target="../embeddings/Slide9.sldx"/></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第十三章</a:t>
            </a:r>
            <a:endParaRPr lang="zh-CN" altLang="en-US" dirty="0"/>
          </a:p>
        </p:txBody>
      </p:sp>
      <p:sp>
        <p:nvSpPr>
          <p:cNvPr id="3" name="副标题 2"/>
          <p:cNvSpPr>
            <a:spLocks noGrp="1"/>
          </p:cNvSpPr>
          <p:nvPr>
            <p:ph type="subTitle" idx="1"/>
          </p:nvPr>
        </p:nvSpPr>
        <p:spPr/>
        <p:txBody>
          <a:bodyPr/>
          <a:lstStyle/>
          <a:p>
            <a:r>
              <a:rPr lang="zh-CN" altLang="en-US" sz="4000" dirty="0" smtClean="0"/>
              <a:t>政务文书写作与商务文书写作</a:t>
            </a:r>
            <a:endParaRPr lang="zh-CN" altLang="en-US" sz="4000" dirty="0" smtClean="0"/>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normAutofit lnSpcReduction="20000"/>
          </a:bodyPr>
          <a:lstStyle/>
          <a:p>
            <a:r>
              <a:rPr lang="zh-CN" altLang="zh-CN" sz="3200" dirty="0" smtClean="0">
                <a:solidFill>
                  <a:srgbClr val="FF0000"/>
                </a:solidFill>
                <a:sym typeface="+mn-ea"/>
              </a:rPr>
              <a:t>（六）体式的规范性</a:t>
            </a:r>
            <a:endParaRPr lang="zh-CN" altLang="zh-CN" sz="3200" dirty="0" smtClean="0">
              <a:solidFill>
                <a:srgbClr val="FF0000"/>
              </a:solidFill>
              <a:sym typeface="+mn-ea"/>
            </a:endParaRPr>
          </a:p>
          <a:p>
            <a:endParaRPr lang="zh-CN" altLang="zh-CN" sz="3200" dirty="0" smtClean="0">
              <a:sym typeface="+mn-ea"/>
            </a:endParaRPr>
          </a:p>
          <a:p>
            <a:endParaRPr lang="zh-CN" altLang="zh-CN" sz="3200" dirty="0" smtClean="0">
              <a:sym typeface="+mn-ea"/>
            </a:endParaRPr>
          </a:p>
          <a:p>
            <a:endParaRPr lang="zh-CN" altLang="zh-CN" sz="3200" dirty="0" smtClean="0">
              <a:sym typeface="+mn-ea"/>
            </a:endParaRPr>
          </a:p>
          <a:p>
            <a:endParaRPr lang="zh-CN" altLang="zh-CN" sz="3200" dirty="0" smtClean="0">
              <a:sym typeface="+mn-ea"/>
            </a:endParaRPr>
          </a:p>
          <a:p>
            <a:r>
              <a:rPr lang="zh-CN" altLang="en-US" sz="3200" b="1" dirty="0">
                <a:solidFill>
                  <a:schemeClr val="accent5"/>
                </a:solidFill>
              </a:rPr>
              <a:t>四种格式</a:t>
            </a:r>
            <a:endParaRPr lang="zh-CN" altLang="en-US" sz="3200" b="1" dirty="0">
              <a:solidFill>
                <a:schemeClr val="accent5"/>
              </a:solidFill>
            </a:endParaRPr>
          </a:p>
        </p:txBody>
      </p:sp>
      <p:sp>
        <p:nvSpPr>
          <p:cNvPr id="7" name="左大括号 6"/>
          <p:cNvSpPr/>
          <p:nvPr/>
        </p:nvSpPr>
        <p:spPr>
          <a:xfrm>
            <a:off x="2705100" y="2472055"/>
            <a:ext cx="1362710" cy="340423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3200"/>
          </a:p>
        </p:txBody>
      </p:sp>
      <p:sp>
        <p:nvSpPr>
          <p:cNvPr id="8" name="文本框 7"/>
          <p:cNvSpPr txBox="1"/>
          <p:nvPr/>
        </p:nvSpPr>
        <p:spPr>
          <a:xfrm>
            <a:off x="4067810" y="2586355"/>
            <a:ext cx="3484245" cy="583565"/>
          </a:xfrm>
          <a:prstGeom prst="rect">
            <a:avLst/>
          </a:prstGeom>
          <a:noFill/>
        </p:spPr>
        <p:txBody>
          <a:bodyPr wrap="square" rtlCol="0">
            <a:spAutoFit/>
          </a:bodyPr>
          <a:p>
            <a:r>
              <a:rPr lang="zh-CN" altLang="zh-CN" sz="3200" dirty="0" smtClean="0">
                <a:sym typeface="+mn-ea"/>
              </a:rPr>
              <a:t>用纸格式</a:t>
            </a:r>
            <a:endParaRPr lang="zh-CN" altLang="en-US" sz="3200"/>
          </a:p>
        </p:txBody>
      </p:sp>
      <p:sp>
        <p:nvSpPr>
          <p:cNvPr id="9" name="文本框 8"/>
          <p:cNvSpPr txBox="1"/>
          <p:nvPr/>
        </p:nvSpPr>
        <p:spPr>
          <a:xfrm>
            <a:off x="4068445" y="3458845"/>
            <a:ext cx="2560320" cy="583565"/>
          </a:xfrm>
          <a:prstGeom prst="rect">
            <a:avLst/>
          </a:prstGeom>
          <a:noFill/>
        </p:spPr>
        <p:txBody>
          <a:bodyPr wrap="square" rtlCol="0">
            <a:spAutoFit/>
          </a:bodyPr>
          <a:p>
            <a:r>
              <a:rPr lang="zh-CN" altLang="en-US" sz="3200"/>
              <a:t>排版格式</a:t>
            </a:r>
            <a:endParaRPr lang="zh-CN" altLang="en-US" sz="3200"/>
          </a:p>
        </p:txBody>
      </p:sp>
      <p:sp>
        <p:nvSpPr>
          <p:cNvPr id="11" name="文本框 10"/>
          <p:cNvSpPr txBox="1"/>
          <p:nvPr/>
        </p:nvSpPr>
        <p:spPr>
          <a:xfrm>
            <a:off x="4067810" y="4324985"/>
            <a:ext cx="3663950" cy="583565"/>
          </a:xfrm>
          <a:prstGeom prst="rect">
            <a:avLst/>
          </a:prstGeom>
          <a:noFill/>
        </p:spPr>
        <p:txBody>
          <a:bodyPr wrap="square" rtlCol="0">
            <a:spAutoFit/>
          </a:bodyPr>
          <a:p>
            <a:r>
              <a:rPr lang="zh-CN" altLang="zh-CN" sz="3200" dirty="0" smtClean="0">
                <a:sym typeface="+mn-ea"/>
              </a:rPr>
              <a:t>印装格式</a:t>
            </a:r>
            <a:endParaRPr lang="zh-CN" altLang="en-US" sz="3200"/>
          </a:p>
        </p:txBody>
      </p:sp>
      <p:sp>
        <p:nvSpPr>
          <p:cNvPr id="4" name="文本框 3"/>
          <p:cNvSpPr txBox="1"/>
          <p:nvPr/>
        </p:nvSpPr>
        <p:spPr>
          <a:xfrm>
            <a:off x="4068445" y="5167630"/>
            <a:ext cx="1851660" cy="583565"/>
          </a:xfrm>
          <a:prstGeom prst="rect">
            <a:avLst/>
          </a:prstGeom>
          <a:noFill/>
        </p:spPr>
        <p:txBody>
          <a:bodyPr wrap="square" rtlCol="0">
            <a:spAutoFit/>
          </a:bodyPr>
          <a:p>
            <a:r>
              <a:rPr lang="zh-CN" altLang="en-US" sz="3200" b="1">
                <a:solidFill>
                  <a:srgbClr val="FF0000"/>
                </a:solidFill>
              </a:rPr>
              <a:t>书面格式</a:t>
            </a:r>
            <a:endParaRPr lang="zh-CN" altLang="en-US" sz="3200" b="1">
              <a:solidFill>
                <a:srgbClr val="FF0000"/>
              </a:solidFill>
            </a:endParaRPr>
          </a:p>
        </p:txBody>
      </p:sp>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具体格式要求</a:t>
            </a:r>
            <a:endParaRPr lang="zh-CN" altLang="en-US" dirty="0"/>
          </a:p>
        </p:txBody>
      </p:sp>
      <p:sp>
        <p:nvSpPr>
          <p:cNvPr id="3" name="内容占位符 2"/>
          <p:cNvSpPr>
            <a:spLocks noGrp="1"/>
          </p:cNvSpPr>
          <p:nvPr>
            <p:ph idx="1"/>
          </p:nvPr>
        </p:nvSpPr>
        <p:spPr/>
        <p:txBody>
          <a:bodyPr/>
          <a:p>
            <a:endParaRPr lang="zh-CN" altLang="en-US"/>
          </a:p>
        </p:txBody>
      </p:sp>
      <p:sp>
        <p:nvSpPr>
          <p:cNvPr id="5122" name="Rectangle 2"/>
          <p:cNvSpPr>
            <a:spLocks noChangeArrowheads="1"/>
          </p:cNvSpPr>
          <p:nvPr/>
        </p:nvSpPr>
        <p:spPr bwMode="auto">
          <a:xfrm>
            <a:off x="0" y="0"/>
            <a:ext cx="9144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aphicFrame>
        <p:nvGraphicFramePr>
          <p:cNvPr id="5121" name="Object 1"/>
          <p:cNvGraphicFramePr>
            <a:graphicFrameLocks noChangeAspect="1"/>
          </p:cNvGraphicFramePr>
          <p:nvPr/>
        </p:nvGraphicFramePr>
        <p:xfrm>
          <a:off x="323528" y="1412776"/>
          <a:ext cx="8820472" cy="5283254"/>
        </p:xfrm>
        <a:graphic>
          <a:graphicData uri="http://schemas.openxmlformats.org/presentationml/2006/ole">
            <mc:AlternateContent xmlns:mc="http://schemas.openxmlformats.org/markup-compatibility/2006">
              <mc:Choice xmlns:v="urn:schemas-microsoft-com:vml" Requires="v">
                <p:oleObj spid="_x0000_s1025" name="幻灯片" r:id="rId1" imgW="4579620" imgH="3423285" progId="PowerPoint.Slide.12">
                  <p:embed/>
                </p:oleObj>
              </mc:Choice>
              <mc:Fallback>
                <p:oleObj name="幻灯片" r:id="rId1" imgW="4579620" imgH="3423285" progId="PowerPoint.Slide.12">
                  <p:embed/>
                  <p:pic>
                    <p:nvPicPr>
                      <p:cNvPr id="0" name="图片 1024"/>
                      <p:cNvPicPr>
                        <a:picLocks noChangeAspect="1"/>
                      </p:cNvPicPr>
                      <p:nvPr/>
                    </p:nvPicPr>
                    <p:blipFill>
                      <a:blip r:embed="rId2"/>
                      <a:stretch>
                        <a:fillRect/>
                      </a:stretch>
                    </p:blipFill>
                    <p:spPr>
                      <a:xfrm>
                        <a:off x="323528" y="1412776"/>
                        <a:ext cx="8820472" cy="5283254"/>
                      </a:xfrm>
                      <a:prstGeom prst="rect">
                        <a:avLst/>
                      </a:prstGeom>
                      <a:noFill/>
                      <a:ln w="9525">
                        <a:noFill/>
                      </a:ln>
                    </p:spPr>
                  </p:pic>
                </p:oleObj>
              </mc:Fallback>
            </mc:AlternateContent>
          </a:graphicData>
        </a:graphic>
      </p:graphicFrame>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endParaRPr lang="zh-CN" altLang="en-US"/>
          </a:p>
        </p:txBody>
      </p:sp>
      <p:sp>
        <p:nvSpPr>
          <p:cNvPr id="29698" name="Rectangle 2"/>
          <p:cNvSpPr>
            <a:spLocks noChangeArrowheads="1"/>
          </p:cNvSpPr>
          <p:nvPr/>
        </p:nvSpPr>
        <p:spPr bwMode="auto">
          <a:xfrm>
            <a:off x="0" y="0"/>
            <a:ext cx="9144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aphicFrame>
        <p:nvGraphicFramePr>
          <p:cNvPr id="29697" name="Object 1"/>
          <p:cNvGraphicFramePr>
            <a:graphicFrameLocks noChangeAspect="1"/>
          </p:cNvGraphicFramePr>
          <p:nvPr/>
        </p:nvGraphicFramePr>
        <p:xfrm>
          <a:off x="467544" y="260648"/>
          <a:ext cx="8413238" cy="6264696"/>
        </p:xfrm>
        <a:graphic>
          <a:graphicData uri="http://schemas.openxmlformats.org/presentationml/2006/ole">
            <mc:AlternateContent xmlns:mc="http://schemas.openxmlformats.org/markup-compatibility/2006">
              <mc:Choice xmlns:v="urn:schemas-microsoft-com:vml" Requires="v">
                <p:oleObj spid="_x0000_s2049" name="幻灯片" r:id="rId1" imgW="4579620" imgH="3423285" progId="PowerPoint.Slide.12">
                  <p:embed/>
                </p:oleObj>
              </mc:Choice>
              <mc:Fallback>
                <p:oleObj name="幻灯片" r:id="rId1" imgW="4579620" imgH="3423285" progId="PowerPoint.Slide.12">
                  <p:embed/>
                  <p:pic>
                    <p:nvPicPr>
                      <p:cNvPr id="0" name="图片 2048"/>
                      <p:cNvPicPr>
                        <a:picLocks noChangeAspect="1"/>
                      </p:cNvPicPr>
                      <p:nvPr/>
                    </p:nvPicPr>
                    <p:blipFill>
                      <a:blip r:embed="rId2"/>
                      <a:stretch>
                        <a:fillRect/>
                      </a:stretch>
                    </p:blipFill>
                    <p:spPr>
                      <a:xfrm>
                        <a:off x="467544" y="260648"/>
                        <a:ext cx="8413238" cy="6264696"/>
                      </a:xfrm>
                      <a:prstGeom prst="rect">
                        <a:avLst/>
                      </a:prstGeom>
                      <a:noFill/>
                      <a:ln w="9525">
                        <a:noFill/>
                      </a:ln>
                    </p:spPr>
                  </p:pic>
                </p:oleObj>
              </mc:Fallback>
            </mc:AlternateContent>
          </a:graphicData>
        </a:graphic>
      </p:graphicFrame>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endParaRPr lang="zh-CN" altLang="en-US"/>
          </a:p>
        </p:txBody>
      </p:sp>
      <p:sp>
        <p:nvSpPr>
          <p:cNvPr id="30722" name="Rectangle 2"/>
          <p:cNvSpPr>
            <a:spLocks noChangeArrowheads="1"/>
          </p:cNvSpPr>
          <p:nvPr/>
        </p:nvSpPr>
        <p:spPr bwMode="auto">
          <a:xfrm>
            <a:off x="0" y="0"/>
            <a:ext cx="9144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aphicFrame>
        <p:nvGraphicFramePr>
          <p:cNvPr id="30721" name="Object 1"/>
          <p:cNvGraphicFramePr>
            <a:graphicFrameLocks noChangeAspect="1"/>
          </p:cNvGraphicFramePr>
          <p:nvPr/>
        </p:nvGraphicFramePr>
        <p:xfrm>
          <a:off x="-429" y="0"/>
          <a:ext cx="9175750" cy="6858000"/>
        </p:xfrm>
        <a:graphic>
          <a:graphicData uri="http://schemas.openxmlformats.org/presentationml/2006/ole">
            <mc:AlternateContent xmlns:mc="http://schemas.openxmlformats.org/markup-compatibility/2006">
              <mc:Choice xmlns:v="urn:schemas-microsoft-com:vml" Requires="v">
                <p:oleObj spid="_x0000_s3073" name="幻灯片" r:id="rId1" imgW="4572000" imgH="3429000" progId="PowerPoint.Slide.12">
                  <p:embed/>
                </p:oleObj>
              </mc:Choice>
              <mc:Fallback>
                <p:oleObj name="幻灯片" r:id="rId1" imgW="4572000" imgH="3429000" progId="PowerPoint.Slide.12">
                  <p:embed/>
                  <p:pic>
                    <p:nvPicPr>
                      <p:cNvPr id="0" name="图片 3072"/>
                      <p:cNvPicPr>
                        <a:picLocks noChangeAspect="1"/>
                      </p:cNvPicPr>
                      <p:nvPr/>
                    </p:nvPicPr>
                    <p:blipFill>
                      <a:blip r:embed="rId2"/>
                      <a:stretch>
                        <a:fillRect/>
                      </a:stretch>
                    </p:blipFill>
                    <p:spPr>
                      <a:xfrm>
                        <a:off x="-429" y="0"/>
                        <a:ext cx="9175750" cy="6858000"/>
                      </a:xfrm>
                      <a:prstGeom prst="rect">
                        <a:avLst/>
                      </a:prstGeom>
                      <a:noFill/>
                      <a:ln w="9525">
                        <a:noFill/>
                      </a:ln>
                    </p:spPr>
                  </p:pic>
                </p:oleObj>
              </mc:Fallback>
            </mc:AlternateContent>
          </a:graphicData>
        </a:graphic>
      </p:graphicFrame>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endParaRPr lang="zh-CN" altLang="en-US"/>
          </a:p>
        </p:txBody>
      </p:sp>
      <p:sp>
        <p:nvSpPr>
          <p:cNvPr id="31746" name="Rectangle 2"/>
          <p:cNvSpPr>
            <a:spLocks noChangeArrowheads="1"/>
          </p:cNvSpPr>
          <p:nvPr/>
        </p:nvSpPr>
        <p:spPr bwMode="auto">
          <a:xfrm>
            <a:off x="0" y="0"/>
            <a:ext cx="9144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aphicFrame>
        <p:nvGraphicFramePr>
          <p:cNvPr id="31745" name="Object 1"/>
          <p:cNvGraphicFramePr>
            <a:graphicFrameLocks noChangeAspect="1"/>
          </p:cNvGraphicFramePr>
          <p:nvPr/>
        </p:nvGraphicFramePr>
        <p:xfrm>
          <a:off x="0" y="0"/>
          <a:ext cx="9182356" cy="6858000"/>
        </p:xfrm>
        <a:graphic>
          <a:graphicData uri="http://schemas.openxmlformats.org/presentationml/2006/ole">
            <mc:AlternateContent xmlns:mc="http://schemas.openxmlformats.org/markup-compatibility/2006">
              <mc:Choice xmlns:v="urn:schemas-microsoft-com:vml" Requires="v">
                <p:oleObj spid="_x0000_s4097" name="幻灯片" r:id="rId1" imgW="4579620" imgH="3423285" progId="PowerPoint.Slide.12">
                  <p:embed/>
                </p:oleObj>
              </mc:Choice>
              <mc:Fallback>
                <p:oleObj name="幻灯片" r:id="rId1" imgW="4579620" imgH="3423285" progId="PowerPoint.Slide.12">
                  <p:embed/>
                  <p:pic>
                    <p:nvPicPr>
                      <p:cNvPr id="0" name="图片 4096"/>
                      <p:cNvPicPr>
                        <a:picLocks noChangeAspect="1"/>
                      </p:cNvPicPr>
                      <p:nvPr/>
                    </p:nvPicPr>
                    <p:blipFill>
                      <a:blip r:embed="rId2"/>
                      <a:stretch>
                        <a:fillRect/>
                      </a:stretch>
                    </p:blipFill>
                    <p:spPr>
                      <a:xfrm>
                        <a:off x="0" y="0"/>
                        <a:ext cx="9182356" cy="6858000"/>
                      </a:xfrm>
                      <a:prstGeom prst="rect">
                        <a:avLst/>
                      </a:prstGeom>
                      <a:noFill/>
                      <a:ln w="9525">
                        <a:noFill/>
                      </a:ln>
                    </p:spPr>
                  </p:pic>
                </p:oleObj>
              </mc:Fallback>
            </mc:AlternateContent>
          </a:graphicData>
        </a:graphic>
      </p:graphicFrame>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endParaRPr lang="zh-CN" altLang="en-US"/>
          </a:p>
        </p:txBody>
      </p:sp>
      <p:sp>
        <p:nvSpPr>
          <p:cNvPr id="32770" name="Rectangle 2"/>
          <p:cNvSpPr>
            <a:spLocks noChangeArrowheads="1"/>
          </p:cNvSpPr>
          <p:nvPr/>
        </p:nvSpPr>
        <p:spPr bwMode="auto">
          <a:xfrm>
            <a:off x="0" y="0"/>
            <a:ext cx="9144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aphicFrame>
        <p:nvGraphicFramePr>
          <p:cNvPr id="32769" name="Object 1"/>
          <p:cNvGraphicFramePr>
            <a:graphicFrameLocks noChangeAspect="1"/>
          </p:cNvGraphicFramePr>
          <p:nvPr/>
        </p:nvGraphicFramePr>
        <p:xfrm>
          <a:off x="0" y="0"/>
          <a:ext cx="9198614" cy="6858000"/>
        </p:xfrm>
        <a:graphic>
          <a:graphicData uri="http://schemas.openxmlformats.org/presentationml/2006/ole">
            <mc:AlternateContent xmlns:mc="http://schemas.openxmlformats.org/markup-compatibility/2006">
              <mc:Choice xmlns:v="urn:schemas-microsoft-com:vml" Requires="v">
                <p:oleObj spid="_x0000_s5121" name="幻灯片" r:id="rId1" imgW="4579620" imgH="3423285" progId="PowerPoint.Slide.12">
                  <p:embed/>
                </p:oleObj>
              </mc:Choice>
              <mc:Fallback>
                <p:oleObj name="幻灯片" r:id="rId1" imgW="4579620" imgH="3423285" progId="PowerPoint.Slide.12">
                  <p:embed/>
                  <p:pic>
                    <p:nvPicPr>
                      <p:cNvPr id="0" name="图片 5120"/>
                      <p:cNvPicPr>
                        <a:picLocks noChangeAspect="1"/>
                      </p:cNvPicPr>
                      <p:nvPr/>
                    </p:nvPicPr>
                    <p:blipFill>
                      <a:blip r:embed="rId2"/>
                      <a:stretch>
                        <a:fillRect/>
                      </a:stretch>
                    </p:blipFill>
                    <p:spPr>
                      <a:xfrm>
                        <a:off x="0" y="0"/>
                        <a:ext cx="9198614" cy="6858000"/>
                      </a:xfrm>
                      <a:prstGeom prst="rect">
                        <a:avLst/>
                      </a:prstGeom>
                      <a:noFill/>
                      <a:ln w="9525">
                        <a:noFill/>
                      </a:ln>
                    </p:spPr>
                  </p:pic>
                </p:oleObj>
              </mc:Fallback>
            </mc:AlternateContent>
          </a:graphicData>
        </a:graphic>
      </p:graphicFrame>
    </p:spTree>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endParaRPr lang="zh-CN" altLang="en-US"/>
          </a:p>
        </p:txBody>
      </p:sp>
      <p:sp>
        <p:nvSpPr>
          <p:cNvPr id="33794" name="Rectangle 2"/>
          <p:cNvSpPr>
            <a:spLocks noChangeArrowheads="1"/>
          </p:cNvSpPr>
          <p:nvPr/>
        </p:nvSpPr>
        <p:spPr bwMode="auto">
          <a:xfrm>
            <a:off x="0" y="0"/>
            <a:ext cx="9144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aphicFrame>
        <p:nvGraphicFramePr>
          <p:cNvPr id="33793" name="Object 1"/>
          <p:cNvGraphicFramePr>
            <a:graphicFrameLocks noChangeAspect="1"/>
          </p:cNvGraphicFramePr>
          <p:nvPr/>
        </p:nvGraphicFramePr>
        <p:xfrm>
          <a:off x="0" y="0"/>
          <a:ext cx="9181973" cy="6858000"/>
        </p:xfrm>
        <a:graphic>
          <a:graphicData uri="http://schemas.openxmlformats.org/presentationml/2006/ole">
            <mc:AlternateContent xmlns:mc="http://schemas.openxmlformats.org/markup-compatibility/2006">
              <mc:Choice xmlns:v="urn:schemas-microsoft-com:vml" Requires="v">
                <p:oleObj spid="_x0000_s6145" name="幻灯片" r:id="rId1" imgW="4579620" imgH="3423285" progId="PowerPoint.Slide.12">
                  <p:embed/>
                </p:oleObj>
              </mc:Choice>
              <mc:Fallback>
                <p:oleObj name="幻灯片" r:id="rId1" imgW="4579620" imgH="3423285" progId="PowerPoint.Slide.12">
                  <p:embed/>
                  <p:pic>
                    <p:nvPicPr>
                      <p:cNvPr id="0" name="图片 6144"/>
                      <p:cNvPicPr>
                        <a:picLocks noChangeAspect="1"/>
                      </p:cNvPicPr>
                      <p:nvPr/>
                    </p:nvPicPr>
                    <p:blipFill>
                      <a:blip r:embed="rId2"/>
                      <a:stretch>
                        <a:fillRect/>
                      </a:stretch>
                    </p:blipFill>
                    <p:spPr>
                      <a:xfrm>
                        <a:off x="0" y="0"/>
                        <a:ext cx="9181973" cy="6858000"/>
                      </a:xfrm>
                      <a:prstGeom prst="rect">
                        <a:avLst/>
                      </a:prstGeom>
                      <a:noFill/>
                      <a:ln w="9525">
                        <a:noFill/>
                      </a:ln>
                    </p:spPr>
                  </p:pic>
                </p:oleObj>
              </mc:Fallback>
            </mc:AlternateContent>
          </a:graphicData>
        </a:graphic>
      </p:graphicFrame>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endParaRPr lang="zh-CN" altLang="en-US"/>
          </a:p>
        </p:txBody>
      </p:sp>
      <p:sp>
        <p:nvSpPr>
          <p:cNvPr id="37890" name="Rectangle 2"/>
          <p:cNvSpPr>
            <a:spLocks noChangeArrowheads="1"/>
          </p:cNvSpPr>
          <p:nvPr/>
        </p:nvSpPr>
        <p:spPr bwMode="auto">
          <a:xfrm>
            <a:off x="0" y="0"/>
            <a:ext cx="9144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aphicFrame>
        <p:nvGraphicFramePr>
          <p:cNvPr id="37889" name="Object 1"/>
          <p:cNvGraphicFramePr>
            <a:graphicFrameLocks noChangeAspect="1"/>
          </p:cNvGraphicFramePr>
          <p:nvPr/>
        </p:nvGraphicFramePr>
        <p:xfrm>
          <a:off x="0" y="0"/>
          <a:ext cx="9182356" cy="6858000"/>
        </p:xfrm>
        <a:graphic>
          <a:graphicData uri="http://schemas.openxmlformats.org/presentationml/2006/ole">
            <mc:AlternateContent xmlns:mc="http://schemas.openxmlformats.org/markup-compatibility/2006">
              <mc:Choice xmlns:v="urn:schemas-microsoft-com:vml" Requires="v">
                <p:oleObj spid="_x0000_s7169" name="演示文稿" r:id="rId1" imgW="4579620" imgH="3423285" progId="PowerPoint.Show.12">
                  <p:embed/>
                </p:oleObj>
              </mc:Choice>
              <mc:Fallback>
                <p:oleObj name="演示文稿" r:id="rId1" imgW="4579620" imgH="3423285" progId="PowerPoint.Show.12">
                  <p:embed/>
                  <p:pic>
                    <p:nvPicPr>
                      <p:cNvPr id="0" name="图片 7168"/>
                      <p:cNvPicPr>
                        <a:picLocks noChangeAspect="1"/>
                      </p:cNvPicPr>
                      <p:nvPr/>
                    </p:nvPicPr>
                    <p:blipFill>
                      <a:blip r:embed="rId2"/>
                      <a:stretch>
                        <a:fillRect/>
                      </a:stretch>
                    </p:blipFill>
                    <p:spPr>
                      <a:xfrm>
                        <a:off x="0" y="0"/>
                        <a:ext cx="9182356" cy="6858000"/>
                      </a:xfrm>
                      <a:prstGeom prst="rect">
                        <a:avLst/>
                      </a:prstGeom>
                      <a:noFill/>
                      <a:ln w="9525">
                        <a:noFill/>
                      </a:ln>
                    </p:spPr>
                  </p:pic>
                </p:oleObj>
              </mc:Fallback>
            </mc:AlternateContent>
          </a:graphicData>
        </a:graphic>
      </p:graphicFrame>
    </p:spTree>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endParaRPr lang="zh-CN" altLang="en-US"/>
          </a:p>
        </p:txBody>
      </p:sp>
      <p:sp>
        <p:nvSpPr>
          <p:cNvPr id="38914" name="Rectangle 2"/>
          <p:cNvSpPr>
            <a:spLocks noChangeArrowheads="1"/>
          </p:cNvSpPr>
          <p:nvPr/>
        </p:nvSpPr>
        <p:spPr bwMode="auto">
          <a:xfrm>
            <a:off x="0" y="0"/>
            <a:ext cx="9144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aphicFrame>
        <p:nvGraphicFramePr>
          <p:cNvPr id="38913" name="Object 1"/>
          <p:cNvGraphicFramePr>
            <a:graphicFrameLocks noChangeAspect="1"/>
          </p:cNvGraphicFramePr>
          <p:nvPr/>
        </p:nvGraphicFramePr>
        <p:xfrm>
          <a:off x="0" y="0"/>
          <a:ext cx="9182356" cy="6858000"/>
        </p:xfrm>
        <a:graphic>
          <a:graphicData uri="http://schemas.openxmlformats.org/presentationml/2006/ole">
            <mc:AlternateContent xmlns:mc="http://schemas.openxmlformats.org/markup-compatibility/2006">
              <mc:Choice xmlns:v="urn:schemas-microsoft-com:vml" Requires="v">
                <p:oleObj spid="_x0000_s8193" name="幻灯片" r:id="rId1" imgW="4579620" imgH="3423285" progId="PowerPoint.Slide.12">
                  <p:embed/>
                </p:oleObj>
              </mc:Choice>
              <mc:Fallback>
                <p:oleObj name="幻灯片" r:id="rId1" imgW="4579620" imgH="3423285" progId="PowerPoint.Slide.12">
                  <p:embed/>
                  <p:pic>
                    <p:nvPicPr>
                      <p:cNvPr id="0" name="图片 8192"/>
                      <p:cNvPicPr>
                        <a:picLocks noChangeAspect="1"/>
                      </p:cNvPicPr>
                      <p:nvPr/>
                    </p:nvPicPr>
                    <p:blipFill>
                      <a:blip r:embed="rId2"/>
                      <a:stretch>
                        <a:fillRect/>
                      </a:stretch>
                    </p:blipFill>
                    <p:spPr>
                      <a:xfrm>
                        <a:off x="0" y="0"/>
                        <a:ext cx="9182356" cy="6858000"/>
                      </a:xfrm>
                      <a:prstGeom prst="rect">
                        <a:avLst/>
                      </a:prstGeom>
                      <a:noFill/>
                      <a:ln w="9525">
                        <a:noFill/>
                      </a:ln>
                    </p:spPr>
                  </p:pic>
                </p:oleObj>
              </mc:Fallback>
            </mc:AlternateContent>
          </a:graphicData>
        </a:graphic>
      </p:graphicFrame>
    </p:spTree>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endParaRPr lang="zh-CN" altLang="en-US"/>
          </a:p>
        </p:txBody>
      </p:sp>
      <p:sp>
        <p:nvSpPr>
          <p:cNvPr id="39938" name="Rectangle 2"/>
          <p:cNvSpPr>
            <a:spLocks noChangeArrowheads="1"/>
          </p:cNvSpPr>
          <p:nvPr/>
        </p:nvSpPr>
        <p:spPr bwMode="auto">
          <a:xfrm>
            <a:off x="0" y="0"/>
            <a:ext cx="9144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aphicFrame>
        <p:nvGraphicFramePr>
          <p:cNvPr id="39937" name="Object 1"/>
          <p:cNvGraphicFramePr>
            <a:graphicFrameLocks noChangeAspect="1"/>
          </p:cNvGraphicFramePr>
          <p:nvPr/>
        </p:nvGraphicFramePr>
        <p:xfrm>
          <a:off x="0" y="0"/>
          <a:ext cx="9182356" cy="6858000"/>
        </p:xfrm>
        <a:graphic>
          <a:graphicData uri="http://schemas.openxmlformats.org/presentationml/2006/ole">
            <mc:AlternateContent xmlns:mc="http://schemas.openxmlformats.org/markup-compatibility/2006">
              <mc:Choice xmlns:v="urn:schemas-microsoft-com:vml" Requires="v">
                <p:oleObj spid="_x0000_s9217" name="幻灯片" r:id="rId1" imgW="4579620" imgH="3423285" progId="PowerPoint.Slide.12">
                  <p:embed/>
                </p:oleObj>
              </mc:Choice>
              <mc:Fallback>
                <p:oleObj name="幻灯片" r:id="rId1" imgW="4579620" imgH="3423285" progId="PowerPoint.Slide.12">
                  <p:embed/>
                  <p:pic>
                    <p:nvPicPr>
                      <p:cNvPr id="0" name="图片 9216"/>
                      <p:cNvPicPr>
                        <a:picLocks noChangeAspect="1"/>
                      </p:cNvPicPr>
                      <p:nvPr/>
                    </p:nvPicPr>
                    <p:blipFill>
                      <a:blip r:embed="rId2"/>
                      <a:stretch>
                        <a:fillRect/>
                      </a:stretch>
                    </p:blipFill>
                    <p:spPr>
                      <a:xfrm>
                        <a:off x="0" y="0"/>
                        <a:ext cx="9182356" cy="6858000"/>
                      </a:xfrm>
                      <a:prstGeom prst="rect">
                        <a:avLst/>
                      </a:prstGeom>
                      <a:noFill/>
                      <a:ln w="9525">
                        <a:noFill/>
                      </a:ln>
                    </p:spPr>
                  </p:pic>
                </p:oleObj>
              </mc:Fallback>
            </mc:AlternateContent>
          </a:graphicData>
        </a:graphic>
      </p:graphicFrame>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第一节  政务文书写作</a:t>
            </a:r>
            <a:endParaRPr lang="zh-CN" altLang="en-US"/>
          </a:p>
        </p:txBody>
      </p:sp>
      <p:sp>
        <p:nvSpPr>
          <p:cNvPr id="3" name="内容占位符 2"/>
          <p:cNvSpPr>
            <a:spLocks noGrp="1"/>
          </p:cNvSpPr>
          <p:nvPr>
            <p:ph idx="1"/>
          </p:nvPr>
        </p:nvSpPr>
        <p:spPr/>
        <p:txBody>
          <a:bodyPr/>
          <a:p>
            <a:r>
              <a:rPr lang="zh-CN" altLang="en-US" sz="3200"/>
              <a:t>政务文书写作指党政机关、企事业单位、社会团体等在是组织和管理工作中，由撰写者代机关立言，体现机关领导意图和愿望的写作活动。</a:t>
            </a:r>
            <a:endParaRPr lang="zh-CN" altLang="en-US" sz="3200"/>
          </a:p>
          <a:p>
            <a:r>
              <a:rPr lang="zh-CN" altLang="en-US" sz="3200"/>
              <a:t>政务写作所涉及的文章类别主要是公务文书，简称</a:t>
            </a:r>
            <a:r>
              <a:rPr lang="zh-CN" altLang="en-US" sz="3200">
                <a:solidFill>
                  <a:srgbClr val="FF0000"/>
                </a:solidFill>
              </a:rPr>
              <a:t>公文</a:t>
            </a:r>
            <a:r>
              <a:rPr lang="zh-CN" altLang="en-US" sz="3200"/>
              <a:t>，本节所讲主要是公文的写作。</a:t>
            </a:r>
            <a:endParaRPr lang="zh-CN" altLang="en-US" sz="3200"/>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zh-CN" sz="4000" b="1" dirty="0" smtClean="0"/>
              <a:t>公文写作要点</a:t>
            </a:r>
            <a:endParaRPr lang="zh-CN" altLang="zh-CN" sz="4000" b="1" dirty="0"/>
          </a:p>
        </p:txBody>
      </p:sp>
      <p:sp>
        <p:nvSpPr>
          <p:cNvPr id="3" name="内容占位符 2"/>
          <p:cNvSpPr>
            <a:spLocks noGrp="1"/>
          </p:cNvSpPr>
          <p:nvPr>
            <p:ph idx="1"/>
          </p:nvPr>
        </p:nvSpPr>
        <p:spPr/>
        <p:txBody>
          <a:bodyPr/>
          <a:lstStyle/>
          <a:p>
            <a:r>
              <a:rPr lang="zh-CN" altLang="zh-CN" sz="3200" b="1" dirty="0" smtClean="0">
                <a:latin typeface="黑体" panose="02010609060101010101" charset="-122"/>
                <a:ea typeface="黑体" panose="02010609060101010101" charset="-122"/>
              </a:rPr>
              <a:t>（一）内容方面</a:t>
            </a:r>
            <a:endParaRPr lang="zh-CN" altLang="en-US" sz="3200" b="1" dirty="0" smtClean="0">
              <a:ln w="10160">
                <a:solidFill>
                  <a:schemeClr val="accent5"/>
                </a:solidFill>
                <a:prstDash val="solid"/>
              </a:ln>
              <a:solidFill>
                <a:srgbClr val="FFFFFF"/>
              </a:solidFill>
              <a:effectLst>
                <a:outerShdw blurRad="38100" dist="22860" dir="5400000" algn="tl" rotWithShape="0">
                  <a:srgbClr val="000000">
                    <a:alpha val="30000"/>
                  </a:srgbClr>
                </a:outerShdw>
              </a:effectLst>
            </a:endParaRPr>
          </a:p>
          <a:p>
            <a:endParaRPr lang="zh-CN" altLang="en-US" sz="3200" dirty="0">
              <a:latin typeface="华文新魏" panose="02010800040101010101" charset="-122"/>
              <a:ea typeface="华文新魏" panose="02010800040101010101" charset="-122"/>
            </a:endParaRPr>
          </a:p>
          <a:p>
            <a:endParaRPr lang="zh-CN" altLang="en-US" sz="3200" dirty="0">
              <a:latin typeface="华文新魏" panose="02010800040101010101" charset="-122"/>
              <a:ea typeface="华文新魏" panose="02010800040101010101" charset="-122"/>
            </a:endParaRPr>
          </a:p>
          <a:p>
            <a:r>
              <a:rPr lang="zh-CN" altLang="en-US" sz="3200" dirty="0">
                <a:latin typeface="华文新魏" panose="02010800040101010101" charset="-122"/>
                <a:ea typeface="华文新魏" panose="02010800040101010101" charset="-122"/>
              </a:rPr>
              <a:t>※完整准确地体现发文机关的意图</a:t>
            </a:r>
            <a:endParaRPr lang="zh-CN" altLang="en-US" sz="3200" dirty="0">
              <a:latin typeface="华文新魏" panose="02010800040101010101" charset="-122"/>
              <a:ea typeface="华文新魏" panose="02010800040101010101" charset="-122"/>
            </a:endParaRPr>
          </a:p>
          <a:p>
            <a:r>
              <a:rPr lang="zh-CN" altLang="en-US" sz="3200" dirty="0">
                <a:latin typeface="华文新魏" panose="02010800040101010101" charset="-122"/>
                <a:ea typeface="华文新魏" panose="02010800040101010101" charset="-122"/>
                <a:sym typeface="+mn-ea"/>
              </a:rPr>
              <a:t>※全面准确地反映客观实际情况</a:t>
            </a:r>
            <a:endParaRPr lang="zh-CN" altLang="en-US" sz="3200" dirty="0">
              <a:latin typeface="华文新魏" panose="02010800040101010101" charset="-122"/>
              <a:ea typeface="华文新魏" panose="02010800040101010101" charset="-122"/>
              <a:sym typeface="+mn-ea"/>
            </a:endParaRPr>
          </a:p>
          <a:p>
            <a:r>
              <a:rPr lang="zh-CN" altLang="en-US" sz="3200" dirty="0">
                <a:latin typeface="华文新魏" panose="02010800040101010101" charset="-122"/>
                <a:ea typeface="华文新魏" panose="02010800040101010101" charset="-122"/>
                <a:sym typeface="+mn-ea"/>
              </a:rPr>
              <a:t>※政策、措施要切实可行</a:t>
            </a:r>
            <a:endParaRPr lang="zh-CN" altLang="en-US" sz="3200" dirty="0">
              <a:latin typeface="华文新魏" panose="02010800040101010101" charset="-122"/>
              <a:ea typeface="华文新魏" panose="02010800040101010101" charset="-122"/>
              <a:sym typeface="+mn-ea"/>
            </a:endParaRPr>
          </a:p>
          <a:p>
            <a:endParaRPr lang="zh-CN" altLang="en-US" sz="3200" dirty="0">
              <a:latin typeface="华文新魏" panose="02010800040101010101" charset="-122"/>
              <a:ea typeface="华文新魏" panose="02010800040101010101" charset="-122"/>
            </a:endParaRPr>
          </a:p>
        </p:txBody>
      </p:sp>
      <p:sp>
        <p:nvSpPr>
          <p:cNvPr id="10" name="矩形 9"/>
          <p:cNvSpPr/>
          <p:nvPr/>
        </p:nvSpPr>
        <p:spPr>
          <a:xfrm>
            <a:off x="3756660" y="1825625"/>
            <a:ext cx="2937510" cy="1198880"/>
          </a:xfrm>
          <a:prstGeom prst="rect">
            <a:avLst/>
          </a:prstGeom>
          <a:noFill/>
          <a:ln>
            <a:noFill/>
          </a:ln>
        </p:spPr>
        <p:txBody>
          <a:bodyPr wrap="none" rtlCol="0" anchor="t">
            <a:spAutoFit/>
          </a:bodyPr>
          <a:p>
            <a:pPr algn="ctr"/>
            <a:r>
              <a:rPr lang="zh-CN" altLang="en-US" sz="7200" b="1">
                <a:ln w="50800" cmpd="thickThin">
                  <a:solidFill>
                    <a:srgbClr val="5B9BD5">
                      <a:lumMod val="75000"/>
                    </a:srgbClr>
                  </a:solidFill>
                  <a:prstDash val="solid"/>
                </a:ln>
                <a:solidFill>
                  <a:schemeClr val="bg1"/>
                </a:solidFill>
                <a:effectLst/>
              </a:rPr>
              <a:t>慎重！</a:t>
            </a:r>
            <a:endParaRPr lang="zh-CN" altLang="en-US" sz="7200" b="1">
              <a:ln w="50800" cmpd="thickThin">
                <a:solidFill>
                  <a:srgbClr val="5B9BD5">
                    <a:lumMod val="75000"/>
                  </a:srgbClr>
                </a:solidFill>
                <a:prstDash val="solid"/>
              </a:ln>
              <a:solidFill>
                <a:schemeClr val="bg1"/>
              </a:solidFill>
              <a:effectLst/>
            </a:endParaRPr>
          </a:p>
        </p:txBody>
      </p:sp>
    </p:spTree>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normAutofit/>
          </a:bodyPr>
          <a:lstStyle/>
          <a:p>
            <a:r>
              <a:rPr lang="zh-CN" altLang="zh-CN" sz="3200" b="1" dirty="0" smtClean="0">
                <a:latin typeface="黑体" panose="02010609060101010101" charset="-122"/>
                <a:ea typeface="黑体" panose="02010609060101010101" charset="-122"/>
              </a:rPr>
              <a:t>（二）结构方面</a:t>
            </a:r>
            <a:endParaRPr lang="zh-CN" altLang="zh-CN" sz="3200" b="1" dirty="0" smtClean="0">
              <a:latin typeface="黑体" panose="02010609060101010101" charset="-122"/>
              <a:ea typeface="黑体" panose="02010609060101010101" charset="-122"/>
            </a:endParaRPr>
          </a:p>
          <a:p>
            <a:endParaRPr lang="zh-CN" altLang="zh-CN" sz="3200" b="1" dirty="0" smtClean="0">
              <a:latin typeface="黑体" panose="02010609060101010101" charset="-122"/>
              <a:ea typeface="黑体" panose="02010609060101010101" charset="-122"/>
            </a:endParaRPr>
          </a:p>
          <a:p>
            <a:r>
              <a:rPr lang="zh-CN" altLang="zh-CN" sz="3200" dirty="0" smtClean="0">
                <a:latin typeface="华文新魏" panose="02010800040101010101" charset="-122"/>
                <a:ea typeface="华文新魏" panose="02010800040101010101" charset="-122"/>
              </a:rPr>
              <a:t>首先要选择正确的文种，要有强烈的文体意识和文种意识，并注意公文的附加标识。</a:t>
            </a:r>
            <a:endParaRPr lang="zh-CN" altLang="zh-CN" sz="3200" dirty="0" smtClean="0">
              <a:latin typeface="华文新魏" panose="02010800040101010101" charset="-122"/>
              <a:ea typeface="华文新魏" panose="02010800040101010101" charset="-122"/>
            </a:endParaRPr>
          </a:p>
          <a:p>
            <a:endParaRPr lang="zh-CN" altLang="en-US" sz="3200" dirty="0">
              <a:latin typeface="华文新魏" panose="02010800040101010101" charset="-122"/>
              <a:ea typeface="华文新魏" panose="02010800040101010101" charset="-122"/>
            </a:endParaRPr>
          </a:p>
        </p:txBody>
      </p:sp>
    </p:spTree>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normAutofit lnSpcReduction="10000"/>
          </a:bodyPr>
          <a:p>
            <a:r>
              <a:rPr lang="zh-CN" altLang="en-US" sz="3200" dirty="0" smtClean="0">
                <a:latin typeface="华文新魏" panose="02010800040101010101" charset="-122"/>
                <a:ea typeface="华文新魏" panose="02010800040101010101" charset="-122"/>
                <a:sym typeface="+mn-ea"/>
              </a:rPr>
              <a:t>其次，撰写公文标题。</a:t>
            </a:r>
            <a:endParaRPr lang="zh-CN" altLang="en-US" sz="3200" dirty="0" smtClean="0">
              <a:latin typeface="华文新魏" panose="02010800040101010101" charset="-122"/>
              <a:ea typeface="华文新魏" panose="02010800040101010101" charset="-122"/>
            </a:endParaRPr>
          </a:p>
          <a:p>
            <a:r>
              <a:rPr lang="zh-CN" altLang="en-US" sz="3200" dirty="0" smtClean="0">
                <a:latin typeface="华文新魏" panose="02010800040101010101" charset="-122"/>
                <a:ea typeface="华文新魏" panose="02010800040101010101" charset="-122"/>
                <a:sym typeface="+mn-ea"/>
              </a:rPr>
              <a:t>采取文件式标题，而不是文章式标题。</a:t>
            </a:r>
            <a:endParaRPr lang="zh-CN" altLang="en-US" sz="3200" dirty="0" smtClean="0">
              <a:latin typeface="华文新魏" panose="02010800040101010101" charset="-122"/>
              <a:ea typeface="华文新魏" panose="02010800040101010101" charset="-122"/>
            </a:endParaRPr>
          </a:p>
          <a:p>
            <a:r>
              <a:rPr lang="zh-CN" altLang="en-US" sz="3200" dirty="0" smtClean="0">
                <a:latin typeface="华文新魏" panose="02010800040101010101" charset="-122"/>
                <a:ea typeface="华文新魏" panose="02010800040101010101" charset="-122"/>
                <a:sym typeface="+mn-ea"/>
              </a:rPr>
              <a:t>公文标题三要素：</a:t>
            </a:r>
            <a:endParaRPr lang="zh-CN" altLang="en-US" sz="3200" dirty="0" smtClean="0">
              <a:latin typeface="华文新魏" panose="02010800040101010101" charset="-122"/>
              <a:ea typeface="华文新魏" panose="02010800040101010101" charset="-122"/>
              <a:sym typeface="+mn-ea"/>
            </a:endParaRPr>
          </a:p>
          <a:p>
            <a:r>
              <a:rPr lang="zh-CN" altLang="en-US" sz="3200" dirty="0" smtClean="0">
                <a:latin typeface="华文新魏" panose="02010800040101010101" charset="-122"/>
                <a:ea typeface="华文新魏" panose="02010800040101010101" charset="-122"/>
                <a:sym typeface="+mn-ea"/>
              </a:rPr>
              <a:t>“发文机关+事由+文种”</a:t>
            </a:r>
            <a:endParaRPr lang="zh-CN" altLang="en-US" sz="3200" dirty="0" smtClean="0">
              <a:latin typeface="华文新魏" panose="02010800040101010101" charset="-122"/>
              <a:ea typeface="华文新魏" panose="02010800040101010101" charset="-122"/>
            </a:endParaRPr>
          </a:p>
          <a:p>
            <a:r>
              <a:rPr lang="zh-CN" altLang="en-US" sz="3200" dirty="0" smtClean="0">
                <a:latin typeface="华文新魏" panose="02010800040101010101" charset="-122"/>
                <a:ea typeface="华文新魏" panose="02010800040101010101" charset="-122"/>
                <a:sym typeface="+mn-ea"/>
              </a:rPr>
              <a:t>例：《XX市人民政府关于开展创建卫生城市的通知》</a:t>
            </a:r>
            <a:endParaRPr lang="zh-CN" altLang="en-US" sz="3200" dirty="0" smtClean="0">
              <a:latin typeface="华文新魏" panose="02010800040101010101" charset="-122"/>
              <a:ea typeface="华文新魏" panose="02010800040101010101" charset="-122"/>
            </a:endParaRPr>
          </a:p>
          <a:p>
            <a:r>
              <a:rPr lang="zh-CN" altLang="en-US" sz="3200" dirty="0" smtClean="0">
                <a:latin typeface="华文新魏" panose="02010800040101010101" charset="-122"/>
                <a:ea typeface="华文新魏" panose="02010800040101010101" charset="-122"/>
                <a:sym typeface="+mn-ea"/>
              </a:rPr>
              <a:t>发文机关：“XX市人民政府”</a:t>
            </a:r>
            <a:endParaRPr lang="zh-CN" altLang="en-US" sz="3200" dirty="0" smtClean="0">
              <a:latin typeface="华文新魏" panose="02010800040101010101" charset="-122"/>
              <a:ea typeface="华文新魏" panose="02010800040101010101" charset="-122"/>
            </a:endParaRPr>
          </a:p>
          <a:p>
            <a:r>
              <a:rPr lang="zh-CN" altLang="en-US" sz="3200" dirty="0" smtClean="0">
                <a:latin typeface="华文新魏" panose="02010800040101010101" charset="-122"/>
                <a:ea typeface="华文新魏" panose="02010800040101010101" charset="-122"/>
                <a:sym typeface="+mn-ea"/>
              </a:rPr>
              <a:t>事由：“关于开展创建卫生城市的”</a:t>
            </a:r>
            <a:endParaRPr lang="zh-CN" altLang="en-US" sz="3200" dirty="0" smtClean="0">
              <a:latin typeface="华文新魏" panose="02010800040101010101" charset="-122"/>
              <a:ea typeface="华文新魏" panose="02010800040101010101" charset="-122"/>
            </a:endParaRPr>
          </a:p>
          <a:p>
            <a:r>
              <a:rPr lang="zh-CN" altLang="en-US" sz="3200" dirty="0" smtClean="0">
                <a:latin typeface="华文新魏" panose="02010800040101010101" charset="-122"/>
                <a:ea typeface="华文新魏" panose="02010800040101010101" charset="-122"/>
                <a:sym typeface="+mn-ea"/>
              </a:rPr>
              <a:t>文种：“通知”</a:t>
            </a:r>
            <a:endParaRPr lang="zh-CN" altLang="en-US" sz="3200" dirty="0" smtClean="0">
              <a:latin typeface="华文新魏" panose="02010800040101010101" charset="-122"/>
              <a:ea typeface="华文新魏" panose="02010800040101010101" charset="-122"/>
            </a:endParaRPr>
          </a:p>
          <a:p>
            <a:endParaRPr lang="zh-CN" altLang="en-US"/>
          </a:p>
        </p:txBody>
      </p:sp>
    </p:spTree>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标题 7"/>
          <p:cNvSpPr>
            <a:spLocks noGrp="1"/>
          </p:cNvSpPr>
          <p:nvPr>
            <p:ph type="title"/>
          </p:nvPr>
        </p:nvSpPr>
        <p:spPr/>
        <p:txBody>
          <a:bodyPr/>
          <a:p>
            <a:endParaRPr lang="zh-CN" altLang="en-US"/>
          </a:p>
        </p:txBody>
      </p:sp>
      <p:sp>
        <p:nvSpPr>
          <p:cNvPr id="3" name="内容占位符 2"/>
          <p:cNvSpPr>
            <a:spLocks noGrp="1"/>
          </p:cNvSpPr>
          <p:nvPr>
            <p:ph sz="half" idx="1"/>
          </p:nvPr>
        </p:nvSpPr>
        <p:spPr/>
        <p:txBody>
          <a:bodyPr>
            <a:normAutofit/>
          </a:bodyPr>
          <a:p>
            <a:r>
              <a:rPr altLang="zh-CN" sz="3200" dirty="0" smtClean="0">
                <a:solidFill>
                  <a:srgbClr val="FF0000"/>
                </a:solidFill>
                <a:latin typeface="华文新魏" panose="02010800040101010101" charset="-122"/>
                <a:ea typeface="华文新魏" panose="02010800040101010101" charset="-122"/>
                <a:sym typeface="+mn-ea"/>
              </a:rPr>
              <a:t>四种行文结构</a:t>
            </a:r>
            <a:endParaRPr altLang="zh-CN" sz="3200" dirty="0" smtClean="0">
              <a:solidFill>
                <a:srgbClr val="FF0000"/>
              </a:solidFill>
              <a:latin typeface="华文新魏" panose="02010800040101010101" charset="-122"/>
              <a:ea typeface="华文新魏" panose="02010800040101010101" charset="-122"/>
              <a:sym typeface="+mn-ea"/>
            </a:endParaRPr>
          </a:p>
          <a:p>
            <a:endParaRPr altLang="zh-CN" sz="3200" dirty="0" smtClean="0">
              <a:solidFill>
                <a:srgbClr val="FF0000"/>
              </a:solidFill>
              <a:latin typeface="华文新魏" panose="02010800040101010101" charset="-122"/>
              <a:ea typeface="华文新魏" panose="02010800040101010101" charset="-122"/>
              <a:sym typeface="+mn-ea"/>
            </a:endParaRPr>
          </a:p>
          <a:p>
            <a:pPr lvl="1"/>
            <a:r>
              <a:rPr lang="zh-CN" altLang="en-US" sz="3200" dirty="0" smtClean="0">
                <a:latin typeface="华文新魏" panose="02010800040101010101" charset="-122"/>
                <a:ea typeface="华文新魏" panose="02010800040101010101" charset="-122"/>
                <a:sym typeface="+mn-ea"/>
              </a:rPr>
              <a:t>总分式</a:t>
            </a:r>
            <a:endParaRPr lang="en-US" altLang="zh-CN" sz="3200" dirty="0" smtClean="0">
              <a:latin typeface="华文新魏" panose="02010800040101010101" charset="-122"/>
              <a:ea typeface="华文新魏" panose="02010800040101010101" charset="-122"/>
            </a:endParaRPr>
          </a:p>
          <a:p>
            <a:pPr lvl="1"/>
            <a:r>
              <a:rPr lang="zh-CN" altLang="en-US" sz="3200" dirty="0" smtClean="0">
                <a:latin typeface="华文新魏" panose="02010800040101010101" charset="-122"/>
                <a:ea typeface="华文新魏" panose="02010800040101010101" charset="-122"/>
                <a:sym typeface="+mn-ea"/>
              </a:rPr>
              <a:t>递进式</a:t>
            </a:r>
            <a:endParaRPr lang="en-US" altLang="zh-CN" sz="3200" dirty="0" smtClean="0">
              <a:latin typeface="华文新魏" panose="02010800040101010101" charset="-122"/>
              <a:ea typeface="华文新魏" panose="02010800040101010101" charset="-122"/>
            </a:endParaRPr>
          </a:p>
          <a:p>
            <a:pPr lvl="1"/>
            <a:r>
              <a:rPr lang="zh-CN" altLang="en-US" sz="3200" dirty="0" smtClean="0">
                <a:latin typeface="华文新魏" panose="02010800040101010101" charset="-122"/>
                <a:ea typeface="华文新魏" panose="02010800040101010101" charset="-122"/>
                <a:sym typeface="+mn-ea"/>
              </a:rPr>
              <a:t>并列式</a:t>
            </a:r>
            <a:endParaRPr lang="en-US" altLang="zh-CN" sz="3200" dirty="0" smtClean="0">
              <a:latin typeface="华文新魏" panose="02010800040101010101" charset="-122"/>
              <a:ea typeface="华文新魏" panose="02010800040101010101" charset="-122"/>
            </a:endParaRPr>
          </a:p>
          <a:p>
            <a:pPr lvl="1"/>
            <a:r>
              <a:rPr lang="zh-CN" altLang="en-US" sz="3200" dirty="0" smtClean="0">
                <a:latin typeface="华文新魏" panose="02010800040101010101" charset="-122"/>
                <a:ea typeface="华文新魏" panose="02010800040101010101" charset="-122"/>
                <a:sym typeface="+mn-ea"/>
              </a:rPr>
              <a:t>时间顺序式</a:t>
            </a:r>
            <a:endParaRPr lang="zh-CN" altLang="en-US" sz="3200" dirty="0" smtClean="0">
              <a:latin typeface="华文新魏" panose="02010800040101010101" charset="-122"/>
              <a:ea typeface="华文新魏" panose="02010800040101010101" charset="-122"/>
              <a:sym typeface="+mn-ea"/>
            </a:endParaRPr>
          </a:p>
          <a:p>
            <a:pPr lvl="1"/>
            <a:endParaRPr lang="zh-CN" altLang="en-US" sz="3200" dirty="0" smtClean="0">
              <a:latin typeface="华文新魏" panose="02010800040101010101" charset="-122"/>
              <a:ea typeface="华文新魏" panose="02010800040101010101" charset="-122"/>
              <a:sym typeface="+mn-ea"/>
            </a:endParaRPr>
          </a:p>
          <a:p>
            <a:pPr lvl="1"/>
            <a:endParaRPr lang="zh-CN" altLang="zh-CN" sz="3200" dirty="0" smtClean="0">
              <a:latin typeface="华文新魏" panose="02010800040101010101" charset="-122"/>
              <a:ea typeface="华文新魏" panose="02010800040101010101" charset="-122"/>
            </a:endParaRPr>
          </a:p>
          <a:p>
            <a:endParaRPr lang="zh-CN" altLang="en-US" sz="3200"/>
          </a:p>
        </p:txBody>
      </p:sp>
      <p:sp>
        <p:nvSpPr>
          <p:cNvPr id="7" name="内容占位符 6"/>
          <p:cNvSpPr>
            <a:spLocks noGrp="1"/>
          </p:cNvSpPr>
          <p:nvPr>
            <p:ph sz="half" idx="2"/>
          </p:nvPr>
        </p:nvSpPr>
        <p:spPr>
          <a:xfrm>
            <a:off x="4202430" y="1825625"/>
            <a:ext cx="4312920" cy="4351655"/>
          </a:xfrm>
        </p:spPr>
        <p:txBody>
          <a:bodyPr>
            <a:normAutofit lnSpcReduction="20000"/>
          </a:bodyPr>
          <a:p>
            <a:pPr marL="342900" lvl="1" indent="0">
              <a:buNone/>
            </a:pPr>
            <a:r>
              <a:rPr altLang="zh-CN" sz="3200" dirty="0" smtClean="0">
                <a:solidFill>
                  <a:srgbClr val="FF0000"/>
                </a:solidFill>
                <a:latin typeface="华文新魏" panose="02010800040101010101" charset="-122"/>
                <a:ea typeface="华文新魏" panose="02010800040101010101" charset="-122"/>
                <a:sym typeface="+mn-ea"/>
              </a:rPr>
              <a:t>四</a:t>
            </a:r>
            <a:r>
              <a:rPr lang="zh-CN" sz="3200" dirty="0" smtClean="0">
                <a:solidFill>
                  <a:srgbClr val="FF0000"/>
                </a:solidFill>
                <a:latin typeface="华文新魏" panose="02010800040101010101" charset="-122"/>
                <a:ea typeface="华文新魏" panose="02010800040101010101" charset="-122"/>
                <a:sym typeface="+mn-ea"/>
              </a:rPr>
              <a:t>个层级关系</a:t>
            </a:r>
            <a:endParaRPr lang="zh-CN" sz="3200" dirty="0" smtClean="0">
              <a:solidFill>
                <a:srgbClr val="FF0000"/>
              </a:solidFill>
              <a:latin typeface="华文新魏" panose="02010800040101010101" charset="-122"/>
              <a:ea typeface="华文新魏" panose="02010800040101010101" charset="-122"/>
              <a:sym typeface="+mn-ea"/>
            </a:endParaRPr>
          </a:p>
          <a:p>
            <a:pPr marL="342900" lvl="1" indent="0">
              <a:buNone/>
            </a:pPr>
            <a:endParaRPr lang="zh-CN" altLang="zh-CN" sz="3200" dirty="0" smtClean="0">
              <a:solidFill>
                <a:srgbClr val="FF0000"/>
              </a:solidFill>
              <a:latin typeface="华文新魏" panose="02010800040101010101" charset="-122"/>
              <a:ea typeface="华文新魏" panose="02010800040101010101" charset="-122"/>
              <a:sym typeface="+mn-ea"/>
            </a:endParaRPr>
          </a:p>
          <a:p>
            <a:pPr lvl="1"/>
            <a:r>
              <a:rPr lang="en-US" altLang="zh-CN" sz="3200" dirty="0" smtClean="0">
                <a:latin typeface="华文新魏" panose="02010800040101010101" charset="-122"/>
                <a:ea typeface="华文新魏" panose="02010800040101010101" charset="-122"/>
              </a:rPr>
              <a:t>一、二</a:t>
            </a:r>
            <a:r>
              <a:rPr lang="zh-CN" altLang="en-US" sz="3200" dirty="0" smtClean="0">
                <a:latin typeface="华文新魏" panose="02010800040101010101" charset="-122"/>
                <a:ea typeface="华文新魏" panose="02010800040101010101" charset="-122"/>
              </a:rPr>
              <a:t>、</a:t>
            </a:r>
            <a:r>
              <a:rPr lang="en-US" altLang="zh-CN" sz="3200" dirty="0" smtClean="0">
                <a:latin typeface="华文新魏" panose="02010800040101010101" charset="-122"/>
                <a:ea typeface="华文新魏" panose="02010800040101010101" charset="-122"/>
              </a:rPr>
              <a:t>三</a:t>
            </a:r>
            <a:endParaRPr lang="en-US" altLang="zh-CN" sz="3200" dirty="0" smtClean="0">
              <a:latin typeface="华文新魏" panose="02010800040101010101" charset="-122"/>
              <a:ea typeface="华文新魏" panose="02010800040101010101" charset="-122"/>
            </a:endParaRPr>
          </a:p>
          <a:p>
            <a:pPr lvl="1"/>
            <a:r>
              <a:rPr lang="en-US" altLang="zh-CN" sz="3200" dirty="0" smtClean="0">
                <a:latin typeface="华文新魏" panose="02010800040101010101" charset="-122"/>
                <a:ea typeface="华文新魏" panose="02010800040101010101" charset="-122"/>
              </a:rPr>
              <a:t>（一）（二）（三）</a:t>
            </a:r>
            <a:endParaRPr lang="en-US" altLang="zh-CN" sz="3200" dirty="0" smtClean="0">
              <a:latin typeface="华文新魏" panose="02010800040101010101" charset="-122"/>
              <a:ea typeface="华文新魏" panose="02010800040101010101" charset="-122"/>
            </a:endParaRPr>
          </a:p>
          <a:p>
            <a:pPr lvl="1"/>
            <a:r>
              <a:rPr lang="en-US" altLang="zh-CN" sz="3200" dirty="0" smtClean="0">
                <a:latin typeface="华文新魏" panose="02010800040101010101" charset="-122"/>
                <a:ea typeface="华文新魏" panose="02010800040101010101" charset="-122"/>
              </a:rPr>
              <a:t>1.2.3.</a:t>
            </a:r>
            <a:endParaRPr lang="en-US" altLang="zh-CN" sz="3200" dirty="0" smtClean="0">
              <a:latin typeface="华文新魏" panose="02010800040101010101" charset="-122"/>
              <a:ea typeface="华文新魏" panose="02010800040101010101" charset="-122"/>
            </a:endParaRPr>
          </a:p>
          <a:p>
            <a:pPr lvl="1"/>
            <a:r>
              <a:rPr lang="zh-CN" altLang="zh-CN" sz="3200" dirty="0" smtClean="0">
                <a:latin typeface="华文新魏" panose="02010800040101010101" charset="-122"/>
                <a:ea typeface="华文新魏" panose="02010800040101010101" charset="-122"/>
              </a:rPr>
              <a:t>（1）（2）（3）</a:t>
            </a:r>
            <a:endParaRPr lang="zh-CN" altLang="zh-CN" sz="3200" dirty="0" smtClean="0">
              <a:latin typeface="华文新魏" panose="02010800040101010101" charset="-122"/>
              <a:ea typeface="华文新魏" panose="02010800040101010101" charset="-122"/>
            </a:endParaRPr>
          </a:p>
          <a:p>
            <a:endParaRPr lang="zh-CN" altLang="zh-CN" sz="3200" dirty="0" smtClean="0">
              <a:latin typeface="华文新魏" panose="02010800040101010101" charset="-122"/>
              <a:ea typeface="华文新魏" panose="02010800040101010101" charset="-122"/>
              <a:sym typeface="+mn-ea"/>
            </a:endParaRPr>
          </a:p>
        </p:txBody>
      </p:sp>
    </p:spTree>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b="1"/>
              <a:t>如何开头？</a:t>
            </a:r>
            <a:endParaRPr lang="zh-CN" altLang="en-US" b="1"/>
          </a:p>
        </p:txBody>
      </p:sp>
      <p:sp>
        <p:nvSpPr>
          <p:cNvPr id="3" name="内容占位符 2"/>
          <p:cNvSpPr>
            <a:spLocks noGrp="1"/>
          </p:cNvSpPr>
          <p:nvPr>
            <p:ph idx="1"/>
          </p:nvPr>
        </p:nvSpPr>
        <p:spPr/>
        <p:txBody>
          <a:bodyPr/>
          <a:lstStyle/>
          <a:p>
            <a:r>
              <a:rPr lang="zh-CN" altLang="zh-CN" sz="3200" dirty="0" smtClean="0">
                <a:latin typeface="华文新魏" panose="02010800040101010101" charset="-122"/>
                <a:ea typeface="华文新魏" panose="02010800040101010101" charset="-122"/>
              </a:rPr>
              <a:t>开头的四种方式</a:t>
            </a:r>
            <a:endParaRPr lang="en-US" altLang="zh-CN" sz="3200" dirty="0" smtClean="0">
              <a:latin typeface="华文新魏" panose="02010800040101010101" charset="-122"/>
              <a:ea typeface="华文新魏" panose="02010800040101010101" charset="-122"/>
            </a:endParaRPr>
          </a:p>
          <a:p>
            <a:pPr lvl="1"/>
            <a:r>
              <a:rPr lang="en-US" altLang="zh-CN" sz="3200" dirty="0" smtClean="0">
                <a:solidFill>
                  <a:srgbClr val="FF0000"/>
                </a:solidFill>
                <a:latin typeface="华文新魏" panose="02010800040101010101" charset="-122"/>
                <a:ea typeface="华文新魏" panose="02010800040101010101" charset="-122"/>
              </a:rPr>
              <a:t>1.</a:t>
            </a:r>
            <a:r>
              <a:rPr lang="zh-CN" altLang="en-US" sz="3200" dirty="0" smtClean="0">
                <a:solidFill>
                  <a:srgbClr val="FF0000"/>
                </a:solidFill>
                <a:latin typeface="华文新魏" panose="02010800040101010101" charset="-122"/>
                <a:ea typeface="华文新魏" panose="02010800040101010101" charset="-122"/>
              </a:rPr>
              <a:t>根据式</a:t>
            </a:r>
            <a:r>
              <a:rPr lang="zh-CN" altLang="en-US" sz="3200" dirty="0" smtClean="0">
                <a:latin typeface="华文新魏" panose="02010800040101010101" charset="-122"/>
                <a:ea typeface="华文新魏" panose="02010800040101010101" charset="-122"/>
              </a:rPr>
              <a:t>：用“根据”“遵照”“按照”等介词与名词组成介词结构，作为公文发端。</a:t>
            </a:r>
            <a:endParaRPr lang="zh-CN" altLang="en-US" sz="3200" dirty="0" smtClean="0">
              <a:latin typeface="华文新魏" panose="02010800040101010101" charset="-122"/>
              <a:ea typeface="华文新魏" panose="02010800040101010101" charset="-122"/>
            </a:endParaRPr>
          </a:p>
          <a:p>
            <a:pPr lvl="1"/>
            <a:r>
              <a:rPr lang="en-US" altLang="zh-CN" sz="3200" dirty="0" smtClean="0">
                <a:solidFill>
                  <a:srgbClr val="FF0000"/>
                </a:solidFill>
                <a:latin typeface="华文新魏" panose="02010800040101010101" charset="-122"/>
                <a:ea typeface="华文新魏" panose="02010800040101010101" charset="-122"/>
              </a:rPr>
              <a:t>2.</a:t>
            </a:r>
            <a:r>
              <a:rPr lang="zh-CN" altLang="en-US" sz="3200" dirty="0" smtClean="0">
                <a:solidFill>
                  <a:srgbClr val="FF0000"/>
                </a:solidFill>
                <a:latin typeface="华文新魏" panose="02010800040101010101" charset="-122"/>
                <a:ea typeface="华文新魏" panose="02010800040101010101" charset="-122"/>
              </a:rPr>
              <a:t>原因式</a:t>
            </a:r>
            <a:r>
              <a:rPr lang="zh-CN" altLang="en-US" sz="3200" dirty="0" smtClean="0">
                <a:latin typeface="华文新魏" panose="02010800040101010101" charset="-122"/>
                <a:ea typeface="华文新魏" panose="02010800040101010101" charset="-122"/>
              </a:rPr>
              <a:t>：用“鉴于”“由于”“因为”等表示原因的词语表达。</a:t>
            </a:r>
            <a:endParaRPr lang="zh-CN" altLang="en-US" sz="3200" dirty="0" smtClean="0">
              <a:latin typeface="华文新魏" panose="02010800040101010101" charset="-122"/>
              <a:ea typeface="华文新魏" panose="02010800040101010101" charset="-122"/>
            </a:endParaRPr>
          </a:p>
          <a:p>
            <a:pPr lvl="1"/>
            <a:r>
              <a:rPr lang="en-US" altLang="zh-CN" sz="3200" dirty="0" smtClean="0">
                <a:solidFill>
                  <a:srgbClr val="FF0000"/>
                </a:solidFill>
                <a:latin typeface="华文新魏" panose="02010800040101010101" charset="-122"/>
                <a:ea typeface="华文新魏" panose="02010800040101010101" charset="-122"/>
              </a:rPr>
              <a:t>3.</a:t>
            </a:r>
            <a:r>
              <a:rPr lang="zh-CN" altLang="en-US" sz="3200" dirty="0" smtClean="0">
                <a:solidFill>
                  <a:srgbClr val="FF0000"/>
                </a:solidFill>
                <a:latin typeface="华文新魏" panose="02010800040101010101" charset="-122"/>
                <a:ea typeface="华文新魏" panose="02010800040101010101" charset="-122"/>
              </a:rPr>
              <a:t>引叙式</a:t>
            </a:r>
            <a:r>
              <a:rPr lang="zh-CN" altLang="en-US" sz="3200" dirty="0" smtClean="0">
                <a:latin typeface="华文新魏" panose="02010800040101010101" charset="-122"/>
                <a:ea typeface="华文新魏" panose="02010800040101010101" charset="-122"/>
              </a:rPr>
              <a:t>：在开头部分引用上级文件精神，或下级来文，或有关法令。</a:t>
            </a:r>
            <a:endParaRPr lang="zh-CN" altLang="en-US" sz="3200" dirty="0" smtClean="0">
              <a:latin typeface="华文新魏" panose="02010800040101010101" charset="-122"/>
              <a:ea typeface="华文新魏" panose="02010800040101010101" charset="-122"/>
            </a:endParaRPr>
          </a:p>
          <a:p>
            <a:pPr lvl="1"/>
            <a:r>
              <a:rPr lang="en-US" altLang="zh-CN" sz="3200" dirty="0" smtClean="0">
                <a:solidFill>
                  <a:srgbClr val="FF0000"/>
                </a:solidFill>
                <a:latin typeface="华文新魏" panose="02010800040101010101" charset="-122"/>
                <a:ea typeface="华文新魏" panose="02010800040101010101" charset="-122"/>
              </a:rPr>
              <a:t>4.</a:t>
            </a:r>
            <a:r>
              <a:rPr lang="zh-CN" altLang="en-US" sz="3200" dirty="0" smtClean="0">
                <a:solidFill>
                  <a:srgbClr val="FF0000"/>
                </a:solidFill>
                <a:latin typeface="华文新魏" panose="02010800040101010101" charset="-122"/>
                <a:ea typeface="华文新魏" panose="02010800040101010101" charset="-122"/>
              </a:rPr>
              <a:t>结论式</a:t>
            </a:r>
            <a:r>
              <a:rPr lang="zh-CN" altLang="en-US" sz="3200" dirty="0" smtClean="0">
                <a:latin typeface="华文新魏" panose="02010800040101010101" charset="-122"/>
                <a:ea typeface="华文新魏" panose="02010800040101010101" charset="-122"/>
              </a:rPr>
              <a:t>：把结论写在开头。</a:t>
            </a:r>
            <a:endParaRPr lang="zh-CN" altLang="en-US" sz="3200" dirty="0" smtClean="0">
              <a:latin typeface="华文新魏" panose="02010800040101010101" charset="-122"/>
              <a:ea typeface="华文新魏" panose="02010800040101010101" charset="-122"/>
            </a:endParaRPr>
          </a:p>
          <a:p>
            <a:endParaRPr lang="zh-CN" altLang="zh-CN" sz="3200" dirty="0" smtClean="0">
              <a:latin typeface="华文新魏" panose="02010800040101010101" charset="-122"/>
              <a:ea typeface="华文新魏" panose="02010800040101010101" charset="-122"/>
            </a:endParaRPr>
          </a:p>
          <a:p>
            <a:endParaRPr lang="zh-CN" altLang="zh-CN" dirty="0" smtClean="0"/>
          </a:p>
          <a:p>
            <a:endParaRPr lang="en-US" altLang="zh-CN" dirty="0" smtClean="0"/>
          </a:p>
          <a:p>
            <a:endParaRPr lang="zh-CN" altLang="zh-CN" dirty="0"/>
          </a:p>
        </p:txBody>
      </p:sp>
    </p:spTree>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b="1"/>
              <a:t>如何过渡？</a:t>
            </a:r>
            <a:endParaRPr lang="zh-CN" altLang="en-US" b="1"/>
          </a:p>
        </p:txBody>
      </p:sp>
      <p:sp>
        <p:nvSpPr>
          <p:cNvPr id="3" name="内容占位符 2"/>
          <p:cNvSpPr>
            <a:spLocks noGrp="1"/>
          </p:cNvSpPr>
          <p:nvPr>
            <p:ph idx="1"/>
          </p:nvPr>
        </p:nvSpPr>
        <p:spPr/>
        <p:txBody>
          <a:bodyPr/>
          <a:lstStyle/>
          <a:p>
            <a:r>
              <a:rPr lang="zh-CN" altLang="en-US" sz="3200" dirty="0">
                <a:solidFill>
                  <a:srgbClr val="FF0000"/>
                </a:solidFill>
                <a:latin typeface="华文新魏" panose="02010800040101010101" charset="-122"/>
                <a:ea typeface="华文新魏" panose="02010800040101010101" charset="-122"/>
              </a:rPr>
              <a:t>使用过渡词语</a:t>
            </a:r>
            <a:r>
              <a:rPr lang="zh-CN" altLang="en-US" sz="3200" dirty="0">
                <a:latin typeface="华文新魏" panose="02010800040101010101" charset="-122"/>
                <a:ea typeface="华文新魏" panose="02010800040101010101" charset="-122"/>
              </a:rPr>
              <a:t>：综上所述、总之、因此、另外、鉴于、总的看来、概括地说、实践证明、会议认为、会议希望，等等。</a:t>
            </a:r>
            <a:endParaRPr lang="zh-CN" altLang="en-US" sz="3200" dirty="0">
              <a:latin typeface="华文新魏" panose="02010800040101010101" charset="-122"/>
              <a:ea typeface="华文新魏" panose="02010800040101010101" charset="-122"/>
            </a:endParaRPr>
          </a:p>
          <a:p>
            <a:r>
              <a:rPr lang="zh-CN" altLang="en-US" sz="3200" dirty="0">
                <a:solidFill>
                  <a:srgbClr val="FF0000"/>
                </a:solidFill>
                <a:latin typeface="华文新魏" panose="02010800040101010101" charset="-122"/>
                <a:ea typeface="华文新魏" panose="02010800040101010101" charset="-122"/>
              </a:rPr>
              <a:t>使用过渡句</a:t>
            </a:r>
            <a:r>
              <a:rPr lang="zh-CN" altLang="en-US" sz="3200" dirty="0">
                <a:latin typeface="华文新魏" panose="02010800040101010101" charset="-122"/>
                <a:ea typeface="华文新魏" panose="02010800040101010101" charset="-122"/>
              </a:rPr>
              <a:t>：现将有关事项通知如下、现请示（报告、批复）如下、现将有关问题函复如下、我们的主要做法是、今年下半年应作好以下几项工作，等等。</a:t>
            </a:r>
            <a:endParaRPr lang="zh-CN" altLang="en-US" sz="3200" dirty="0">
              <a:latin typeface="华文新魏" panose="02010800040101010101" charset="-122"/>
              <a:ea typeface="华文新魏" panose="02010800040101010101" charset="-122"/>
            </a:endParaRPr>
          </a:p>
          <a:p>
            <a:r>
              <a:rPr lang="zh-CN" altLang="en-US" sz="3200" dirty="0">
                <a:solidFill>
                  <a:srgbClr val="FF0000"/>
                </a:solidFill>
                <a:latin typeface="华文新魏" panose="02010800040101010101" charset="-122"/>
                <a:ea typeface="华文新魏" panose="02010800040101010101" charset="-122"/>
              </a:rPr>
              <a:t>使用过渡段</a:t>
            </a:r>
            <a:r>
              <a:rPr lang="zh-CN" altLang="en-US" sz="3200" dirty="0">
                <a:latin typeface="华文新魏" panose="02010800040101010101" charset="-122"/>
                <a:ea typeface="华文新魏" panose="02010800040101010101" charset="-122"/>
              </a:rPr>
              <a:t>。</a:t>
            </a:r>
            <a:endParaRPr lang="zh-CN" altLang="en-US" sz="3200" dirty="0">
              <a:latin typeface="华文新魏" panose="02010800040101010101" charset="-122"/>
              <a:ea typeface="华文新魏" panose="02010800040101010101" charset="-122"/>
            </a:endParaRPr>
          </a:p>
        </p:txBody>
      </p:sp>
    </p:spTree>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b="1"/>
              <a:t>如何照应？</a:t>
            </a:r>
            <a:endParaRPr lang="zh-CN" altLang="en-US" b="1"/>
          </a:p>
        </p:txBody>
      </p:sp>
      <p:sp>
        <p:nvSpPr>
          <p:cNvPr id="3" name="内容占位符 2"/>
          <p:cNvSpPr>
            <a:spLocks noGrp="1"/>
          </p:cNvSpPr>
          <p:nvPr>
            <p:ph idx="1"/>
          </p:nvPr>
        </p:nvSpPr>
        <p:spPr/>
        <p:txBody>
          <a:bodyPr/>
          <a:lstStyle/>
          <a:p>
            <a:r>
              <a:rPr lang="zh-CN" altLang="en-US" sz="3200" dirty="0">
                <a:solidFill>
                  <a:schemeClr val="tx1"/>
                </a:solidFill>
                <a:latin typeface="华文新魏" panose="02010800040101010101" charset="-122"/>
                <a:ea typeface="华文新魏" panose="02010800040101010101" charset="-122"/>
              </a:rPr>
              <a:t>首尾呼应</a:t>
            </a:r>
            <a:endParaRPr lang="zh-CN" altLang="en-US" sz="3200" dirty="0">
              <a:solidFill>
                <a:schemeClr val="tx1"/>
              </a:solidFill>
              <a:latin typeface="华文新魏" panose="02010800040101010101" charset="-122"/>
              <a:ea typeface="华文新魏" panose="02010800040101010101" charset="-122"/>
            </a:endParaRPr>
          </a:p>
          <a:p>
            <a:r>
              <a:rPr lang="zh-CN" altLang="en-US" sz="3200" dirty="0">
                <a:solidFill>
                  <a:schemeClr val="tx1"/>
                </a:solidFill>
                <a:latin typeface="华文新魏" panose="02010800040101010101" charset="-122"/>
                <a:ea typeface="华文新魏" panose="02010800040101010101" charset="-122"/>
              </a:rPr>
              <a:t>开头与标题呼应</a:t>
            </a:r>
            <a:endParaRPr lang="zh-CN" altLang="en-US" sz="3200" dirty="0">
              <a:solidFill>
                <a:schemeClr val="tx1"/>
              </a:solidFill>
              <a:latin typeface="华文新魏" panose="02010800040101010101" charset="-122"/>
              <a:ea typeface="华文新魏" panose="02010800040101010101" charset="-122"/>
            </a:endParaRPr>
          </a:p>
          <a:p>
            <a:r>
              <a:rPr lang="zh-CN" altLang="en-US" sz="3200" dirty="0">
                <a:solidFill>
                  <a:schemeClr val="tx1"/>
                </a:solidFill>
                <a:latin typeface="华文新魏" panose="02010800040101010101" charset="-122"/>
                <a:ea typeface="华文新魏" panose="02010800040101010101" charset="-122"/>
              </a:rPr>
              <a:t>前后内容呼应</a:t>
            </a:r>
            <a:endParaRPr lang="zh-CN" altLang="en-US" sz="3200" dirty="0">
              <a:solidFill>
                <a:schemeClr val="tx1"/>
              </a:solidFill>
              <a:latin typeface="华文新魏" panose="02010800040101010101" charset="-122"/>
              <a:ea typeface="华文新魏" panose="02010800040101010101" charset="-122"/>
            </a:endParaRPr>
          </a:p>
        </p:txBody>
      </p:sp>
    </p:spTree>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b="1"/>
              <a:t>如何结尾？</a:t>
            </a:r>
            <a:endParaRPr lang="zh-CN" altLang="en-US" b="1"/>
          </a:p>
        </p:txBody>
      </p:sp>
      <p:sp>
        <p:nvSpPr>
          <p:cNvPr id="3" name="内容占位符 2"/>
          <p:cNvSpPr>
            <a:spLocks noGrp="1"/>
          </p:cNvSpPr>
          <p:nvPr>
            <p:ph idx="1"/>
          </p:nvPr>
        </p:nvSpPr>
        <p:spPr/>
        <p:txBody>
          <a:bodyPr>
            <a:normAutofit lnSpcReduction="10000"/>
          </a:bodyPr>
          <a:lstStyle/>
          <a:p>
            <a:r>
              <a:rPr lang="zh-CN" altLang="en-US" sz="3200" dirty="0">
                <a:solidFill>
                  <a:srgbClr val="FF0000"/>
                </a:solidFill>
                <a:latin typeface="华文新魏" panose="02010800040101010101" charset="-122"/>
                <a:ea typeface="华文新魏" panose="02010800040101010101" charset="-122"/>
              </a:rPr>
              <a:t>（1）要求式。</a:t>
            </a:r>
            <a:r>
              <a:rPr lang="zh-CN" altLang="en-US" sz="3200" dirty="0">
                <a:latin typeface="华文新魏" panose="02010800040101010101" charset="-122"/>
                <a:ea typeface="华文新魏" panose="02010800040101010101" charset="-122"/>
              </a:rPr>
              <a:t>上级机关向下级机关发出指示时，结尾往往提出希望和要求。</a:t>
            </a:r>
            <a:endParaRPr lang="zh-CN" altLang="en-US" sz="3200" dirty="0">
              <a:latin typeface="华文新魏" panose="02010800040101010101" charset="-122"/>
              <a:ea typeface="华文新魏" panose="02010800040101010101" charset="-122"/>
            </a:endParaRPr>
          </a:p>
          <a:p>
            <a:r>
              <a:rPr lang="zh-CN" altLang="en-US" sz="3200" dirty="0">
                <a:solidFill>
                  <a:srgbClr val="FF0000"/>
                </a:solidFill>
                <a:latin typeface="华文新魏" panose="02010800040101010101" charset="-122"/>
                <a:ea typeface="华文新魏" panose="02010800040101010101" charset="-122"/>
              </a:rPr>
              <a:t>（2）祈请式。</a:t>
            </a:r>
            <a:r>
              <a:rPr lang="zh-CN" altLang="en-US" sz="3200" dirty="0">
                <a:latin typeface="华文新魏" panose="02010800040101010101" charset="-122"/>
                <a:ea typeface="华文新魏" panose="02010800040101010101" charset="-122"/>
              </a:rPr>
              <a:t>下级机关上级机关或业务指导单位的批准、支持或协助时，往往用祈请语结尾。</a:t>
            </a:r>
            <a:endParaRPr lang="zh-CN" altLang="en-US" sz="3200" dirty="0">
              <a:latin typeface="华文新魏" panose="02010800040101010101" charset="-122"/>
              <a:ea typeface="华文新魏" panose="02010800040101010101" charset="-122"/>
            </a:endParaRPr>
          </a:p>
          <a:p>
            <a:r>
              <a:rPr lang="zh-CN" altLang="en-US" sz="3200" dirty="0">
                <a:solidFill>
                  <a:srgbClr val="FF0000"/>
                </a:solidFill>
                <a:latin typeface="华文新魏" panose="02010800040101010101" charset="-122"/>
                <a:ea typeface="华文新魏" panose="02010800040101010101" charset="-122"/>
              </a:rPr>
              <a:t>（3）号召式。</a:t>
            </a:r>
            <a:r>
              <a:rPr lang="zh-CN" altLang="en-US" sz="3200" dirty="0">
                <a:latin typeface="华文新魏" panose="02010800040101010101" charset="-122"/>
                <a:ea typeface="华文新魏" panose="02010800040101010101" charset="-122"/>
              </a:rPr>
              <a:t>即在结尾部分展望未来，发出号召，鼓舞斗志。</a:t>
            </a:r>
            <a:endParaRPr lang="zh-CN" altLang="en-US" sz="3200" dirty="0">
              <a:latin typeface="华文新魏" panose="02010800040101010101" charset="-122"/>
              <a:ea typeface="华文新魏" panose="02010800040101010101" charset="-122"/>
            </a:endParaRPr>
          </a:p>
          <a:p>
            <a:endParaRPr lang="zh-CN" altLang="en-US" sz="3200" dirty="0">
              <a:latin typeface="华文新魏" panose="02010800040101010101" charset="-122"/>
              <a:ea typeface="华文新魏" panose="02010800040101010101" charset="-122"/>
            </a:endParaRPr>
          </a:p>
        </p:txBody>
      </p:sp>
    </p:spTree>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zh-CN" b="1" dirty="0" smtClean="0">
                <a:sym typeface="+mn-ea"/>
              </a:rPr>
              <a:t>注意</a:t>
            </a:r>
            <a:r>
              <a:rPr lang="en-US" altLang="zh-CN" b="1" dirty="0" smtClean="0">
                <a:sym typeface="+mn-ea"/>
              </a:rPr>
              <a:t>1</a:t>
            </a:r>
            <a:r>
              <a:rPr lang="zh-CN" altLang="zh-CN" b="1" dirty="0" smtClean="0">
                <a:sym typeface="+mn-ea"/>
              </a:rPr>
              <a:t>：语体和语言表达方式</a:t>
            </a:r>
            <a:endParaRPr lang="zh-CN" altLang="en-US" b="1"/>
          </a:p>
        </p:txBody>
      </p:sp>
      <p:sp>
        <p:nvSpPr>
          <p:cNvPr id="3" name="内容占位符 2"/>
          <p:cNvSpPr>
            <a:spLocks noGrp="1"/>
          </p:cNvSpPr>
          <p:nvPr>
            <p:ph idx="1"/>
          </p:nvPr>
        </p:nvSpPr>
        <p:spPr/>
        <p:txBody>
          <a:bodyPr/>
          <a:lstStyle/>
          <a:p>
            <a:pPr marL="0" indent="0">
              <a:buNone/>
            </a:pPr>
            <a:r>
              <a:rPr lang="zh-CN" altLang="en-US" sz="3200" dirty="0">
                <a:latin typeface="华文新魏" panose="02010800040101010101" charset="-122"/>
                <a:ea typeface="华文新魏" panose="02010800040101010101" charset="-122"/>
              </a:rPr>
              <a:t>语体：事务性语体，而非文艺性语体。</a:t>
            </a:r>
            <a:endParaRPr lang="zh-CN" altLang="en-US" sz="3200" dirty="0">
              <a:latin typeface="华文新魏" panose="02010800040101010101" charset="-122"/>
              <a:ea typeface="华文新魏" panose="02010800040101010101" charset="-122"/>
            </a:endParaRPr>
          </a:p>
          <a:p>
            <a:pPr marL="0" indent="0">
              <a:buNone/>
            </a:pPr>
            <a:r>
              <a:rPr lang="zh-CN" altLang="en-US" sz="3200" dirty="0">
                <a:latin typeface="华文新魏" panose="02010800040101010101" charset="-122"/>
                <a:ea typeface="华文新魏" panose="02010800040101010101" charset="-122"/>
              </a:rPr>
              <a:t>语言表达方式：叙述、议论和说明。</a:t>
            </a:r>
            <a:endParaRPr lang="zh-CN" altLang="en-US" sz="3200" dirty="0">
              <a:latin typeface="华文新魏" panose="02010800040101010101" charset="-122"/>
              <a:ea typeface="华文新魏" panose="02010800040101010101" charset="-122"/>
            </a:endParaRPr>
          </a:p>
          <a:p>
            <a:pPr marL="0" indent="0">
              <a:buNone/>
            </a:pPr>
            <a:endParaRPr lang="zh-CN" altLang="en-US" sz="3200" dirty="0">
              <a:latin typeface="华文新魏" panose="02010800040101010101" charset="-122"/>
              <a:ea typeface="华文新魏" panose="02010800040101010101" charset="-122"/>
            </a:endParaRPr>
          </a:p>
          <a:p>
            <a:pPr marL="0" indent="0">
              <a:buNone/>
            </a:pPr>
            <a:r>
              <a:rPr lang="zh-CN" altLang="en-US" sz="3200" dirty="0">
                <a:latin typeface="华文新魏" panose="02010800040101010101" charset="-122"/>
                <a:ea typeface="华文新魏" panose="02010800040101010101" charset="-122"/>
              </a:rPr>
              <a:t>公文语言必须是规范的语言，是一种循规蹈矩的语言。</a:t>
            </a:r>
            <a:endParaRPr lang="zh-CN" altLang="en-US" sz="3200" dirty="0">
              <a:latin typeface="华文新魏" panose="02010800040101010101" charset="-122"/>
              <a:ea typeface="华文新魏" panose="02010800040101010101" charset="-122"/>
            </a:endParaRPr>
          </a:p>
          <a:p>
            <a:pPr marL="0" indent="0">
              <a:buNone/>
            </a:pPr>
            <a:endParaRPr lang="zh-CN" altLang="en-US" sz="3200" dirty="0">
              <a:latin typeface="华文新魏" panose="02010800040101010101" charset="-122"/>
              <a:ea typeface="华文新魏" panose="02010800040101010101" charset="-122"/>
            </a:endParaRPr>
          </a:p>
          <a:p>
            <a:pPr marL="0" indent="0" algn="ctr">
              <a:buNone/>
            </a:pPr>
            <a:r>
              <a:rPr lang="zh-CN" altLang="en-US" sz="3200" dirty="0">
                <a:solidFill>
                  <a:schemeClr val="tx1"/>
                </a:solidFill>
                <a:latin typeface="华文新魏" panose="02010800040101010101" charset="-122"/>
                <a:ea typeface="华文新魏" panose="02010800040101010101" charset="-122"/>
              </a:rPr>
              <a:t>描写</a:t>
            </a:r>
            <a:r>
              <a:rPr lang="en-US" altLang="zh-CN" sz="3200" dirty="0">
                <a:solidFill>
                  <a:schemeClr val="tx1"/>
                </a:solidFill>
                <a:latin typeface="华文新魏" panose="02010800040101010101" charset="-122"/>
                <a:ea typeface="华文新魏" panose="02010800040101010101" charset="-122"/>
              </a:rPr>
              <a:t>?</a:t>
            </a:r>
            <a:r>
              <a:rPr lang="zh-CN" altLang="en-US" sz="3200" dirty="0">
                <a:solidFill>
                  <a:schemeClr val="tx1"/>
                </a:solidFill>
                <a:latin typeface="华文新魏" panose="02010800040101010101" charset="-122"/>
                <a:ea typeface="华文新魏" panose="02010800040101010101" charset="-122"/>
              </a:rPr>
              <a:t>抒情</a:t>
            </a:r>
            <a:r>
              <a:rPr lang="en-US" altLang="zh-CN" sz="3200" dirty="0">
                <a:solidFill>
                  <a:schemeClr val="tx1"/>
                </a:solidFill>
                <a:latin typeface="华文新魏" panose="02010800040101010101" charset="-122"/>
                <a:ea typeface="华文新魏" panose="02010800040101010101" charset="-122"/>
              </a:rPr>
              <a:t>? </a:t>
            </a:r>
            <a:r>
              <a:rPr lang="en-US" altLang="zh-CN" sz="4000" b="1" dirty="0">
                <a:solidFill>
                  <a:schemeClr val="tx1"/>
                </a:solidFill>
                <a:latin typeface="黑体" panose="02010609060101010101" charset="-122"/>
                <a:ea typeface="黑体" panose="02010609060101010101" charset="-122"/>
              </a:rPr>
              <a:t>→NO!</a:t>
            </a:r>
            <a:endParaRPr lang="en-US" altLang="zh-CN" sz="4000" b="1" dirty="0">
              <a:solidFill>
                <a:schemeClr val="tx1"/>
              </a:solidFill>
              <a:latin typeface="黑体" panose="02010609060101010101" charset="-122"/>
              <a:ea typeface="黑体" panose="02010609060101010101" charset="-122"/>
            </a:endParaRPr>
          </a:p>
          <a:p>
            <a:pPr marL="0" indent="0" algn="ctr">
              <a:buNone/>
            </a:pPr>
            <a:endParaRPr lang="en-US" altLang="zh-CN" sz="4000" b="1" dirty="0">
              <a:solidFill>
                <a:schemeClr val="tx1"/>
              </a:solidFill>
              <a:latin typeface="黑体" panose="02010609060101010101" charset="-122"/>
              <a:ea typeface="黑体" panose="02010609060101010101" charset="-122"/>
            </a:endParaRPr>
          </a:p>
        </p:txBody>
      </p:sp>
    </p:spTree>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zh-CN" b="1" dirty="0" smtClean="0">
                <a:sym typeface="+mn-ea"/>
              </a:rPr>
              <a:t>注意</a:t>
            </a:r>
            <a:r>
              <a:rPr lang="en-US" altLang="zh-CN" b="1" dirty="0" smtClean="0">
                <a:sym typeface="+mn-ea"/>
              </a:rPr>
              <a:t>2</a:t>
            </a:r>
            <a:r>
              <a:rPr lang="zh-CN" altLang="en-US" b="1" dirty="0" smtClean="0">
                <a:sym typeface="+mn-ea"/>
              </a:rPr>
              <a:t>：</a:t>
            </a:r>
            <a:r>
              <a:rPr lang="zh-CN" altLang="zh-CN" b="1" dirty="0" smtClean="0">
                <a:sym typeface="+mn-ea"/>
              </a:rPr>
              <a:t>语句和用词</a:t>
            </a:r>
            <a:endParaRPr lang="zh-CN" altLang="zh-CN" b="1" dirty="0" smtClean="0">
              <a:sym typeface="+mn-ea"/>
            </a:endParaRPr>
          </a:p>
        </p:txBody>
      </p:sp>
      <p:sp>
        <p:nvSpPr>
          <p:cNvPr id="3" name="内容占位符 2"/>
          <p:cNvSpPr>
            <a:spLocks noGrp="1"/>
          </p:cNvSpPr>
          <p:nvPr>
            <p:ph idx="1"/>
          </p:nvPr>
        </p:nvSpPr>
        <p:spPr/>
        <p:txBody>
          <a:bodyPr/>
          <a:lstStyle/>
          <a:p>
            <a:endParaRPr lang="en-US" altLang="zh-CN" dirty="0" smtClean="0"/>
          </a:p>
          <a:p>
            <a:pPr lvl="1"/>
            <a:r>
              <a:rPr lang="en-US" altLang="zh-CN" sz="3200" dirty="0" smtClean="0">
                <a:solidFill>
                  <a:srgbClr val="FF0000"/>
                </a:solidFill>
                <a:latin typeface="华文新魏" panose="02010800040101010101" charset="-122"/>
                <a:ea typeface="华文新魏" panose="02010800040101010101" charset="-122"/>
              </a:rPr>
              <a:t>1.</a:t>
            </a:r>
            <a:r>
              <a:rPr lang="zh-CN" altLang="en-US" sz="3200" dirty="0" smtClean="0">
                <a:solidFill>
                  <a:srgbClr val="FF0000"/>
                </a:solidFill>
                <a:latin typeface="华文新魏" panose="02010800040101010101" charset="-122"/>
                <a:ea typeface="华文新魏" panose="02010800040101010101" charset="-122"/>
              </a:rPr>
              <a:t>语句选用准确</a:t>
            </a:r>
            <a:endParaRPr lang="zh-CN" altLang="en-US" sz="3200" dirty="0" smtClean="0">
              <a:solidFill>
                <a:srgbClr val="FF0000"/>
              </a:solidFill>
              <a:latin typeface="华文新魏" panose="02010800040101010101" charset="-122"/>
              <a:ea typeface="华文新魏" panose="02010800040101010101" charset="-122"/>
            </a:endParaRPr>
          </a:p>
          <a:p>
            <a:pPr lvl="1"/>
            <a:r>
              <a:rPr lang="en-US" altLang="zh-CN" sz="3200" dirty="0" smtClean="0">
                <a:latin typeface="华文新魏" panose="02010800040101010101" charset="-122"/>
                <a:ea typeface="华文新魏" panose="02010800040101010101" charset="-122"/>
              </a:rPr>
              <a:t>少用长句，多用短句；少用整句，多用散句；少用感叹疑问句，多用陈述句</a:t>
            </a:r>
            <a:r>
              <a:rPr lang="zh-CN" altLang="en-US" sz="3200" dirty="0" smtClean="0">
                <a:latin typeface="华文新魏" panose="02010800040101010101" charset="-122"/>
                <a:ea typeface="华文新魏" panose="02010800040101010101" charset="-122"/>
              </a:rPr>
              <a:t>。</a:t>
            </a:r>
            <a:endParaRPr lang="zh-CN" altLang="en-US" sz="3200" dirty="0" smtClean="0">
              <a:latin typeface="华文新魏" panose="02010800040101010101" charset="-122"/>
              <a:ea typeface="华文新魏" panose="02010800040101010101" charset="-122"/>
            </a:endParaRPr>
          </a:p>
          <a:p>
            <a:pPr lvl="1"/>
            <a:r>
              <a:rPr lang="en-US" altLang="zh-CN" sz="3200" dirty="0" smtClean="0">
                <a:solidFill>
                  <a:srgbClr val="FF0000"/>
                </a:solidFill>
                <a:latin typeface="华文新魏" panose="02010800040101010101" charset="-122"/>
                <a:ea typeface="华文新魏" panose="02010800040101010101" charset="-122"/>
              </a:rPr>
              <a:t>2.</a:t>
            </a:r>
            <a:r>
              <a:rPr lang="zh-CN" altLang="en-US" sz="3200" dirty="0" smtClean="0">
                <a:solidFill>
                  <a:srgbClr val="FF0000"/>
                </a:solidFill>
                <a:latin typeface="华文新魏" panose="02010800040101010101" charset="-122"/>
                <a:ea typeface="华文新魏" panose="02010800040101010101" charset="-122"/>
              </a:rPr>
              <a:t>语言规范</a:t>
            </a:r>
            <a:endParaRPr lang="zh-CN" altLang="en-US" sz="3200" dirty="0" smtClean="0">
              <a:solidFill>
                <a:srgbClr val="FF0000"/>
              </a:solidFill>
              <a:latin typeface="华文新魏" panose="02010800040101010101" charset="-122"/>
              <a:ea typeface="华文新魏" panose="02010800040101010101" charset="-122"/>
            </a:endParaRPr>
          </a:p>
          <a:p>
            <a:pPr lvl="1"/>
            <a:r>
              <a:rPr lang="en-US" altLang="zh-CN" sz="3200" dirty="0" smtClean="0">
                <a:latin typeface="华文新魏" panose="02010800040101010101" charset="-122"/>
                <a:ea typeface="华文新魏" panose="02010800040101010101" charset="-122"/>
              </a:rPr>
              <a:t>不用文学语言。尽量不用或少用修辞。</a:t>
            </a:r>
            <a:endParaRPr lang="en-US" altLang="zh-CN" sz="3200" dirty="0" smtClean="0">
              <a:latin typeface="华文新魏" panose="02010800040101010101" charset="-122"/>
              <a:ea typeface="华文新魏" panose="02010800040101010101" charset="-122"/>
            </a:endParaRPr>
          </a:p>
          <a:p>
            <a:pPr lvl="1"/>
            <a:r>
              <a:rPr lang="en-US" altLang="zh-CN" sz="3200" dirty="0" smtClean="0">
                <a:solidFill>
                  <a:srgbClr val="FF0000"/>
                </a:solidFill>
                <a:latin typeface="华文新魏" panose="02010800040101010101" charset="-122"/>
                <a:ea typeface="华文新魏" panose="02010800040101010101" charset="-122"/>
              </a:rPr>
              <a:t>3.</a:t>
            </a:r>
            <a:r>
              <a:rPr lang="zh-CN" altLang="en-US" sz="3200" dirty="0" smtClean="0">
                <a:solidFill>
                  <a:srgbClr val="FF0000"/>
                </a:solidFill>
                <a:latin typeface="华文新魏" panose="02010800040101010101" charset="-122"/>
                <a:ea typeface="华文新魏" panose="02010800040101010101" charset="-122"/>
              </a:rPr>
              <a:t>用词程式化</a:t>
            </a:r>
            <a:endParaRPr lang="zh-CN" altLang="en-US" sz="3200" dirty="0" smtClean="0">
              <a:solidFill>
                <a:srgbClr val="FF0000"/>
              </a:solidFill>
              <a:latin typeface="华文新魏" panose="02010800040101010101" charset="-122"/>
              <a:ea typeface="华文新魏" panose="02010800040101010101" charset="-122"/>
            </a:endParaRPr>
          </a:p>
          <a:p>
            <a:pPr lvl="1"/>
            <a:r>
              <a:rPr lang="en-US" altLang="zh-CN" sz="3200" dirty="0" smtClean="0">
                <a:latin typeface="华文新魏" panose="02010800040101010101" charset="-122"/>
                <a:ea typeface="华文新魏" panose="02010800040101010101" charset="-122"/>
              </a:rPr>
              <a:t>熟练运用规定性的文言语句，使公文语言具有程式化</a:t>
            </a:r>
            <a:r>
              <a:rPr lang="zh-CN" altLang="en-US" sz="3200" dirty="0" smtClean="0">
                <a:latin typeface="华文新魏" panose="02010800040101010101" charset="-122"/>
                <a:ea typeface="华文新魏" panose="02010800040101010101" charset="-122"/>
              </a:rPr>
              <a:t>。</a:t>
            </a:r>
            <a:endParaRPr lang="zh-CN" altLang="en-US" sz="3200" dirty="0" smtClean="0">
              <a:latin typeface="华文新魏" panose="02010800040101010101" charset="-122"/>
              <a:ea typeface="华文新魏" panose="02010800040101010101" charset="-122"/>
            </a:endParaRPr>
          </a:p>
          <a:p>
            <a:endParaRPr lang="zh-CN" altLang="en-US" dirty="0"/>
          </a:p>
        </p:txBody>
      </p:sp>
    </p:spTree>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何谓公文？</a:t>
            </a:r>
            <a:endParaRPr lang="zh-CN" altLang="en-US" dirty="0"/>
          </a:p>
        </p:txBody>
      </p:sp>
      <p:sp>
        <p:nvSpPr>
          <p:cNvPr id="3" name="内容占位符 2"/>
          <p:cNvSpPr>
            <a:spLocks noGrp="1"/>
          </p:cNvSpPr>
          <p:nvPr>
            <p:ph idx="1"/>
          </p:nvPr>
        </p:nvSpPr>
        <p:spPr/>
        <p:txBody>
          <a:bodyPr/>
          <a:lstStyle/>
          <a:p>
            <a:r>
              <a:rPr lang="zh-CN" altLang="zh-CN" sz="3200" dirty="0" smtClean="0"/>
              <a:t>公文，俗称</a:t>
            </a:r>
            <a:r>
              <a:rPr lang="zh-CN" altLang="zh-CN" sz="3200" dirty="0" smtClean="0">
                <a:solidFill>
                  <a:srgbClr val="FF0000"/>
                </a:solidFill>
              </a:rPr>
              <a:t>文件</a:t>
            </a:r>
            <a:r>
              <a:rPr lang="zh-CN" altLang="zh-CN" sz="3200" dirty="0" smtClean="0"/>
              <a:t>。</a:t>
            </a:r>
            <a:endParaRPr lang="zh-CN" altLang="zh-CN" sz="3200" dirty="0" smtClean="0"/>
          </a:p>
          <a:p>
            <a:r>
              <a:rPr lang="zh-CN" altLang="zh-CN" sz="3200" dirty="0" smtClean="0"/>
              <a:t>“是党政机关实施领导、履行职能、处理公务的具有特定效力和规范体式的文书，是传达贯彻党和国家的方针政策，公布法规和规章，指导、布置和商洽工作，请示和答复问题，报告、通报和交流情况等的重要工具。”</a:t>
            </a:r>
            <a:endParaRPr lang="zh-CN" altLang="zh-CN" sz="3200" dirty="0" smtClean="0"/>
          </a:p>
          <a:p>
            <a:r>
              <a:rPr lang="zh-CN" altLang="zh-CN" sz="3200" dirty="0" smtClean="0"/>
              <a:t>       </a:t>
            </a:r>
            <a:r>
              <a:rPr lang="en-US" altLang="zh-CN" sz="3200" dirty="0" smtClean="0"/>
              <a:t>——</a:t>
            </a:r>
            <a:r>
              <a:rPr lang="zh-CN" altLang="zh-CN" sz="3200" dirty="0" smtClean="0"/>
              <a:t>《党政机关公文处理工作条例》</a:t>
            </a:r>
            <a:endParaRPr lang="zh-CN" altLang="zh-CN" sz="3200" dirty="0" smtClean="0"/>
          </a:p>
        </p:txBody>
      </p:sp>
    </p:spTree>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zh-CN" b="1" dirty="0" smtClean="0">
                <a:sym typeface="+mn-ea"/>
              </a:rPr>
              <a:t>注意</a:t>
            </a:r>
            <a:r>
              <a:rPr lang="en-US" altLang="zh-CN" b="1" dirty="0" smtClean="0">
                <a:sym typeface="+mn-ea"/>
              </a:rPr>
              <a:t>3</a:t>
            </a:r>
            <a:r>
              <a:rPr lang="zh-CN" altLang="en-US" b="1" dirty="0" smtClean="0">
                <a:sym typeface="+mn-ea"/>
              </a:rPr>
              <a:t>：</a:t>
            </a:r>
            <a:r>
              <a:rPr lang="zh-CN" altLang="zh-CN" b="1" dirty="0" smtClean="0">
                <a:sym typeface="+mn-ea"/>
              </a:rPr>
              <a:t>语言风格</a:t>
            </a:r>
            <a:endParaRPr lang="en-US" altLang="zh-CN" b="1" dirty="0" smtClean="0">
              <a:sym typeface="+mn-ea"/>
            </a:endParaRPr>
          </a:p>
        </p:txBody>
      </p:sp>
      <p:sp>
        <p:nvSpPr>
          <p:cNvPr id="3" name="内容占位符 2"/>
          <p:cNvSpPr>
            <a:spLocks noGrp="1"/>
          </p:cNvSpPr>
          <p:nvPr>
            <p:ph idx="1"/>
          </p:nvPr>
        </p:nvSpPr>
        <p:spPr/>
        <p:txBody>
          <a:bodyPr/>
          <a:lstStyle/>
          <a:p>
            <a:endParaRPr lang="en-US" altLang="zh-CN" dirty="0" smtClean="0"/>
          </a:p>
          <a:p>
            <a:pPr lvl="1"/>
            <a:r>
              <a:rPr lang="en-US" altLang="zh-CN" sz="3200" dirty="0" smtClean="0">
                <a:solidFill>
                  <a:srgbClr val="FF0000"/>
                </a:solidFill>
                <a:latin typeface="华文新魏" panose="02010800040101010101" charset="-122"/>
                <a:ea typeface="华文新魏" panose="02010800040101010101" charset="-122"/>
              </a:rPr>
              <a:t>1.</a:t>
            </a:r>
            <a:r>
              <a:rPr lang="zh-CN" altLang="en-US" sz="3200" dirty="0" smtClean="0">
                <a:solidFill>
                  <a:srgbClr val="FF0000"/>
                </a:solidFill>
                <a:latin typeface="华文新魏" panose="02010800040101010101" charset="-122"/>
                <a:ea typeface="华文新魏" panose="02010800040101010101" charset="-122"/>
              </a:rPr>
              <a:t>要</a:t>
            </a:r>
            <a:r>
              <a:rPr lang="zh-CN" altLang="en-US" sz="3200" dirty="0" smtClean="0">
                <a:solidFill>
                  <a:srgbClr val="FF0000"/>
                </a:solidFill>
                <a:latin typeface="华文新魏" panose="02010800040101010101" charset="-122"/>
                <a:ea typeface="华文新魏" panose="02010800040101010101" charset="-122"/>
                <a:sym typeface="+mn-ea"/>
              </a:rPr>
              <a:t>庄重严肃、避免轻佻</a:t>
            </a:r>
            <a:endParaRPr lang="zh-CN" altLang="en-US" sz="3200" dirty="0" smtClean="0">
              <a:solidFill>
                <a:srgbClr val="FF0000"/>
              </a:solidFill>
              <a:latin typeface="华文新魏" panose="02010800040101010101" charset="-122"/>
              <a:ea typeface="华文新魏" panose="02010800040101010101" charset="-122"/>
              <a:sym typeface="+mn-ea"/>
            </a:endParaRPr>
          </a:p>
          <a:p>
            <a:pPr lvl="1"/>
            <a:r>
              <a:rPr lang="en-US" altLang="zh-CN" sz="3200" dirty="0" smtClean="0">
                <a:latin typeface="华文新魏" panose="02010800040101010101" charset="-122"/>
                <a:ea typeface="华文新魏" panose="02010800040101010101" charset="-122"/>
              </a:rPr>
              <a:t>上行文：尊重，恭而不卑</a:t>
            </a:r>
            <a:endParaRPr lang="en-US" altLang="zh-CN" sz="3200" dirty="0" smtClean="0">
              <a:latin typeface="华文新魏" panose="02010800040101010101" charset="-122"/>
              <a:ea typeface="华文新魏" panose="02010800040101010101" charset="-122"/>
            </a:endParaRPr>
          </a:p>
          <a:p>
            <a:pPr lvl="1"/>
            <a:r>
              <a:rPr lang="en-US" altLang="zh-CN" sz="3200" dirty="0" smtClean="0">
                <a:latin typeface="华文新魏" panose="02010800040101010101" charset="-122"/>
                <a:ea typeface="华文新魏" panose="02010800040101010101" charset="-122"/>
              </a:rPr>
              <a:t>下行文：郑重，威而不凶</a:t>
            </a:r>
            <a:endParaRPr lang="en-US" altLang="zh-CN" sz="3200" dirty="0" smtClean="0">
              <a:latin typeface="华文新魏" panose="02010800040101010101" charset="-122"/>
              <a:ea typeface="华文新魏" panose="02010800040101010101" charset="-122"/>
            </a:endParaRPr>
          </a:p>
          <a:p>
            <a:pPr lvl="1"/>
            <a:r>
              <a:rPr lang="en-US" altLang="zh-CN" sz="3200" dirty="0" smtClean="0">
                <a:latin typeface="华文新魏" panose="02010800040101010101" charset="-122"/>
                <a:ea typeface="华文新魏" panose="02010800040101010101" charset="-122"/>
              </a:rPr>
              <a:t>平行文：平和，敬而不凌</a:t>
            </a:r>
            <a:endParaRPr lang="en-US" altLang="zh-CN" sz="3200" dirty="0" smtClean="0">
              <a:latin typeface="华文新魏" panose="02010800040101010101" charset="-122"/>
              <a:ea typeface="华文新魏" panose="02010800040101010101" charset="-122"/>
            </a:endParaRPr>
          </a:p>
          <a:p>
            <a:pPr lvl="1"/>
            <a:r>
              <a:rPr lang="en-US" altLang="zh-CN" sz="3200" dirty="0" smtClean="0">
                <a:solidFill>
                  <a:srgbClr val="FF0000"/>
                </a:solidFill>
                <a:latin typeface="华文新魏" panose="02010800040101010101" charset="-122"/>
                <a:ea typeface="华文新魏" panose="02010800040101010101" charset="-122"/>
                <a:sym typeface="+mn-ea"/>
              </a:rPr>
              <a:t>2.</a:t>
            </a:r>
            <a:r>
              <a:rPr lang="zh-CN" altLang="en-US" sz="3200" dirty="0" smtClean="0">
                <a:solidFill>
                  <a:srgbClr val="FF0000"/>
                </a:solidFill>
                <a:latin typeface="华文新魏" panose="02010800040101010101" charset="-122"/>
                <a:ea typeface="华文新魏" panose="02010800040101010101" charset="-122"/>
                <a:sym typeface="+mn-ea"/>
              </a:rPr>
              <a:t>要平实有据、朴实自然</a:t>
            </a:r>
            <a:endParaRPr lang="zh-CN" altLang="en-US" sz="3200" dirty="0" smtClean="0">
              <a:solidFill>
                <a:srgbClr val="FF0000"/>
              </a:solidFill>
              <a:latin typeface="华文新魏" panose="02010800040101010101" charset="-122"/>
              <a:ea typeface="华文新魏" panose="02010800040101010101" charset="-122"/>
              <a:sym typeface="+mn-ea"/>
            </a:endParaRPr>
          </a:p>
          <a:p>
            <a:pPr lvl="1"/>
            <a:r>
              <a:rPr lang="en-US" altLang="zh-CN" sz="3200" dirty="0" smtClean="0">
                <a:solidFill>
                  <a:srgbClr val="FF0000"/>
                </a:solidFill>
                <a:latin typeface="华文新魏" panose="02010800040101010101" charset="-122"/>
                <a:ea typeface="华文新魏" panose="02010800040101010101" charset="-122"/>
                <a:sym typeface="+mn-ea"/>
              </a:rPr>
              <a:t>3.</a:t>
            </a:r>
            <a:r>
              <a:rPr lang="zh-CN" altLang="en-US" sz="3200" dirty="0" smtClean="0">
                <a:solidFill>
                  <a:srgbClr val="FF0000"/>
                </a:solidFill>
                <a:latin typeface="华文新魏" panose="02010800040101010101" charset="-122"/>
                <a:ea typeface="华文新魏" panose="02010800040101010101" charset="-122"/>
                <a:sym typeface="+mn-ea"/>
              </a:rPr>
              <a:t>要得体</a:t>
            </a:r>
            <a:endParaRPr lang="zh-CN" altLang="en-US" sz="3200" dirty="0" smtClean="0">
              <a:solidFill>
                <a:srgbClr val="FF0000"/>
              </a:solidFill>
              <a:latin typeface="华文新魏" panose="02010800040101010101" charset="-122"/>
              <a:ea typeface="华文新魏" panose="02010800040101010101" charset="-122"/>
              <a:sym typeface="+mn-ea"/>
            </a:endParaRPr>
          </a:p>
          <a:p>
            <a:pPr lvl="1"/>
            <a:endParaRPr lang="zh-CN" altLang="en-US" dirty="0">
              <a:latin typeface="华文新魏" panose="02010800040101010101" charset="-122"/>
              <a:ea typeface="华文新魏" panose="02010800040101010101" charset="-122"/>
            </a:endParaRPr>
          </a:p>
        </p:txBody>
      </p:sp>
    </p:spTree>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写作训练</a:t>
            </a:r>
            <a:endParaRPr lang="zh-CN" altLang="en-US" b="1" dirty="0"/>
          </a:p>
        </p:txBody>
      </p:sp>
      <p:sp>
        <p:nvSpPr>
          <p:cNvPr id="3" name="内容占位符 2"/>
          <p:cNvSpPr>
            <a:spLocks noGrp="1"/>
          </p:cNvSpPr>
          <p:nvPr>
            <p:ph idx="1"/>
          </p:nvPr>
        </p:nvSpPr>
        <p:spPr/>
        <p:txBody>
          <a:bodyPr>
            <a:normAutofit/>
          </a:bodyPr>
          <a:lstStyle/>
          <a:p>
            <a:endParaRPr lang="en-US" altLang="zh-CN" sz="2100" dirty="0" smtClean="0"/>
          </a:p>
          <a:p>
            <a:pPr lvl="1"/>
            <a:r>
              <a:rPr lang="zh-CN" altLang="zh-CN" sz="3200" dirty="0" smtClean="0"/>
              <a:t>根据下面提供的材料撰制一份公文。</a:t>
            </a:r>
            <a:endParaRPr lang="zh-CN" altLang="zh-CN" sz="3200" dirty="0" smtClean="0"/>
          </a:p>
          <a:p>
            <a:pPr lvl="1"/>
            <a:r>
              <a:rPr lang="zh-CN" altLang="zh-CN" sz="3200" dirty="0" smtClean="0"/>
              <a:t>要求：</a:t>
            </a:r>
            <a:endParaRPr lang="zh-CN" altLang="zh-CN" sz="3200" dirty="0" smtClean="0"/>
          </a:p>
          <a:p>
            <a:pPr lvl="1"/>
            <a:r>
              <a:rPr lang="zh-CN" altLang="zh-CN" sz="3200" dirty="0" smtClean="0"/>
              <a:t>1.按照公文正式格式撰制。</a:t>
            </a:r>
            <a:endParaRPr lang="zh-CN" altLang="zh-CN" sz="3200" dirty="0" smtClean="0"/>
          </a:p>
          <a:p>
            <a:pPr lvl="1"/>
            <a:r>
              <a:rPr lang="zh-CN" altLang="zh-CN" sz="3200" dirty="0" smtClean="0"/>
              <a:t>2.确定发文范围，正确使用文种。</a:t>
            </a:r>
            <a:endParaRPr lang="zh-CN" altLang="zh-CN" sz="3200" dirty="0" smtClean="0"/>
          </a:p>
          <a:p>
            <a:endParaRPr lang="zh-CN" altLang="en-US" sz="3200" dirty="0"/>
          </a:p>
        </p:txBody>
      </p:sp>
    </p:spTree>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材料</a:t>
            </a:r>
            <a:endParaRPr lang="zh-CN" altLang="en-US" b="1" dirty="0"/>
          </a:p>
        </p:txBody>
      </p:sp>
      <p:sp>
        <p:nvSpPr>
          <p:cNvPr id="3" name="内容占位符 2"/>
          <p:cNvSpPr>
            <a:spLocks noGrp="1"/>
          </p:cNvSpPr>
          <p:nvPr>
            <p:ph idx="1"/>
          </p:nvPr>
        </p:nvSpPr>
        <p:spPr/>
        <p:txBody>
          <a:bodyPr>
            <a:normAutofit fontScale="90000"/>
          </a:bodyPr>
          <a:lstStyle/>
          <a:p>
            <a:pPr lvl="1"/>
            <a:r>
              <a:rPr lang="zh-CN" altLang="zh-CN" sz="3200" dirty="0" smtClean="0">
                <a:latin typeface="楷体" panose="02010609060101010101" charset="-122"/>
                <a:ea typeface="楷体" panose="02010609060101010101" charset="-122"/>
              </a:rPr>
              <a:t>①单位：TS汽车制造厂</a:t>
            </a:r>
            <a:endParaRPr lang="zh-CN" altLang="zh-CN" sz="3200" dirty="0" smtClean="0">
              <a:latin typeface="楷体" panose="02010609060101010101" charset="-122"/>
              <a:ea typeface="楷体" panose="02010609060101010101" charset="-122"/>
            </a:endParaRPr>
          </a:p>
          <a:p>
            <a:pPr lvl="1"/>
            <a:r>
              <a:rPr lang="zh-CN" altLang="zh-CN" sz="3200" dirty="0" smtClean="0">
                <a:latin typeface="楷体" panose="02010609060101010101" charset="-122"/>
                <a:ea typeface="楷体" panose="02010609060101010101" charset="-122"/>
              </a:rPr>
              <a:t>②人物姓名、单位、职务等：王某某，男，27岁，机器加工车间工人</a:t>
            </a:r>
            <a:endParaRPr lang="zh-CN" altLang="zh-CN" sz="3200" dirty="0" smtClean="0">
              <a:latin typeface="楷体" panose="02010609060101010101" charset="-122"/>
              <a:ea typeface="楷体" panose="02010609060101010101" charset="-122"/>
            </a:endParaRPr>
          </a:p>
          <a:p>
            <a:pPr lvl="1"/>
            <a:r>
              <a:rPr lang="zh-CN" altLang="zh-CN" sz="3200" dirty="0" smtClean="0">
                <a:latin typeface="楷体" panose="02010609060101010101" charset="-122"/>
                <a:ea typeface="楷体" panose="02010609060101010101" charset="-122"/>
              </a:rPr>
              <a:t>③事由：2015年11月20日，夜班工作时，因违纪睡觉，造成TC—G65送料机严重损坏。</a:t>
            </a:r>
            <a:endParaRPr lang="zh-CN" altLang="zh-CN" sz="3200" dirty="0" smtClean="0">
              <a:latin typeface="楷体" panose="02010609060101010101" charset="-122"/>
              <a:ea typeface="楷体" panose="02010609060101010101" charset="-122"/>
            </a:endParaRPr>
          </a:p>
          <a:p>
            <a:pPr lvl="1"/>
            <a:r>
              <a:rPr lang="zh-CN" altLang="zh-CN" sz="3200" dirty="0" smtClean="0">
                <a:latin typeface="楷体" panose="02010609060101010101" charset="-122"/>
                <a:ea typeface="楷体" panose="02010609060101010101" charset="-122"/>
              </a:rPr>
              <a:t>④后果：造成直接经济损失10万元，间接损失(停产)3万元。</a:t>
            </a:r>
            <a:endParaRPr lang="zh-CN" altLang="zh-CN" sz="3200" dirty="0" smtClean="0">
              <a:latin typeface="楷体" panose="02010609060101010101" charset="-122"/>
              <a:ea typeface="楷体" panose="02010609060101010101" charset="-122"/>
            </a:endParaRPr>
          </a:p>
          <a:p>
            <a:pPr lvl="1"/>
            <a:r>
              <a:rPr lang="zh-CN" altLang="zh-CN" sz="3200" dirty="0" smtClean="0">
                <a:latin typeface="楷体" panose="02010609060101010101" charset="-122"/>
                <a:ea typeface="楷体" panose="02010609060101010101" charset="-122"/>
              </a:rPr>
              <a:t>⑤经厂长办公会议研究，决定开除李志有厂籍。事后，该厂将这一处理情况在全厂公布知晓。</a:t>
            </a:r>
            <a:endParaRPr lang="zh-CN" altLang="zh-CN" sz="3200" dirty="0" smtClean="0">
              <a:latin typeface="楷体" panose="02010609060101010101" charset="-122"/>
              <a:ea typeface="楷体" panose="02010609060101010101" charset="-122"/>
            </a:endParaRPr>
          </a:p>
          <a:p>
            <a:endParaRPr lang="zh-CN" altLang="en-US" sz="3200" dirty="0">
              <a:latin typeface="楷体" panose="02010609060101010101" charset="-122"/>
              <a:ea typeface="楷体" panose="02010609060101010101" charset="-122"/>
            </a:endParaRPr>
          </a:p>
        </p:txBody>
      </p:sp>
    </p:spTree>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smtClean="0"/>
              <a:t>第二节</a:t>
            </a:r>
            <a:r>
              <a:rPr lang="en-US" altLang="zh-CN" b="1" dirty="0" smtClean="0"/>
              <a:t>  </a:t>
            </a:r>
            <a:r>
              <a:rPr lang="zh-CN" altLang="zh-CN" b="1" dirty="0" smtClean="0"/>
              <a:t>商务文书写作</a:t>
            </a:r>
            <a:endParaRPr lang="zh-CN" altLang="zh-CN" b="1" dirty="0"/>
          </a:p>
        </p:txBody>
      </p:sp>
      <p:sp>
        <p:nvSpPr>
          <p:cNvPr id="3" name="内容占位符 2"/>
          <p:cNvSpPr>
            <a:spLocks noGrp="1"/>
          </p:cNvSpPr>
          <p:nvPr>
            <p:ph idx="1"/>
          </p:nvPr>
        </p:nvSpPr>
        <p:spPr/>
        <p:txBody>
          <a:bodyPr/>
          <a:lstStyle/>
          <a:p>
            <a:r>
              <a:rPr lang="zh-CN" altLang="zh-CN" sz="3200" dirty="0" smtClean="0">
                <a:latin typeface="黑体" panose="02010609060101010101" charset="-122"/>
                <a:ea typeface="黑体" panose="02010609060101010101" charset="-122"/>
              </a:rPr>
              <a:t>意向书写作</a:t>
            </a:r>
            <a:endParaRPr lang="zh-CN" altLang="zh-CN" sz="3200" dirty="0" smtClean="0">
              <a:latin typeface="黑体" panose="02010609060101010101" charset="-122"/>
              <a:ea typeface="黑体" panose="02010609060101010101" charset="-122"/>
            </a:endParaRPr>
          </a:p>
          <a:p>
            <a:r>
              <a:rPr lang="zh-CN" altLang="zh-CN" sz="3200" dirty="0" smtClean="0">
                <a:latin typeface="黑体" panose="02010609060101010101" charset="-122"/>
                <a:ea typeface="黑体" panose="02010609060101010101" charset="-122"/>
              </a:rPr>
              <a:t>合同写作</a:t>
            </a:r>
            <a:endParaRPr lang="zh-CN" altLang="zh-CN" sz="3200" dirty="0" smtClean="0">
              <a:latin typeface="黑体" panose="02010609060101010101" charset="-122"/>
              <a:ea typeface="黑体" panose="02010609060101010101" charset="-122"/>
            </a:endParaRPr>
          </a:p>
          <a:p>
            <a:r>
              <a:rPr lang="zh-CN" altLang="zh-CN" sz="3200" dirty="0" smtClean="0">
                <a:latin typeface="黑体" panose="02010609060101010101" charset="-122"/>
                <a:ea typeface="黑体" panose="02010609060101010101" charset="-122"/>
              </a:rPr>
              <a:t>招标书写作</a:t>
            </a:r>
            <a:endParaRPr lang="zh-CN" altLang="zh-CN" sz="3200" dirty="0" smtClean="0">
              <a:latin typeface="黑体" panose="02010609060101010101" charset="-122"/>
              <a:ea typeface="黑体" panose="02010609060101010101" charset="-122"/>
            </a:endParaRPr>
          </a:p>
          <a:p>
            <a:r>
              <a:rPr lang="zh-CN" altLang="zh-CN" sz="3200" dirty="0" smtClean="0">
                <a:latin typeface="黑体" panose="02010609060101010101" charset="-122"/>
                <a:ea typeface="黑体" panose="02010609060101010101" charset="-122"/>
              </a:rPr>
              <a:t>投标书写作</a:t>
            </a:r>
            <a:endParaRPr lang="zh-CN" altLang="zh-CN" sz="3200" dirty="0" smtClean="0">
              <a:latin typeface="黑体" panose="02010609060101010101" charset="-122"/>
              <a:ea typeface="黑体" panose="02010609060101010101" charset="-122"/>
            </a:endParaRPr>
          </a:p>
          <a:p>
            <a:endParaRPr lang="zh-CN" altLang="en-US" sz="3200" dirty="0">
              <a:latin typeface="黑体" panose="02010609060101010101" charset="-122"/>
              <a:ea typeface="黑体" panose="02010609060101010101" charset="-122"/>
            </a:endParaRPr>
          </a:p>
        </p:txBody>
      </p:sp>
    </p:spTree>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smtClean="0"/>
              <a:t>什么是意向书？</a:t>
            </a:r>
            <a:endParaRPr lang="zh-CN" altLang="en-US" b="1" dirty="0"/>
          </a:p>
        </p:txBody>
      </p:sp>
      <p:sp>
        <p:nvSpPr>
          <p:cNvPr id="3" name="内容占位符 2"/>
          <p:cNvSpPr>
            <a:spLocks noGrp="1"/>
          </p:cNvSpPr>
          <p:nvPr>
            <p:ph idx="1"/>
          </p:nvPr>
        </p:nvSpPr>
        <p:spPr/>
        <p:txBody>
          <a:bodyPr/>
          <a:lstStyle/>
          <a:p>
            <a:r>
              <a:rPr lang="zh-CN" altLang="zh-CN" sz="3200" dirty="0" smtClean="0">
                <a:latin typeface="华文新魏" panose="02010800040101010101" charset="-122"/>
                <a:ea typeface="华文新魏" panose="02010800040101010101" charset="-122"/>
              </a:rPr>
              <a:t>意向书是表达商务当事人意图和目的的商务契约文书。</a:t>
            </a:r>
            <a:endParaRPr lang="zh-CN" altLang="zh-CN" sz="3200" dirty="0" smtClean="0">
              <a:latin typeface="华文新魏" panose="02010800040101010101" charset="-122"/>
              <a:ea typeface="华文新魏" panose="02010800040101010101" charset="-122"/>
            </a:endParaRPr>
          </a:p>
          <a:p>
            <a:r>
              <a:rPr lang="zh-CN" altLang="zh-CN" sz="3200" dirty="0" smtClean="0">
                <a:latin typeface="华文新魏" panose="02010800040101010101" charset="-122"/>
                <a:ea typeface="华文新魏" panose="02010800040101010101" charset="-122"/>
              </a:rPr>
              <a:t>意向书是“协议书”或“商务合同”的先导。</a:t>
            </a:r>
            <a:endParaRPr lang="zh-CN" altLang="zh-CN" sz="3200" dirty="0">
              <a:latin typeface="华文新魏" panose="02010800040101010101" charset="-122"/>
              <a:ea typeface="华文新魏" panose="02010800040101010101" charset="-122"/>
            </a:endParaRPr>
          </a:p>
        </p:txBody>
      </p:sp>
    </p:spTree>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b="1"/>
              <a:t>意向书的三个特点</a:t>
            </a:r>
            <a:endParaRPr lang="zh-CN" altLang="en-US" b="1"/>
          </a:p>
        </p:txBody>
      </p:sp>
      <p:sp>
        <p:nvSpPr>
          <p:cNvPr id="3" name="内容占位符 2"/>
          <p:cNvSpPr>
            <a:spLocks noGrp="1"/>
          </p:cNvSpPr>
          <p:nvPr>
            <p:ph idx="1"/>
          </p:nvPr>
        </p:nvSpPr>
        <p:spPr/>
        <p:txBody>
          <a:bodyPr/>
          <a:lstStyle/>
          <a:p>
            <a:r>
              <a:rPr lang="zh-CN" altLang="zh-CN" sz="3200" dirty="0" smtClean="0">
                <a:latin typeface="华文新魏" panose="02010800040101010101" charset="-122"/>
                <a:ea typeface="华文新魏" panose="02010800040101010101" charset="-122"/>
              </a:rPr>
              <a:t>协商性</a:t>
            </a:r>
            <a:endParaRPr lang="zh-CN" altLang="zh-CN" sz="3200" dirty="0" smtClean="0">
              <a:latin typeface="华文新魏" panose="02010800040101010101" charset="-122"/>
              <a:ea typeface="华文新魏" panose="02010800040101010101" charset="-122"/>
            </a:endParaRPr>
          </a:p>
          <a:p>
            <a:r>
              <a:rPr lang="zh-CN" altLang="zh-CN" sz="3200" dirty="0" smtClean="0">
                <a:latin typeface="华文新魏" panose="02010800040101010101" charset="-122"/>
                <a:ea typeface="华文新魏" panose="02010800040101010101" charset="-122"/>
              </a:rPr>
              <a:t>灵活性</a:t>
            </a:r>
            <a:endParaRPr lang="zh-CN" altLang="zh-CN" sz="3200" dirty="0" smtClean="0">
              <a:latin typeface="华文新魏" panose="02010800040101010101" charset="-122"/>
              <a:ea typeface="华文新魏" panose="02010800040101010101" charset="-122"/>
            </a:endParaRPr>
          </a:p>
          <a:p>
            <a:r>
              <a:rPr lang="zh-CN" altLang="zh-CN" sz="3200" dirty="0" smtClean="0">
                <a:latin typeface="华文新魏" panose="02010800040101010101" charset="-122"/>
                <a:ea typeface="华文新魏" panose="02010800040101010101" charset="-122"/>
              </a:rPr>
              <a:t>临时性</a:t>
            </a:r>
            <a:endParaRPr lang="zh-CN" altLang="en-US" sz="3200" dirty="0">
              <a:latin typeface="华文新魏" panose="02010800040101010101" charset="-122"/>
              <a:ea typeface="华文新魏" panose="02010800040101010101" charset="-122"/>
            </a:endParaRPr>
          </a:p>
        </p:txBody>
      </p:sp>
    </p:spTree>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zh-CN" b="1" dirty="0" smtClean="0">
                <a:sym typeface="+mn-ea"/>
              </a:rPr>
              <a:t>意向书写作要点</a:t>
            </a:r>
            <a:endParaRPr lang="zh-CN" altLang="zh-CN" b="1" dirty="0" smtClean="0"/>
          </a:p>
        </p:txBody>
      </p:sp>
      <p:sp>
        <p:nvSpPr>
          <p:cNvPr id="3" name="内容占位符 2"/>
          <p:cNvSpPr>
            <a:spLocks noGrp="1"/>
          </p:cNvSpPr>
          <p:nvPr>
            <p:ph idx="1"/>
          </p:nvPr>
        </p:nvSpPr>
        <p:spPr/>
        <p:txBody>
          <a:bodyPr>
            <a:normAutofit/>
          </a:bodyPr>
          <a:lstStyle/>
          <a:p>
            <a:r>
              <a:rPr lang="zh-CN" altLang="zh-CN" sz="3200" dirty="0" smtClean="0">
                <a:latin typeface="华文新魏" panose="02010800040101010101" charset="-122"/>
                <a:ea typeface="华文新魏" panose="02010800040101010101" charset="-122"/>
              </a:rPr>
              <a:t>标题的三种方式</a:t>
            </a:r>
            <a:endParaRPr lang="zh-CN" altLang="zh-CN" sz="3200" dirty="0" smtClean="0">
              <a:latin typeface="华文新魏" panose="02010800040101010101" charset="-122"/>
              <a:ea typeface="华文新魏" panose="02010800040101010101" charset="-122"/>
            </a:endParaRPr>
          </a:p>
          <a:p>
            <a:r>
              <a:rPr lang="en-US" altLang="zh-CN" sz="3200" dirty="0" smtClean="0">
                <a:solidFill>
                  <a:srgbClr val="FF0000"/>
                </a:solidFill>
                <a:latin typeface="华文新魏" panose="02010800040101010101" charset="-122"/>
                <a:ea typeface="华文新魏" panose="02010800040101010101" charset="-122"/>
              </a:rPr>
              <a:t>1.</a:t>
            </a:r>
            <a:r>
              <a:rPr lang="zh-CN" altLang="zh-CN" sz="3200" dirty="0" smtClean="0">
                <a:solidFill>
                  <a:srgbClr val="FF0000"/>
                </a:solidFill>
                <a:latin typeface="华文新魏" panose="02010800040101010101" charset="-122"/>
                <a:ea typeface="华文新魏" panose="02010800040101010101" charset="-122"/>
              </a:rPr>
              <a:t>文种式标题</a:t>
            </a:r>
            <a:r>
              <a:rPr lang="zh-CN" altLang="zh-CN" sz="3200" dirty="0" smtClean="0">
                <a:latin typeface="华文新魏" panose="02010800040101010101" charset="-122"/>
                <a:ea typeface="华文新魏" panose="02010800040101010101" charset="-122"/>
              </a:rPr>
              <a:t>：只写“意向书”三个字。</a:t>
            </a:r>
            <a:endParaRPr lang="zh-CN" altLang="zh-CN" sz="3200" dirty="0" smtClean="0">
              <a:latin typeface="华文新魏" panose="02010800040101010101" charset="-122"/>
              <a:ea typeface="华文新魏" panose="02010800040101010101" charset="-122"/>
            </a:endParaRPr>
          </a:p>
          <a:p>
            <a:r>
              <a:rPr lang="en-US" altLang="zh-CN" sz="3200" dirty="0" smtClean="0">
                <a:solidFill>
                  <a:srgbClr val="FF0000"/>
                </a:solidFill>
                <a:latin typeface="华文新魏" panose="02010800040101010101" charset="-122"/>
                <a:ea typeface="华文新魏" panose="02010800040101010101" charset="-122"/>
              </a:rPr>
              <a:t>2.</a:t>
            </a:r>
            <a:r>
              <a:rPr lang="zh-CN" altLang="zh-CN" sz="3200" dirty="0" smtClean="0">
                <a:solidFill>
                  <a:srgbClr val="FF0000"/>
                </a:solidFill>
                <a:latin typeface="华文新魏" panose="02010800040101010101" charset="-122"/>
                <a:ea typeface="华文新魏" panose="02010800040101010101" charset="-122"/>
              </a:rPr>
              <a:t>简明式标题</a:t>
            </a:r>
            <a:r>
              <a:rPr lang="zh-CN" altLang="zh-CN" sz="3200" dirty="0" smtClean="0">
                <a:latin typeface="华文新魏" panose="02010800040101010101" charset="-122"/>
                <a:ea typeface="华文新魏" panose="02010800040101010101" charset="-122"/>
              </a:rPr>
              <a:t>：事由</a:t>
            </a:r>
            <a:r>
              <a:rPr lang="en-US" altLang="zh-CN" sz="3200" dirty="0" smtClean="0">
                <a:latin typeface="华文新魏" panose="02010800040101010101" charset="-122"/>
                <a:ea typeface="华文新魏" panose="02010800040101010101" charset="-122"/>
              </a:rPr>
              <a:t>+</a:t>
            </a:r>
            <a:r>
              <a:rPr lang="zh-CN" altLang="zh-CN" sz="3200" dirty="0" smtClean="0">
                <a:latin typeface="华文新魏" panose="02010800040101010101" charset="-122"/>
                <a:ea typeface="华文新魏" panose="02010800040101010101" charset="-122"/>
              </a:rPr>
              <a:t>文种</a:t>
            </a:r>
            <a:endParaRPr lang="zh-CN" altLang="zh-CN" sz="3200" dirty="0" smtClean="0">
              <a:latin typeface="华文新魏" panose="02010800040101010101" charset="-122"/>
              <a:ea typeface="华文新魏" panose="02010800040101010101" charset="-122"/>
            </a:endParaRPr>
          </a:p>
          <a:p>
            <a:r>
              <a:rPr lang="en-US" altLang="zh-CN" sz="3200" dirty="0" smtClean="0">
                <a:solidFill>
                  <a:srgbClr val="FF0000"/>
                </a:solidFill>
                <a:latin typeface="华文新魏" panose="02010800040101010101" charset="-122"/>
                <a:ea typeface="华文新魏" panose="02010800040101010101" charset="-122"/>
              </a:rPr>
              <a:t>3.</a:t>
            </a:r>
            <a:r>
              <a:rPr lang="zh-CN" altLang="zh-CN" sz="3200" dirty="0" smtClean="0">
                <a:solidFill>
                  <a:srgbClr val="FF0000"/>
                </a:solidFill>
                <a:latin typeface="华文新魏" panose="02010800040101010101" charset="-122"/>
                <a:ea typeface="华文新魏" panose="02010800040101010101" charset="-122"/>
              </a:rPr>
              <a:t>完全式标题</a:t>
            </a:r>
            <a:r>
              <a:rPr lang="zh-CN" altLang="zh-CN" sz="3200" dirty="0" smtClean="0">
                <a:latin typeface="华文新魏" panose="02010800040101010101" charset="-122"/>
                <a:ea typeface="华文新魏" panose="02010800040101010101" charset="-122"/>
              </a:rPr>
              <a:t>：合作双方名称</a:t>
            </a:r>
            <a:r>
              <a:rPr lang="en-US" altLang="zh-CN" sz="3200" dirty="0" smtClean="0">
                <a:latin typeface="华文新魏" panose="02010800040101010101" charset="-122"/>
                <a:ea typeface="华文新魏" panose="02010800040101010101" charset="-122"/>
              </a:rPr>
              <a:t>+</a:t>
            </a:r>
            <a:r>
              <a:rPr lang="zh-CN" altLang="zh-CN" sz="3200" dirty="0" smtClean="0">
                <a:latin typeface="华文新魏" panose="02010800040101010101" charset="-122"/>
                <a:ea typeface="华文新魏" panose="02010800040101010101" charset="-122"/>
              </a:rPr>
              <a:t>事由</a:t>
            </a:r>
            <a:r>
              <a:rPr lang="en-US" altLang="zh-CN" sz="3200" dirty="0" smtClean="0">
                <a:latin typeface="华文新魏" panose="02010800040101010101" charset="-122"/>
                <a:ea typeface="华文新魏" panose="02010800040101010101" charset="-122"/>
              </a:rPr>
              <a:t>+</a:t>
            </a:r>
            <a:r>
              <a:rPr lang="zh-CN" altLang="zh-CN" sz="3200" dirty="0" smtClean="0">
                <a:latin typeface="华文新魏" panose="02010800040101010101" charset="-122"/>
                <a:ea typeface="华文新魏" panose="02010800040101010101" charset="-122"/>
              </a:rPr>
              <a:t>文种</a:t>
            </a:r>
            <a:endParaRPr lang="zh-CN" altLang="en-US" sz="3200" dirty="0">
              <a:latin typeface="华文新魏" panose="02010800040101010101" charset="-122"/>
              <a:ea typeface="华文新魏" panose="02010800040101010101" charset="-122"/>
            </a:endParaRPr>
          </a:p>
        </p:txBody>
      </p:sp>
    </p:spTree>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zh-CN" b="1" dirty="0" smtClean="0">
                <a:sym typeface="+mn-ea"/>
              </a:rPr>
              <a:t>意向书正文写作</a:t>
            </a:r>
            <a:endParaRPr lang="zh-CN" altLang="zh-CN" b="1" dirty="0" smtClean="0">
              <a:sym typeface="+mn-ea"/>
            </a:endParaRPr>
          </a:p>
        </p:txBody>
      </p:sp>
      <p:sp>
        <p:nvSpPr>
          <p:cNvPr id="3" name="内容占位符 2"/>
          <p:cNvSpPr>
            <a:spLocks noGrp="1"/>
          </p:cNvSpPr>
          <p:nvPr>
            <p:ph idx="1"/>
          </p:nvPr>
        </p:nvSpPr>
        <p:spPr/>
        <p:txBody>
          <a:bodyPr/>
          <a:lstStyle/>
          <a:p>
            <a:r>
              <a:rPr lang="en-US" altLang="zh-CN" sz="3200" dirty="0" smtClean="0">
                <a:latin typeface="华文新魏" panose="02010800040101010101" charset="-122"/>
                <a:ea typeface="华文新魏" panose="02010800040101010101" charset="-122"/>
              </a:rPr>
              <a:t>1.</a:t>
            </a:r>
            <a:r>
              <a:rPr lang="zh-CN" altLang="zh-CN" sz="3200" dirty="0" smtClean="0">
                <a:latin typeface="华文新魏" panose="02010800040101010101" charset="-122"/>
                <a:ea typeface="华文新魏" panose="02010800040101010101" charset="-122"/>
              </a:rPr>
              <a:t>导语</a:t>
            </a:r>
            <a:endParaRPr lang="zh-CN" altLang="zh-CN" sz="3200" dirty="0" smtClean="0">
              <a:latin typeface="华文新魏" panose="02010800040101010101" charset="-122"/>
              <a:ea typeface="华文新魏" panose="02010800040101010101" charset="-122"/>
            </a:endParaRPr>
          </a:p>
          <a:p>
            <a:r>
              <a:rPr lang="zh-CN" altLang="zh-CN" sz="3200" dirty="0" smtClean="0">
                <a:latin typeface="华文新魏" panose="02010800040101010101" charset="-122"/>
                <a:ea typeface="华文新魏" panose="02010800040101010101" charset="-122"/>
              </a:rPr>
              <a:t>此部分要写明合作当事人各方单位的全称，以及意向书签定的日期、地点、签约的原因和目的、达成的主要意向性意见。然后用“本着××原则，兴建××项目”等习惯用语结束导语。</a:t>
            </a:r>
            <a:endParaRPr lang="zh-CN" altLang="zh-CN" sz="3200" dirty="0" smtClean="0">
              <a:latin typeface="华文新魏" panose="02010800040101010101" charset="-122"/>
              <a:ea typeface="华文新魏" panose="02010800040101010101" charset="-122"/>
            </a:endParaRPr>
          </a:p>
          <a:p>
            <a:endParaRPr lang="zh-CN" altLang="en-US" sz="3200" dirty="0">
              <a:latin typeface="华文新魏" panose="02010800040101010101" charset="-122"/>
              <a:ea typeface="华文新魏" panose="02010800040101010101" charset="-122"/>
            </a:endParaRPr>
          </a:p>
        </p:txBody>
      </p:sp>
    </p:spTree>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en-US" altLang="zh-CN" dirty="0" smtClean="0">
                <a:latin typeface="华文新魏" panose="02010800040101010101" charset="-122"/>
                <a:ea typeface="华文新魏" panose="02010800040101010101" charset="-122"/>
                <a:sym typeface="+mn-ea"/>
              </a:rPr>
              <a:t>2.</a:t>
            </a:r>
            <a:r>
              <a:rPr lang="zh-CN" altLang="zh-CN" dirty="0" smtClean="0">
                <a:latin typeface="华文新魏" panose="02010800040101010101" charset="-122"/>
                <a:ea typeface="华文新魏" panose="02010800040101010101" charset="-122"/>
                <a:sym typeface="+mn-ea"/>
              </a:rPr>
              <a:t>主体</a:t>
            </a:r>
            <a:endParaRPr lang="zh-CN" altLang="zh-CN" dirty="0" smtClean="0">
              <a:latin typeface="华文新魏" panose="02010800040101010101" charset="-122"/>
              <a:ea typeface="华文新魏" panose="02010800040101010101" charset="-122"/>
            </a:endParaRPr>
          </a:p>
        </p:txBody>
      </p:sp>
      <p:sp>
        <p:nvSpPr>
          <p:cNvPr id="3" name="内容占位符 2"/>
          <p:cNvSpPr>
            <a:spLocks noGrp="1"/>
          </p:cNvSpPr>
          <p:nvPr>
            <p:ph idx="1"/>
          </p:nvPr>
        </p:nvSpPr>
        <p:spPr/>
        <p:txBody>
          <a:bodyPr>
            <a:noAutofit/>
          </a:bodyPr>
          <a:lstStyle/>
          <a:p>
            <a:r>
              <a:rPr lang="zh-CN" altLang="zh-CN" sz="3200" dirty="0" smtClean="0">
                <a:latin typeface="华文新魏" panose="02010800040101010101" charset="-122"/>
                <a:ea typeface="华文新魏" panose="02010800040101010101" charset="-122"/>
              </a:rPr>
              <a:t>（</a:t>
            </a:r>
            <a:r>
              <a:rPr lang="en-US" altLang="zh-CN" sz="3200" dirty="0" smtClean="0">
                <a:latin typeface="华文新魏" panose="02010800040101010101" charset="-122"/>
                <a:ea typeface="华文新魏" panose="02010800040101010101" charset="-122"/>
              </a:rPr>
              <a:t>1</a:t>
            </a:r>
            <a:r>
              <a:rPr lang="zh-CN" altLang="zh-CN" sz="3200" dirty="0" smtClean="0">
                <a:latin typeface="华文新魏" panose="02010800040101010101" charset="-122"/>
                <a:ea typeface="华文新魏" panose="02010800040101010101" charset="-122"/>
              </a:rPr>
              <a:t>）合作项目的具体名称和合作项目的法律体制；</a:t>
            </a:r>
            <a:endParaRPr lang="zh-CN" altLang="zh-CN" sz="3200" dirty="0" smtClean="0">
              <a:latin typeface="华文新魏" panose="02010800040101010101" charset="-122"/>
              <a:ea typeface="华文新魏" panose="02010800040101010101" charset="-122"/>
            </a:endParaRPr>
          </a:p>
          <a:p>
            <a:r>
              <a:rPr lang="zh-CN" altLang="zh-CN" sz="3200" dirty="0" smtClean="0">
                <a:latin typeface="华文新魏" panose="02010800040101010101" charset="-122"/>
                <a:ea typeface="华文新魏" panose="02010800040101010101" charset="-122"/>
              </a:rPr>
              <a:t>（</a:t>
            </a:r>
            <a:r>
              <a:rPr lang="en-US" altLang="zh-CN" sz="3200" dirty="0" smtClean="0">
                <a:latin typeface="华文新魏" panose="02010800040101010101" charset="-122"/>
                <a:ea typeface="华文新魏" panose="02010800040101010101" charset="-122"/>
              </a:rPr>
              <a:t>2</a:t>
            </a:r>
            <a:r>
              <a:rPr lang="zh-CN" altLang="zh-CN" sz="3200" dirty="0" smtClean="0">
                <a:latin typeface="华文新魏" panose="02010800040101010101" charset="-122"/>
                <a:ea typeface="华文新魏" panose="02010800040101010101" charset="-122"/>
              </a:rPr>
              <a:t>）合作项目的规模和经营范围；</a:t>
            </a:r>
            <a:endParaRPr lang="zh-CN" altLang="zh-CN" sz="3200" dirty="0" smtClean="0">
              <a:latin typeface="华文新魏" panose="02010800040101010101" charset="-122"/>
              <a:ea typeface="华文新魏" panose="02010800040101010101" charset="-122"/>
            </a:endParaRPr>
          </a:p>
          <a:p>
            <a:r>
              <a:rPr lang="zh-CN" altLang="zh-CN" sz="3200" dirty="0" smtClean="0">
                <a:latin typeface="华文新魏" panose="02010800040101010101" charset="-122"/>
                <a:ea typeface="华文新魏" panose="02010800040101010101" charset="-122"/>
              </a:rPr>
              <a:t>（</a:t>
            </a:r>
            <a:r>
              <a:rPr lang="en-US" altLang="zh-CN" sz="3200" dirty="0" smtClean="0">
                <a:latin typeface="华文新魏" panose="02010800040101010101" charset="-122"/>
                <a:ea typeface="华文新魏" panose="02010800040101010101" charset="-122"/>
              </a:rPr>
              <a:t>3</a:t>
            </a:r>
            <a:r>
              <a:rPr lang="zh-CN" altLang="zh-CN" sz="3200" dirty="0" smtClean="0">
                <a:latin typeface="华文新魏" panose="02010800040101010101" charset="-122"/>
                <a:ea typeface="华文新魏" panose="02010800040101010101" charset="-122"/>
              </a:rPr>
              <a:t>）各方投资金额、利润分配和亏损分担；</a:t>
            </a:r>
            <a:endParaRPr lang="zh-CN" altLang="zh-CN" sz="3200" dirty="0" smtClean="0">
              <a:latin typeface="华文新魏" panose="02010800040101010101" charset="-122"/>
              <a:ea typeface="华文新魏" panose="02010800040101010101" charset="-122"/>
            </a:endParaRPr>
          </a:p>
          <a:p>
            <a:r>
              <a:rPr lang="zh-CN" altLang="zh-CN" sz="3200" dirty="0" smtClean="0">
                <a:latin typeface="华文新魏" panose="02010800040101010101" charset="-122"/>
                <a:ea typeface="华文新魏" panose="02010800040101010101" charset="-122"/>
              </a:rPr>
              <a:t>（</a:t>
            </a:r>
            <a:r>
              <a:rPr lang="en-US" altLang="zh-CN" sz="3200" dirty="0" smtClean="0">
                <a:latin typeface="华文新魏" panose="02010800040101010101" charset="-122"/>
                <a:ea typeface="华文新魏" panose="02010800040101010101" charset="-122"/>
              </a:rPr>
              <a:t>4</a:t>
            </a:r>
            <a:r>
              <a:rPr lang="zh-CN" altLang="zh-CN" sz="3200" dirty="0" smtClean="0">
                <a:latin typeface="华文新魏" panose="02010800040101010101" charset="-122"/>
                <a:ea typeface="华文新魏" panose="02010800040101010101" charset="-122"/>
              </a:rPr>
              <a:t>）原料、设备、技术、用地等由哪一方提供；</a:t>
            </a:r>
            <a:endParaRPr lang="zh-CN" altLang="zh-CN" sz="3200" dirty="0" smtClean="0">
              <a:latin typeface="华文新魏" panose="02010800040101010101" charset="-122"/>
              <a:ea typeface="华文新魏" panose="02010800040101010101" charset="-122"/>
            </a:endParaRPr>
          </a:p>
          <a:p>
            <a:r>
              <a:rPr lang="zh-CN" altLang="zh-CN" sz="3200" dirty="0" smtClean="0">
                <a:latin typeface="华文新魏" panose="02010800040101010101" charset="-122"/>
                <a:ea typeface="华文新魏" panose="02010800040101010101" charset="-122"/>
              </a:rPr>
              <a:t>（</a:t>
            </a:r>
            <a:r>
              <a:rPr lang="en-US" altLang="zh-CN" sz="3200" dirty="0" smtClean="0">
                <a:latin typeface="华文新魏" panose="02010800040101010101" charset="-122"/>
                <a:ea typeface="华文新魏" panose="02010800040101010101" charset="-122"/>
              </a:rPr>
              <a:t>5</a:t>
            </a:r>
            <a:r>
              <a:rPr lang="zh-CN" altLang="zh-CN" sz="3200" dirty="0" smtClean="0">
                <a:latin typeface="华文新魏" panose="02010800040101010101" charset="-122"/>
                <a:ea typeface="华文新魏" panose="02010800040101010101" charset="-122"/>
              </a:rPr>
              <a:t>）合作项目实施步骤；</a:t>
            </a:r>
            <a:endParaRPr lang="zh-CN" altLang="zh-CN" sz="3200" dirty="0" smtClean="0">
              <a:latin typeface="华文新魏" panose="02010800040101010101" charset="-122"/>
              <a:ea typeface="华文新魏" panose="02010800040101010101" charset="-122"/>
            </a:endParaRPr>
          </a:p>
          <a:p>
            <a:r>
              <a:rPr lang="zh-CN" altLang="zh-CN" sz="3200" dirty="0" smtClean="0">
                <a:latin typeface="华文新魏" panose="02010800040101010101" charset="-122"/>
                <a:ea typeface="华文新魏" panose="02010800040101010101" charset="-122"/>
              </a:rPr>
              <a:t>（</a:t>
            </a:r>
            <a:r>
              <a:rPr lang="en-US" altLang="zh-CN" sz="3200" dirty="0" smtClean="0">
                <a:latin typeface="华文新魏" panose="02010800040101010101" charset="-122"/>
                <a:ea typeface="华文新魏" panose="02010800040101010101" charset="-122"/>
              </a:rPr>
              <a:t>6</a:t>
            </a:r>
            <a:r>
              <a:rPr lang="zh-CN" altLang="zh-CN" sz="3200" dirty="0" smtClean="0">
                <a:latin typeface="华文新魏" panose="02010800040101010101" charset="-122"/>
                <a:ea typeface="华文新魏" panose="02010800040101010101" charset="-122"/>
              </a:rPr>
              <a:t>）合作项目的地址；</a:t>
            </a:r>
            <a:endParaRPr lang="zh-CN" altLang="zh-CN" sz="3200" dirty="0" smtClean="0">
              <a:latin typeface="华文新魏" panose="02010800040101010101" charset="-122"/>
              <a:ea typeface="华文新魏" panose="02010800040101010101" charset="-122"/>
            </a:endParaRPr>
          </a:p>
          <a:p>
            <a:r>
              <a:rPr lang="zh-CN" altLang="zh-CN" sz="3200" dirty="0" smtClean="0">
                <a:latin typeface="华文新魏" panose="02010800040101010101" charset="-122"/>
                <a:ea typeface="华文新魏" panose="02010800040101010101" charset="-122"/>
              </a:rPr>
              <a:t>（</a:t>
            </a:r>
            <a:r>
              <a:rPr lang="en-US" altLang="zh-CN" sz="3200" dirty="0" smtClean="0">
                <a:latin typeface="华文新魏" panose="02010800040101010101" charset="-122"/>
                <a:ea typeface="华文新魏" panose="02010800040101010101" charset="-122"/>
              </a:rPr>
              <a:t>7</a:t>
            </a:r>
            <a:r>
              <a:rPr lang="zh-CN" altLang="zh-CN" sz="3200" dirty="0" smtClean="0">
                <a:latin typeface="华文新魏" panose="02010800040101010101" charset="-122"/>
                <a:ea typeface="华文新魏" panose="02010800040101010101" charset="-122"/>
              </a:rPr>
              <a:t>）合作期限。</a:t>
            </a:r>
            <a:endParaRPr lang="zh-CN" altLang="zh-CN" sz="3200" dirty="0" smtClean="0">
              <a:latin typeface="华文新魏" panose="02010800040101010101" charset="-122"/>
              <a:ea typeface="华文新魏" panose="02010800040101010101" charset="-122"/>
            </a:endParaRPr>
          </a:p>
          <a:p>
            <a:endParaRPr lang="zh-CN" altLang="zh-CN" sz="3200" dirty="0" smtClean="0">
              <a:latin typeface="华文新魏" panose="02010800040101010101" charset="-122"/>
              <a:ea typeface="华文新魏" panose="02010800040101010101" charset="-122"/>
            </a:endParaRPr>
          </a:p>
        </p:txBody>
      </p:sp>
    </p:spTree>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en-US" altLang="zh-CN" dirty="0" smtClean="0">
                <a:latin typeface="华文新魏" panose="02010800040101010101" charset="-122"/>
                <a:ea typeface="华文新魏" panose="02010800040101010101" charset="-122"/>
                <a:sym typeface="+mn-ea"/>
              </a:rPr>
              <a:t>3.</a:t>
            </a:r>
            <a:r>
              <a:rPr lang="zh-CN" altLang="zh-CN" dirty="0" smtClean="0">
                <a:latin typeface="华文新魏" panose="02010800040101010101" charset="-122"/>
                <a:ea typeface="华文新魏" panose="02010800040101010101" charset="-122"/>
                <a:sym typeface="+mn-ea"/>
              </a:rPr>
              <a:t>结尾</a:t>
            </a:r>
            <a:endParaRPr lang="zh-CN" altLang="zh-CN" dirty="0" smtClean="0">
              <a:latin typeface="华文新魏" panose="02010800040101010101" charset="-122"/>
              <a:ea typeface="华文新魏" panose="02010800040101010101" charset="-122"/>
            </a:endParaRPr>
          </a:p>
        </p:txBody>
      </p:sp>
      <p:sp>
        <p:nvSpPr>
          <p:cNvPr id="3" name="内容占位符 2"/>
          <p:cNvSpPr>
            <a:spLocks noGrp="1"/>
          </p:cNvSpPr>
          <p:nvPr>
            <p:ph idx="1"/>
          </p:nvPr>
        </p:nvSpPr>
        <p:spPr/>
        <p:txBody>
          <a:bodyPr/>
          <a:lstStyle/>
          <a:p>
            <a:r>
              <a:rPr lang="zh-CN" altLang="zh-CN" sz="3200" dirty="0" smtClean="0">
                <a:latin typeface="宋体" panose="02010600030101010101" pitchFamily="2" charset="-122"/>
                <a:ea typeface="宋体" panose="02010600030101010101" pitchFamily="2" charset="-122"/>
              </a:rPr>
              <a:t>※</a:t>
            </a:r>
            <a:r>
              <a:rPr lang="zh-CN" altLang="zh-CN" sz="3200" dirty="0" smtClean="0">
                <a:latin typeface="华文新魏" panose="02010800040101010101" charset="-122"/>
                <a:ea typeface="华文新魏" panose="02010800040101010101" charset="-122"/>
              </a:rPr>
              <a:t>“未尽事宜，在签订正式合同或协议书时再予以补充”</a:t>
            </a:r>
            <a:endParaRPr lang="zh-CN" altLang="zh-CN" sz="3200" dirty="0" smtClean="0">
              <a:latin typeface="华文新魏" panose="02010800040101010101" charset="-122"/>
              <a:ea typeface="华文新魏" panose="02010800040101010101" charset="-122"/>
            </a:endParaRPr>
          </a:p>
          <a:p>
            <a:r>
              <a:rPr lang="zh-CN" altLang="zh-CN" sz="3200" dirty="0" smtClean="0">
                <a:latin typeface="宋体" panose="02010600030101010101" pitchFamily="2" charset="-122"/>
                <a:ea typeface="宋体" panose="02010600030101010101" pitchFamily="2" charset="-122"/>
              </a:rPr>
              <a:t>※</a:t>
            </a:r>
            <a:r>
              <a:rPr lang="zh-CN" altLang="zh-CN" sz="3200" dirty="0" smtClean="0">
                <a:latin typeface="华文新魏" panose="02010800040101010101" charset="-122"/>
                <a:ea typeface="华文新魏" panose="02010800040101010101" charset="-122"/>
              </a:rPr>
              <a:t>“本意向书不具有法律约束力”</a:t>
            </a:r>
            <a:endParaRPr lang="zh-CN" altLang="zh-CN" sz="3200" dirty="0" smtClean="0">
              <a:latin typeface="华文新魏" panose="02010800040101010101" charset="-122"/>
              <a:ea typeface="华文新魏" panose="02010800040101010101" charset="-122"/>
            </a:endParaRPr>
          </a:p>
          <a:p>
            <a:r>
              <a:rPr lang="zh-CN" altLang="zh-CN" sz="3200" dirty="0" smtClean="0">
                <a:latin typeface="宋体" panose="02010600030101010101" pitchFamily="2" charset="-122"/>
                <a:ea typeface="宋体" panose="02010600030101010101" pitchFamily="2" charset="-122"/>
              </a:rPr>
              <a:t>※</a:t>
            </a:r>
            <a:r>
              <a:rPr lang="zh-CN" altLang="zh-CN" sz="3200" dirty="0" smtClean="0">
                <a:latin typeface="华文新魏" panose="02010800040101010101" charset="-122"/>
                <a:ea typeface="华文新魏" panose="02010800040101010101" charset="-122"/>
              </a:rPr>
              <a:t>“双方的权利义务具体由正式的合同确定”</a:t>
            </a:r>
            <a:endParaRPr lang="zh-CN" altLang="zh-CN" sz="3200" dirty="0" smtClean="0">
              <a:latin typeface="华文新魏" panose="02010800040101010101" charset="-122"/>
              <a:ea typeface="华文新魏" panose="02010800040101010101" charset="-122"/>
            </a:endParaRPr>
          </a:p>
          <a:p>
            <a:endParaRPr lang="zh-CN" altLang="en-US" sz="3200" dirty="0">
              <a:latin typeface="华文新魏" panose="02010800040101010101" charset="-122"/>
              <a:ea typeface="华文新魏" panose="02010800040101010101" charset="-122"/>
            </a:endParaRPr>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公文的种类</a:t>
            </a:r>
            <a:endParaRPr lang="zh-CN" altLang="en-US" dirty="0"/>
          </a:p>
        </p:txBody>
      </p:sp>
      <p:sp>
        <p:nvSpPr>
          <p:cNvPr id="3" name="内容占位符 2"/>
          <p:cNvSpPr>
            <a:spLocks noGrp="1"/>
          </p:cNvSpPr>
          <p:nvPr>
            <p:ph idx="1"/>
          </p:nvPr>
        </p:nvSpPr>
        <p:spPr/>
        <p:txBody>
          <a:bodyPr/>
          <a:lstStyle/>
          <a:p>
            <a:r>
              <a:rPr lang="zh-CN" sz="3200" dirty="0" smtClean="0">
                <a:solidFill>
                  <a:srgbClr val="FF0000"/>
                </a:solidFill>
              </a:rPr>
              <a:t>十五种</a:t>
            </a:r>
            <a:endParaRPr lang="zh-CN" sz="3200" dirty="0" smtClean="0">
              <a:solidFill>
                <a:srgbClr val="FF0000"/>
              </a:solidFill>
            </a:endParaRPr>
          </a:p>
          <a:p>
            <a:r>
              <a:rPr lang="zh-CN" sz="3200" dirty="0" smtClean="0">
                <a:solidFill>
                  <a:srgbClr val="FF0000"/>
                </a:solidFill>
              </a:rPr>
              <a:t>下行文：</a:t>
            </a:r>
            <a:r>
              <a:rPr altLang="zh-CN" sz="3200" dirty="0" smtClean="0"/>
              <a:t>决议、决定、命令（令）</a:t>
            </a:r>
            <a:r>
              <a:rPr lang="zh-CN" sz="3200" dirty="0" smtClean="0"/>
              <a:t>、</a:t>
            </a:r>
            <a:r>
              <a:rPr altLang="zh-CN" sz="3200" dirty="0" smtClean="0">
                <a:sym typeface="+mn-ea"/>
              </a:rPr>
              <a:t>通知、通报</a:t>
            </a:r>
            <a:r>
              <a:rPr lang="zh-CN" sz="3200" dirty="0" smtClean="0">
                <a:sym typeface="+mn-ea"/>
              </a:rPr>
              <a:t>、</a:t>
            </a:r>
            <a:r>
              <a:rPr altLang="zh-CN" sz="3200" dirty="0" smtClean="0">
                <a:sym typeface="+mn-ea"/>
              </a:rPr>
              <a:t>意见、批复</a:t>
            </a:r>
            <a:r>
              <a:rPr lang="zh-CN" sz="3200" dirty="0" smtClean="0">
                <a:sym typeface="+mn-ea"/>
              </a:rPr>
              <a:t>、</a:t>
            </a:r>
            <a:r>
              <a:rPr altLang="zh-CN" sz="3200" dirty="0" smtClean="0">
                <a:sym typeface="+mn-ea"/>
              </a:rPr>
              <a:t>纪要</a:t>
            </a:r>
            <a:endParaRPr altLang="zh-CN" sz="3200" dirty="0" smtClean="0"/>
          </a:p>
          <a:p>
            <a:r>
              <a:rPr lang="zh-CN" sz="3200" dirty="0" smtClean="0">
                <a:solidFill>
                  <a:srgbClr val="FF0000"/>
                </a:solidFill>
              </a:rPr>
              <a:t>广行文：</a:t>
            </a:r>
            <a:r>
              <a:rPr altLang="zh-CN" sz="3200" dirty="0" smtClean="0">
                <a:sym typeface="+mn-ea"/>
              </a:rPr>
              <a:t>公报、公告、通告</a:t>
            </a:r>
            <a:endParaRPr lang="zh-CN" sz="3200" dirty="0" smtClean="0"/>
          </a:p>
          <a:p>
            <a:r>
              <a:rPr lang="zh-CN" sz="3200" dirty="0" smtClean="0">
                <a:solidFill>
                  <a:srgbClr val="FF0000"/>
                </a:solidFill>
              </a:rPr>
              <a:t>上行文：</a:t>
            </a:r>
            <a:r>
              <a:rPr altLang="zh-CN" sz="3200" dirty="0" smtClean="0">
                <a:sym typeface="+mn-ea"/>
              </a:rPr>
              <a:t>报告、请示</a:t>
            </a:r>
            <a:r>
              <a:rPr lang="zh-CN" sz="3200" dirty="0" smtClean="0">
                <a:sym typeface="+mn-ea"/>
              </a:rPr>
              <a:t>、</a:t>
            </a:r>
            <a:r>
              <a:rPr altLang="zh-CN" sz="3200" dirty="0" smtClean="0">
                <a:sym typeface="+mn-ea"/>
              </a:rPr>
              <a:t>议案</a:t>
            </a:r>
            <a:endParaRPr lang="zh-CN" sz="3200" dirty="0" smtClean="0">
              <a:sym typeface="+mn-ea"/>
            </a:endParaRPr>
          </a:p>
          <a:p>
            <a:r>
              <a:rPr lang="zh-CN" sz="3200" dirty="0" smtClean="0">
                <a:solidFill>
                  <a:srgbClr val="FF0000"/>
                </a:solidFill>
              </a:rPr>
              <a:t>平行文：</a:t>
            </a:r>
            <a:r>
              <a:rPr altLang="zh-CN" sz="3200" dirty="0" smtClean="0"/>
              <a:t>函</a:t>
            </a:r>
            <a:endParaRPr altLang="zh-CN" sz="3200" dirty="0" smtClean="0"/>
          </a:p>
        </p:txBody>
      </p:sp>
    </p:spTree>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b="1"/>
              <a:t>意向书的签署</a:t>
            </a:r>
            <a:endParaRPr lang="zh-CN" altLang="en-US" b="1"/>
          </a:p>
        </p:txBody>
      </p:sp>
      <p:sp>
        <p:nvSpPr>
          <p:cNvPr id="3" name="内容占位符 2"/>
          <p:cNvSpPr>
            <a:spLocks noGrp="1"/>
          </p:cNvSpPr>
          <p:nvPr>
            <p:ph idx="1"/>
          </p:nvPr>
        </p:nvSpPr>
        <p:spPr/>
        <p:txBody>
          <a:bodyPr/>
          <a:lstStyle/>
          <a:p>
            <a:r>
              <a:rPr lang="zh-CN" altLang="zh-CN" sz="3200" dirty="0" smtClean="0">
                <a:latin typeface="华文新魏" panose="02010800040101010101" charset="-122"/>
                <a:ea typeface="华文新魏" panose="02010800040101010101" charset="-122"/>
              </a:rPr>
              <a:t>写明签定意向书各方单位的全称、法定代表人姓名并加盖公章、私章，签署日期。</a:t>
            </a:r>
            <a:endParaRPr lang="zh-CN" altLang="zh-CN" sz="3200" dirty="0" smtClean="0">
              <a:latin typeface="华文新魏" panose="02010800040101010101" charset="-122"/>
              <a:ea typeface="华文新魏" panose="02010800040101010101" charset="-122"/>
            </a:endParaRPr>
          </a:p>
          <a:p>
            <a:pPr marL="0" indent="0">
              <a:buNone/>
            </a:pPr>
            <a:endParaRPr lang="zh-CN" altLang="en-US" dirty="0"/>
          </a:p>
        </p:txBody>
      </p:sp>
    </p:spTree>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smtClean="0"/>
              <a:t>什么是合同？</a:t>
            </a:r>
            <a:endParaRPr lang="zh-CN" altLang="zh-CN" b="1" dirty="0"/>
          </a:p>
        </p:txBody>
      </p:sp>
      <p:sp>
        <p:nvSpPr>
          <p:cNvPr id="3" name="内容占位符 2"/>
          <p:cNvSpPr>
            <a:spLocks noGrp="1"/>
          </p:cNvSpPr>
          <p:nvPr>
            <p:ph idx="1"/>
          </p:nvPr>
        </p:nvSpPr>
        <p:spPr/>
        <p:txBody>
          <a:bodyPr>
            <a:normAutofit/>
          </a:bodyPr>
          <a:lstStyle/>
          <a:p>
            <a:r>
              <a:rPr lang="zh-CN" altLang="zh-CN" sz="3200" dirty="0" smtClean="0">
                <a:latin typeface="华文新魏" panose="02010800040101010101" charset="-122"/>
                <a:ea typeface="华文新魏" panose="02010800040101010101" charset="-122"/>
              </a:rPr>
              <a:t>合同是平等主体的自然人、法人、其他组织之间设立、变更、终止民事权利义务关系的协议。</a:t>
            </a:r>
            <a:endParaRPr lang="zh-CN" altLang="zh-CN" sz="3200" dirty="0" smtClean="0">
              <a:latin typeface="华文新魏" panose="02010800040101010101" charset="-122"/>
              <a:ea typeface="华文新魏" panose="02010800040101010101" charset="-122"/>
            </a:endParaRPr>
          </a:p>
          <a:p>
            <a:endParaRPr lang="en-US" altLang="zh-CN" sz="3200" dirty="0" smtClean="0">
              <a:latin typeface="华文新魏" panose="02010800040101010101" charset="-122"/>
              <a:ea typeface="华文新魏" panose="02010800040101010101" charset="-122"/>
            </a:endParaRPr>
          </a:p>
          <a:p>
            <a:r>
              <a:rPr lang="en-US" altLang="zh-CN" sz="3200" dirty="0" smtClean="0">
                <a:latin typeface="华文新魏" panose="02010800040101010101" charset="-122"/>
                <a:ea typeface="华文新魏" panose="02010800040101010101" charset="-122"/>
              </a:rPr>
              <a:t>               ——</a:t>
            </a:r>
            <a:r>
              <a:rPr lang="zh-CN" altLang="zh-CN" sz="3200" dirty="0" smtClean="0">
                <a:latin typeface="华文新魏" panose="02010800040101010101" charset="-122"/>
                <a:ea typeface="华文新魏" panose="02010800040101010101" charset="-122"/>
              </a:rPr>
              <a:t>《中华人民共和国合同法》</a:t>
            </a:r>
            <a:endParaRPr lang="zh-CN" altLang="en-US" sz="3200" dirty="0">
              <a:latin typeface="华文新魏" panose="02010800040101010101" charset="-122"/>
              <a:ea typeface="华文新魏" panose="02010800040101010101" charset="-122"/>
            </a:endParaRPr>
          </a:p>
        </p:txBody>
      </p:sp>
    </p:spTree>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b="1"/>
              <a:t>有名合同</a:t>
            </a:r>
            <a:r>
              <a:rPr lang="zh-CN" altLang="en-US" b="1">
                <a:latin typeface="宋体" panose="02010600030101010101" pitchFamily="2" charset="-122"/>
                <a:ea typeface="宋体" panose="02010600030101010101" pitchFamily="2" charset="-122"/>
              </a:rPr>
              <a:t>＆典型合同</a:t>
            </a:r>
            <a:endParaRPr lang="zh-CN" altLang="en-US" b="1">
              <a:latin typeface="宋体" panose="02010600030101010101" pitchFamily="2" charset="-122"/>
              <a:ea typeface="宋体" panose="02010600030101010101" pitchFamily="2" charset="-122"/>
            </a:endParaRPr>
          </a:p>
        </p:txBody>
      </p:sp>
      <p:sp>
        <p:nvSpPr>
          <p:cNvPr id="3" name="内容占位符 2"/>
          <p:cNvSpPr>
            <a:spLocks noGrp="1"/>
          </p:cNvSpPr>
          <p:nvPr>
            <p:ph idx="1"/>
          </p:nvPr>
        </p:nvSpPr>
        <p:spPr/>
        <p:txBody>
          <a:bodyPr/>
          <a:lstStyle/>
          <a:p>
            <a:r>
              <a:rPr lang="en-US" altLang="zh-CN" sz="3200" dirty="0" smtClean="0">
                <a:latin typeface="华文新魏" panose="02010800040101010101" charset="-122"/>
                <a:ea typeface="华文新魏" panose="02010800040101010101" charset="-122"/>
                <a:sym typeface="+mn-ea"/>
              </a:rPr>
              <a:t>15</a:t>
            </a:r>
            <a:r>
              <a:rPr lang="zh-CN" altLang="zh-CN" sz="3200" dirty="0" smtClean="0">
                <a:latin typeface="华文新魏" panose="02010800040101010101" charset="-122"/>
                <a:ea typeface="华文新魏" panose="02010800040101010101" charset="-122"/>
                <a:sym typeface="+mn-ea"/>
              </a:rPr>
              <a:t>种</a:t>
            </a:r>
            <a:endParaRPr lang="zh-CN" altLang="zh-CN" sz="3200" dirty="0" smtClean="0">
              <a:latin typeface="华文新魏" panose="02010800040101010101" charset="-122"/>
              <a:ea typeface="华文新魏" panose="02010800040101010101" charset="-122"/>
              <a:sym typeface="+mn-ea"/>
            </a:endParaRPr>
          </a:p>
          <a:p>
            <a:r>
              <a:rPr lang="zh-CN" altLang="zh-CN" sz="3200" dirty="0" smtClean="0">
                <a:latin typeface="华文新魏" panose="02010800040101010101" charset="-122"/>
                <a:ea typeface="华文新魏" panose="02010800040101010101" charset="-122"/>
                <a:sym typeface="+mn-ea"/>
              </a:rPr>
              <a:t>买卖合同，供用电、水、气、热力合同，赠与合同，借款合同，租赁合同，融资租赁合同，承揽合同，建设工程合同，运输合同，技术合同，保管合同，仓储合同，委托合同，行纪合同，居间合同。</a:t>
            </a:r>
            <a:endParaRPr lang="zh-CN" altLang="zh-CN" sz="3200" dirty="0">
              <a:latin typeface="华文新魏" panose="02010800040101010101" charset="-122"/>
              <a:ea typeface="华文新魏" panose="02010800040101010101" charset="-122"/>
            </a:endParaRPr>
          </a:p>
        </p:txBody>
      </p:sp>
    </p:spTree>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en-US" b="1">
                <a:ln/>
                <a:solidFill>
                  <a:schemeClr val="accent1"/>
                </a:solidFill>
                <a:effectLst>
                  <a:outerShdw blurRad="38100" dist="25400" dir="5400000" algn="ctr" rotWithShape="0">
                    <a:srgbClr val="6E747A">
                      <a:alpha val="43000"/>
                    </a:srgbClr>
                  </a:outerShdw>
                </a:effectLst>
              </a:rPr>
              <a:t>注意！</a:t>
            </a:r>
            <a:endParaRPr lang="zh-CN" altLang="en-US" b="1">
              <a:ln/>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endParaRPr>
          </a:p>
        </p:txBody>
      </p:sp>
      <p:sp>
        <p:nvSpPr>
          <p:cNvPr id="3" name="内容占位符 2"/>
          <p:cNvSpPr>
            <a:spLocks noGrp="1"/>
          </p:cNvSpPr>
          <p:nvPr>
            <p:ph idx="1"/>
          </p:nvPr>
        </p:nvSpPr>
        <p:spPr/>
        <p:txBody>
          <a:bodyPr/>
          <a:lstStyle/>
          <a:p>
            <a:r>
              <a:rPr lang="en-US" altLang="zh-CN" sz="3200" dirty="0" smtClean="0">
                <a:latin typeface="华文新魏" panose="02010800040101010101" charset="-122"/>
                <a:ea typeface="华文新魏" panose="02010800040101010101" charset="-122"/>
                <a:sym typeface="+mn-ea"/>
              </a:rPr>
              <a:t>并不是只有15</a:t>
            </a:r>
            <a:r>
              <a:rPr lang="zh-CN" altLang="en-US" sz="3200" dirty="0" smtClean="0">
                <a:latin typeface="华文新魏" panose="02010800040101010101" charset="-122"/>
                <a:ea typeface="华文新魏" panose="02010800040101010101" charset="-122"/>
                <a:sym typeface="+mn-ea"/>
              </a:rPr>
              <a:t>种</a:t>
            </a:r>
            <a:r>
              <a:rPr lang="en-US" altLang="zh-CN" sz="3200" dirty="0" smtClean="0">
                <a:latin typeface="华文新魏" panose="02010800040101010101" charset="-122"/>
                <a:ea typeface="华文新魏" panose="02010800040101010101" charset="-122"/>
                <a:sym typeface="+mn-ea"/>
              </a:rPr>
              <a:t>有名合同才是有效的，凡是人们自愿订立的合同，只要不违反国家的法律法规，不违反社会的公序良俗，即便《合同法》没有专门将它列出，那也是有效的，同样受国家法律的保护</a:t>
            </a:r>
            <a:r>
              <a:rPr lang="zh-CN" altLang="en-US" sz="3200" dirty="0" smtClean="0">
                <a:latin typeface="华文新魏" panose="02010800040101010101" charset="-122"/>
                <a:ea typeface="华文新魏" panose="02010800040101010101" charset="-122"/>
                <a:sym typeface="+mn-ea"/>
              </a:rPr>
              <a:t>！</a:t>
            </a:r>
            <a:endParaRPr lang="zh-CN" altLang="en-US" sz="3200" dirty="0" smtClean="0">
              <a:latin typeface="华文新魏" panose="02010800040101010101" charset="-122"/>
              <a:ea typeface="华文新魏" panose="02010800040101010101" charset="-122"/>
              <a:sym typeface="+mn-ea"/>
            </a:endParaRPr>
          </a:p>
        </p:txBody>
      </p:sp>
    </p:spTree>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b="1"/>
              <a:t>合同与协议书的区别</a:t>
            </a:r>
            <a:endParaRPr lang="zh-CN" altLang="en-US" b="1"/>
          </a:p>
        </p:txBody>
      </p:sp>
      <p:sp>
        <p:nvSpPr>
          <p:cNvPr id="3" name="内容占位符 2"/>
          <p:cNvSpPr>
            <a:spLocks noGrp="1"/>
          </p:cNvSpPr>
          <p:nvPr>
            <p:ph idx="1"/>
          </p:nvPr>
        </p:nvSpPr>
        <p:spPr/>
        <p:txBody>
          <a:bodyPr/>
          <a:p>
            <a:endParaRPr lang="zh-CN" altLang="en-US"/>
          </a:p>
        </p:txBody>
      </p:sp>
      <p:graphicFrame>
        <p:nvGraphicFramePr>
          <p:cNvPr id="0" name="表格 -1"/>
          <p:cNvGraphicFramePr/>
          <p:nvPr/>
        </p:nvGraphicFramePr>
        <p:xfrm>
          <a:off x="629285" y="1825625"/>
          <a:ext cx="7885430" cy="4352290"/>
        </p:xfrm>
        <a:graphic>
          <a:graphicData uri="http://schemas.openxmlformats.org/drawingml/2006/table">
            <a:tbl>
              <a:tblPr firstRow="1" bandRow="1">
                <a:tableStyleId>{5940675A-B579-460E-94D1-54222C63F5DA}</a:tableStyleId>
              </a:tblPr>
              <a:tblGrid>
                <a:gridCol w="1099820"/>
                <a:gridCol w="2331720"/>
                <a:gridCol w="4453890"/>
              </a:tblGrid>
              <a:tr h="622300">
                <a:tc>
                  <a:txBody>
                    <a:bodyPr/>
                    <a:p>
                      <a:pPr indent="0">
                        <a:buNone/>
                      </a:pPr>
                      <a:r>
                        <a:rPr lang="en-US" altLang="zh-CN" sz="2400" b="0">
                          <a:latin typeface="华文新魏" panose="02010800040101010101" charset="-122"/>
                          <a:ea typeface="华文新魏" panose="02010800040101010101" charset="-122"/>
                          <a:cs typeface="Calibri" panose="020F0502020204030204" charset="0"/>
                        </a:rPr>
                        <a:t> </a:t>
                      </a:r>
                      <a:endParaRPr lang="en-US" altLang="zh-CN" sz="2400" b="0">
                        <a:latin typeface="华文新魏" panose="02010800040101010101" charset="-122"/>
                        <a:ea typeface="华文新魏" panose="02010800040101010101" charset="-122"/>
                        <a:cs typeface="Calibri" panose="020F05020202040302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400" b="0">
                          <a:latin typeface="华文新魏" panose="02010800040101010101" charset="-122"/>
                          <a:ea typeface="华文新魏" panose="02010800040101010101" charset="-122"/>
                          <a:cs typeface="宋体" panose="02010600030101010101" pitchFamily="2" charset="-122"/>
                        </a:rPr>
                        <a:t>合同</a:t>
                      </a:r>
                      <a:endParaRPr lang="zh-CN" altLang="en-US" sz="2400" b="0">
                        <a:latin typeface="华文新魏" panose="02010800040101010101" charset="-122"/>
                        <a:ea typeface="华文新魏" panose="02010800040101010101"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altLang="en-US" sz="2400" b="0">
                          <a:latin typeface="华文新魏" panose="02010800040101010101" charset="-122"/>
                          <a:ea typeface="华文新魏" panose="02010800040101010101" charset="-122"/>
                          <a:cs typeface="宋体" panose="02010600030101010101" pitchFamily="2" charset="-122"/>
                        </a:rPr>
                        <a:t>协议</a:t>
                      </a:r>
                      <a:endParaRPr lang="zh-CN" altLang="en-US" sz="2400" b="0">
                        <a:latin typeface="华文新魏" panose="02010800040101010101" charset="-122"/>
                        <a:ea typeface="华文新魏" panose="02010800040101010101"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1864995">
                <a:tc>
                  <a:txBody>
                    <a:bodyPr/>
                    <a:p>
                      <a:pPr indent="0">
                        <a:buNone/>
                      </a:pPr>
                      <a:r>
                        <a:rPr lang="zh-CN" altLang="en-US" sz="2400" b="0">
                          <a:latin typeface="华文新魏" panose="02010800040101010101" charset="-122"/>
                          <a:ea typeface="华文新魏" panose="02010800040101010101" charset="-122"/>
                          <a:cs typeface="宋体" panose="02010600030101010101" pitchFamily="2" charset="-122"/>
                        </a:rPr>
                        <a:t>适用范围</a:t>
                      </a:r>
                      <a:endParaRPr lang="zh-CN" altLang="en-US" sz="2400" b="0">
                        <a:latin typeface="华文新魏" panose="02010800040101010101" charset="-122"/>
                        <a:ea typeface="华文新魏" panose="02010800040101010101"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altLang="en-US" sz="2400" b="0">
                          <a:latin typeface="华文新魏" panose="02010800040101010101" charset="-122"/>
                          <a:ea typeface="华文新魏" panose="02010800040101010101" charset="-122"/>
                          <a:cs typeface="宋体" panose="02010600030101010101" pitchFamily="2" charset="-122"/>
                        </a:rPr>
                        <a:t>合同协商的是权力与义务，适用范围相对小。</a:t>
                      </a:r>
                      <a:endParaRPr lang="zh-CN" altLang="en-US" sz="2400" b="0">
                        <a:latin typeface="华文新魏" panose="02010800040101010101" charset="-122"/>
                        <a:ea typeface="华文新魏" panose="02010800040101010101"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altLang="en-US" sz="2400" b="0">
                          <a:latin typeface="华文新魏" panose="02010800040101010101" charset="-122"/>
                          <a:ea typeface="华文新魏" panose="02010800040101010101" charset="-122"/>
                          <a:cs typeface="宋体" panose="02010600030101010101" pitchFamily="2" charset="-122"/>
                        </a:rPr>
                        <a:t>协议协商的是政治的、经济的、军事的、法律、民事的有关问题，大至国际关系，小至个人往来，合作办事，解决纠纷，协议的适用范围比合同大得多。</a:t>
                      </a:r>
                      <a:endParaRPr lang="zh-CN" altLang="en-US" sz="2400" b="0">
                        <a:latin typeface="华文新魏" panose="02010800040101010101" charset="-122"/>
                        <a:ea typeface="华文新魏" panose="02010800040101010101"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622300">
                <a:tc>
                  <a:txBody>
                    <a:bodyPr/>
                    <a:p>
                      <a:pPr indent="0">
                        <a:buNone/>
                      </a:pPr>
                      <a:r>
                        <a:rPr lang="zh-CN" altLang="en-US" sz="2400" b="0">
                          <a:latin typeface="华文新魏" panose="02010800040101010101" charset="-122"/>
                          <a:ea typeface="华文新魏" panose="02010800040101010101" charset="-122"/>
                          <a:cs typeface="宋体" panose="02010600030101010101" pitchFamily="2" charset="-122"/>
                        </a:rPr>
                        <a:t>内容要求</a:t>
                      </a:r>
                      <a:endParaRPr lang="zh-CN" altLang="en-US" sz="2400" b="0">
                        <a:latin typeface="华文新魏" panose="02010800040101010101" charset="-122"/>
                        <a:ea typeface="华文新魏" panose="02010800040101010101"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altLang="en-US" sz="2400" b="0">
                          <a:latin typeface="华文新魏" panose="02010800040101010101" charset="-122"/>
                          <a:ea typeface="华文新魏" panose="02010800040101010101" charset="-122"/>
                          <a:cs typeface="宋体" panose="02010600030101010101" pitchFamily="2" charset="-122"/>
                        </a:rPr>
                        <a:t>内容要详细具体</a:t>
                      </a:r>
                      <a:endParaRPr lang="zh-CN" altLang="en-US" sz="2400" b="0">
                        <a:latin typeface="华文新魏" panose="02010800040101010101" charset="-122"/>
                        <a:ea typeface="华文新魏" panose="02010800040101010101"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altLang="en-US" sz="2400" b="0">
                          <a:latin typeface="华文新魏" panose="02010800040101010101" charset="-122"/>
                          <a:ea typeface="华文新魏" panose="02010800040101010101" charset="-122"/>
                          <a:cs typeface="宋体" panose="02010600030101010101" pitchFamily="2" charset="-122"/>
                        </a:rPr>
                        <a:t>内容既可以是原则的，也可以是具体的。</a:t>
                      </a:r>
                      <a:endParaRPr lang="zh-CN" altLang="en-US" sz="2400" b="0">
                        <a:latin typeface="华文新魏" panose="02010800040101010101" charset="-122"/>
                        <a:ea typeface="华文新魏" panose="02010800040101010101"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1242695">
                <a:tc>
                  <a:txBody>
                    <a:bodyPr/>
                    <a:p>
                      <a:pPr indent="0">
                        <a:buNone/>
                      </a:pPr>
                      <a:r>
                        <a:rPr lang="zh-CN" altLang="en-US" sz="2400" b="0">
                          <a:latin typeface="华文新魏" panose="02010800040101010101" charset="-122"/>
                          <a:ea typeface="华文新魏" panose="02010800040101010101" charset="-122"/>
                          <a:cs typeface="宋体" panose="02010600030101010101" pitchFamily="2" charset="-122"/>
                        </a:rPr>
                        <a:t>时效长短</a:t>
                      </a:r>
                      <a:endParaRPr lang="zh-CN" altLang="en-US" sz="2400" b="0">
                        <a:latin typeface="华文新魏" panose="02010800040101010101" charset="-122"/>
                        <a:ea typeface="华文新魏" panose="02010800040101010101"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altLang="en-US" sz="2400" b="0">
                          <a:latin typeface="华文新魏" panose="02010800040101010101" charset="-122"/>
                          <a:ea typeface="华文新魏" panose="02010800040101010101" charset="-122"/>
                          <a:cs typeface="宋体" panose="02010600030101010101" pitchFamily="2" charset="-122"/>
                        </a:rPr>
                        <a:t>有效期限一般较短。一旦到期，合同即失去效力。</a:t>
                      </a:r>
                      <a:endParaRPr lang="zh-CN" altLang="en-US" sz="2400" b="0">
                        <a:latin typeface="华文新魏" panose="02010800040101010101" charset="-122"/>
                        <a:ea typeface="华文新魏" panose="02010800040101010101"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altLang="en-US" sz="2400" b="0">
                          <a:latin typeface="华文新魏" panose="02010800040101010101" charset="-122"/>
                          <a:ea typeface="华文新魏" panose="02010800040101010101" charset="-122"/>
                          <a:cs typeface="宋体" panose="02010600030101010101" pitchFamily="2" charset="-122"/>
                        </a:rPr>
                        <a:t>有效期限一般较长，有的则是永久的。</a:t>
                      </a:r>
                      <a:endParaRPr lang="zh-CN" altLang="en-US" sz="2400" b="0">
                        <a:latin typeface="华文新魏" panose="02010800040101010101" charset="-122"/>
                        <a:ea typeface="华文新魏" panose="02010800040101010101"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zh-CN" b="1" dirty="0" smtClean="0">
                <a:sym typeface="+mn-ea"/>
              </a:rPr>
              <a:t>合同写作要点</a:t>
            </a:r>
            <a:endParaRPr lang="zh-CN" altLang="zh-CN" b="1" dirty="0" smtClean="0">
              <a:sym typeface="+mn-ea"/>
            </a:endParaRPr>
          </a:p>
        </p:txBody>
      </p:sp>
      <p:sp>
        <p:nvSpPr>
          <p:cNvPr id="3" name="内容占位符 2"/>
          <p:cNvSpPr>
            <a:spLocks noGrp="1"/>
          </p:cNvSpPr>
          <p:nvPr>
            <p:ph idx="1"/>
          </p:nvPr>
        </p:nvSpPr>
        <p:spPr/>
        <p:txBody>
          <a:bodyPr/>
          <a:lstStyle/>
          <a:p>
            <a:r>
              <a:rPr lang="zh-CN" altLang="zh-CN" sz="3200" dirty="0" smtClean="0">
                <a:latin typeface="华文新魏" panose="02010800040101010101" charset="-122"/>
                <a:ea typeface="华文新魏" panose="02010800040101010101" charset="-122"/>
              </a:rPr>
              <a:t>标题的</a:t>
            </a:r>
            <a:r>
              <a:rPr lang="zh-CN" altLang="zh-CN" sz="3200" dirty="0" smtClean="0">
                <a:latin typeface="华文新魏" panose="02010800040101010101" charset="-122"/>
                <a:ea typeface="华文新魏" panose="02010800040101010101" charset="-122"/>
                <a:sym typeface="+mn-ea"/>
              </a:rPr>
              <a:t>三种</a:t>
            </a:r>
            <a:r>
              <a:rPr lang="zh-CN" altLang="zh-CN" sz="3200" dirty="0" smtClean="0">
                <a:latin typeface="华文新魏" panose="02010800040101010101" charset="-122"/>
                <a:ea typeface="华文新魏" panose="02010800040101010101" charset="-122"/>
              </a:rPr>
              <a:t>写法</a:t>
            </a:r>
            <a:endParaRPr lang="zh-CN" altLang="zh-CN" sz="3200" dirty="0" smtClean="0">
              <a:latin typeface="华文新魏" panose="02010800040101010101" charset="-122"/>
              <a:ea typeface="华文新魏" panose="02010800040101010101" charset="-122"/>
            </a:endParaRPr>
          </a:p>
          <a:p>
            <a:r>
              <a:rPr lang="en-US" altLang="zh-CN" sz="3200" dirty="0" smtClean="0">
                <a:latin typeface="华文新魏" panose="02010800040101010101" charset="-122"/>
                <a:ea typeface="华文新魏" panose="02010800040101010101" charset="-122"/>
              </a:rPr>
              <a:t>1.</a:t>
            </a:r>
            <a:r>
              <a:rPr lang="zh-CN" altLang="zh-CN" sz="3200" dirty="0" smtClean="0">
                <a:latin typeface="华文新魏" panose="02010800040101010101" charset="-122"/>
                <a:ea typeface="华文新魏" panose="02010800040101010101" charset="-122"/>
              </a:rPr>
              <a:t>按合同分类标明合同名称，如“租赁合同”“借款合同”等；</a:t>
            </a:r>
            <a:endParaRPr lang="zh-CN" altLang="zh-CN" sz="3200" dirty="0" smtClean="0">
              <a:latin typeface="华文新魏" panose="02010800040101010101" charset="-122"/>
              <a:ea typeface="华文新魏" panose="02010800040101010101" charset="-122"/>
            </a:endParaRPr>
          </a:p>
          <a:p>
            <a:r>
              <a:rPr lang="en-US" altLang="zh-CN" sz="3200" dirty="0" smtClean="0">
                <a:latin typeface="华文新魏" panose="02010800040101010101" charset="-122"/>
                <a:ea typeface="华文新魏" panose="02010800040101010101" charset="-122"/>
              </a:rPr>
              <a:t>2.</a:t>
            </a:r>
            <a:r>
              <a:rPr lang="zh-CN" altLang="zh-CN" sz="3200" dirty="0" smtClean="0">
                <a:latin typeface="华文新魏" panose="02010800040101010101" charset="-122"/>
                <a:ea typeface="华文新魏" panose="02010800040101010101" charset="-122"/>
              </a:rPr>
              <a:t>在“合同”二字之前加标的物（标的名称）、标的，如“汽车租赁合同”“棉花购销合同”；</a:t>
            </a:r>
            <a:endParaRPr lang="zh-CN" altLang="zh-CN" sz="3200" dirty="0" smtClean="0">
              <a:latin typeface="华文新魏" panose="02010800040101010101" charset="-122"/>
              <a:ea typeface="华文新魏" panose="02010800040101010101" charset="-122"/>
            </a:endParaRPr>
          </a:p>
          <a:p>
            <a:r>
              <a:rPr lang="en-US" altLang="zh-CN" sz="3200" dirty="0" smtClean="0">
                <a:latin typeface="华文新魏" panose="02010800040101010101" charset="-122"/>
                <a:ea typeface="华文新魏" panose="02010800040101010101" charset="-122"/>
              </a:rPr>
              <a:t>3.</a:t>
            </a:r>
            <a:r>
              <a:rPr lang="zh-CN" altLang="zh-CN" sz="3200" dirty="0" smtClean="0">
                <a:latin typeface="华文新魏" panose="02010800040101010101" charset="-122"/>
                <a:ea typeface="华文新魏" panose="02010800040101010101" charset="-122"/>
              </a:rPr>
              <a:t>在“合同”二字之前加上业务经营范围，如“建筑安装工程承包合同”等。</a:t>
            </a:r>
            <a:endParaRPr lang="zh-CN" altLang="zh-CN" sz="3200" dirty="0" smtClean="0">
              <a:latin typeface="华文新魏" panose="02010800040101010101" charset="-122"/>
              <a:ea typeface="华文新魏" panose="02010800040101010101" charset="-122"/>
            </a:endParaRPr>
          </a:p>
          <a:p>
            <a:endParaRPr lang="zh-CN" altLang="zh-CN" sz="3200" dirty="0">
              <a:latin typeface="华文新魏" panose="02010800040101010101" charset="-122"/>
              <a:ea typeface="华文新魏" panose="02010800040101010101" charset="-122"/>
            </a:endParaRPr>
          </a:p>
        </p:txBody>
      </p:sp>
    </p:spTree>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zh-CN" dirty="0" smtClean="0">
                <a:latin typeface="华文新魏" panose="02010800040101010101" charset="-122"/>
                <a:ea typeface="华文新魏" panose="02010800040101010101" charset="-122"/>
                <a:sym typeface="+mn-ea"/>
              </a:rPr>
              <a:t>题注和约首</a:t>
            </a:r>
            <a:endParaRPr lang="zh-CN" altLang="zh-CN" dirty="0" smtClean="0">
              <a:latin typeface="华文新魏" panose="02010800040101010101" charset="-122"/>
              <a:ea typeface="华文新魏" panose="02010800040101010101" charset="-122"/>
              <a:sym typeface="+mn-ea"/>
            </a:endParaRPr>
          </a:p>
        </p:txBody>
      </p:sp>
      <p:sp>
        <p:nvSpPr>
          <p:cNvPr id="3" name="内容占位符 2"/>
          <p:cNvSpPr>
            <a:spLocks noGrp="1"/>
          </p:cNvSpPr>
          <p:nvPr>
            <p:ph idx="1"/>
          </p:nvPr>
        </p:nvSpPr>
        <p:spPr/>
        <p:txBody>
          <a:bodyPr>
            <a:noAutofit/>
          </a:bodyPr>
          <a:lstStyle/>
          <a:p>
            <a:r>
              <a:rPr lang="zh-CN" altLang="zh-CN" sz="3200" dirty="0" smtClean="0">
                <a:latin typeface="华文新魏" panose="02010800040101010101" charset="-122"/>
                <a:ea typeface="华文新魏" panose="02010800040101010101" charset="-122"/>
              </a:rPr>
              <a:t>题注是指在标题之后注明的合同编号、签约时间、签约地点。如果合同没有编号，则签约时间和签约地点放在合同签署后面。</a:t>
            </a:r>
            <a:endParaRPr lang="zh-CN" altLang="zh-CN" sz="3200" dirty="0" smtClean="0">
              <a:latin typeface="华文新魏" panose="02010800040101010101" charset="-122"/>
              <a:ea typeface="华文新魏" panose="02010800040101010101" charset="-122"/>
            </a:endParaRPr>
          </a:p>
          <a:p>
            <a:r>
              <a:rPr lang="zh-CN" altLang="zh-CN" sz="3200" dirty="0" smtClean="0">
                <a:latin typeface="华文新魏" panose="02010800040101010101" charset="-122"/>
                <a:ea typeface="华文新魏" panose="02010800040101010101" charset="-122"/>
              </a:rPr>
              <a:t>约首是指写明订立合同的各方当事人的单位全称或个人的真实姓名。在单位全称或个人姓名的后面可注明简称，并加括号。简称可写为“甲方</a:t>
            </a:r>
            <a:r>
              <a:rPr lang="en-US" altLang="zh-CN" sz="3200" dirty="0" smtClean="0">
                <a:latin typeface="华文新魏" panose="02010800040101010101" charset="-122"/>
                <a:ea typeface="华文新魏" panose="02010800040101010101" charset="-122"/>
              </a:rPr>
              <a:t>/</a:t>
            </a:r>
            <a:r>
              <a:rPr lang="zh-CN" altLang="zh-CN" sz="3200" dirty="0" smtClean="0">
                <a:latin typeface="华文新魏" panose="02010800040101010101" charset="-122"/>
                <a:ea typeface="华文新魏" panose="02010800040101010101" charset="-122"/>
              </a:rPr>
              <a:t>乙方”“出租方</a:t>
            </a:r>
            <a:r>
              <a:rPr lang="en-US" altLang="zh-CN" sz="3200" dirty="0" smtClean="0">
                <a:latin typeface="华文新魏" panose="02010800040101010101" charset="-122"/>
                <a:ea typeface="华文新魏" panose="02010800040101010101" charset="-122"/>
              </a:rPr>
              <a:t>/</a:t>
            </a:r>
            <a:r>
              <a:rPr lang="zh-CN" altLang="zh-CN" sz="3200" dirty="0" smtClean="0">
                <a:latin typeface="华文新魏" panose="02010800040101010101" charset="-122"/>
                <a:ea typeface="华文新魏" panose="02010800040101010101" charset="-122"/>
              </a:rPr>
              <a:t>承租方”“供方</a:t>
            </a:r>
            <a:r>
              <a:rPr lang="en-US" altLang="zh-CN" sz="3200" dirty="0" smtClean="0">
                <a:latin typeface="华文新魏" panose="02010800040101010101" charset="-122"/>
                <a:ea typeface="华文新魏" panose="02010800040101010101" charset="-122"/>
              </a:rPr>
              <a:t>/</a:t>
            </a:r>
            <a:r>
              <a:rPr lang="zh-CN" altLang="zh-CN" sz="3200" dirty="0" smtClean="0">
                <a:latin typeface="华文新魏" panose="02010800040101010101" charset="-122"/>
                <a:ea typeface="华文新魏" panose="02010800040101010101" charset="-122"/>
              </a:rPr>
              <a:t>需方”“发包方</a:t>
            </a:r>
            <a:r>
              <a:rPr lang="en-US" altLang="zh-CN" sz="3200" dirty="0" smtClean="0">
                <a:latin typeface="华文新魏" panose="02010800040101010101" charset="-122"/>
                <a:ea typeface="华文新魏" panose="02010800040101010101" charset="-122"/>
              </a:rPr>
              <a:t>/</a:t>
            </a:r>
            <a:r>
              <a:rPr lang="zh-CN" altLang="zh-CN" sz="3200" dirty="0" smtClean="0">
                <a:latin typeface="华文新魏" panose="02010800040101010101" charset="-122"/>
                <a:ea typeface="华文新魏" panose="02010800040101010101" charset="-122"/>
              </a:rPr>
              <a:t>承包方”等。</a:t>
            </a:r>
            <a:endParaRPr lang="zh-CN" altLang="zh-CN" sz="3200" dirty="0" smtClean="0">
              <a:latin typeface="华文新魏" panose="02010800040101010101" charset="-122"/>
              <a:ea typeface="华文新魏" panose="02010800040101010101" charset="-122"/>
            </a:endParaRPr>
          </a:p>
          <a:p>
            <a:endParaRPr lang="zh-CN" altLang="zh-CN" sz="3200" dirty="0" smtClean="0">
              <a:latin typeface="华文新魏" panose="02010800040101010101" charset="-122"/>
              <a:ea typeface="华文新魏" panose="02010800040101010101" charset="-122"/>
            </a:endParaRPr>
          </a:p>
        </p:txBody>
      </p:sp>
    </p:spTree>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zh-CN" dirty="0" smtClean="0">
                <a:latin typeface="华文新魏" panose="02010800040101010101" charset="-122"/>
                <a:ea typeface="华文新魏" panose="02010800040101010101" charset="-122"/>
                <a:sym typeface="+mn-ea"/>
              </a:rPr>
              <a:t>订立合同的目的依据</a:t>
            </a:r>
            <a:endParaRPr lang="zh-CN" altLang="zh-CN" dirty="0" smtClean="0">
              <a:latin typeface="华文新魏" panose="02010800040101010101" charset="-122"/>
              <a:ea typeface="华文新魏" panose="02010800040101010101" charset="-122"/>
              <a:sym typeface="+mn-ea"/>
            </a:endParaRPr>
          </a:p>
        </p:txBody>
      </p:sp>
      <p:sp>
        <p:nvSpPr>
          <p:cNvPr id="3" name="内容占位符 2"/>
          <p:cNvSpPr>
            <a:spLocks noGrp="1"/>
          </p:cNvSpPr>
          <p:nvPr>
            <p:ph idx="1"/>
          </p:nvPr>
        </p:nvSpPr>
        <p:spPr/>
        <p:txBody>
          <a:bodyPr/>
          <a:lstStyle/>
          <a:p>
            <a:r>
              <a:rPr lang="zh-CN" altLang="zh-CN" sz="3200" dirty="0" smtClean="0">
                <a:latin typeface="华文新魏" panose="02010800040101010101" charset="-122"/>
                <a:ea typeface="华文新魏" panose="02010800040101010101" charset="-122"/>
              </a:rPr>
              <a:t>此部分又称前言部分，一般写成“为了……（的目的），经双方协商，签订本合同”，或写成“根据……（法规）的规定，经双方协商，特订立此合同”。</a:t>
            </a:r>
            <a:endParaRPr lang="zh-CN" altLang="zh-CN" sz="3200" dirty="0" smtClean="0">
              <a:latin typeface="华文新魏" panose="02010800040101010101" charset="-122"/>
              <a:ea typeface="华文新魏" panose="02010800040101010101" charset="-122"/>
            </a:endParaRPr>
          </a:p>
          <a:p>
            <a:endParaRPr lang="zh-CN" altLang="en-US" dirty="0"/>
          </a:p>
        </p:txBody>
      </p:sp>
    </p:spTree>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zh-CN" dirty="0" smtClean="0">
                <a:latin typeface="华文新魏" panose="02010800040101010101" charset="-122"/>
                <a:ea typeface="华文新魏" panose="02010800040101010101" charset="-122"/>
                <a:sym typeface="+mn-ea"/>
              </a:rPr>
              <a:t>合同主体部分写作</a:t>
            </a:r>
            <a:endParaRPr lang="zh-CN" altLang="zh-CN" dirty="0" smtClean="0">
              <a:latin typeface="华文新魏" panose="02010800040101010101" charset="-122"/>
              <a:ea typeface="华文新魏" panose="02010800040101010101" charset="-122"/>
              <a:sym typeface="+mn-ea"/>
            </a:endParaRPr>
          </a:p>
        </p:txBody>
      </p:sp>
      <p:sp>
        <p:nvSpPr>
          <p:cNvPr id="3" name="内容占位符 2"/>
          <p:cNvSpPr>
            <a:spLocks noGrp="1"/>
          </p:cNvSpPr>
          <p:nvPr>
            <p:ph idx="1"/>
          </p:nvPr>
        </p:nvSpPr>
        <p:spPr/>
        <p:txBody>
          <a:bodyPr/>
          <a:lstStyle/>
          <a:p>
            <a:r>
              <a:rPr lang="en-US" altLang="zh-CN" sz="3200" dirty="0" smtClean="0">
                <a:latin typeface="华文新魏" panose="02010800040101010101" charset="-122"/>
                <a:ea typeface="华文新魏" panose="02010800040101010101" charset="-122"/>
              </a:rPr>
              <a:t>1.</a:t>
            </a:r>
            <a:r>
              <a:rPr lang="zh-CN" altLang="zh-CN" sz="3200" dirty="0" smtClean="0">
                <a:latin typeface="华文新魏" panose="02010800040101010101" charset="-122"/>
                <a:ea typeface="华文新魏" panose="02010800040101010101" charset="-122"/>
              </a:rPr>
              <a:t>标的</a:t>
            </a:r>
            <a:endParaRPr lang="zh-CN" altLang="zh-CN" sz="3200" dirty="0" smtClean="0">
              <a:latin typeface="华文新魏" panose="02010800040101010101" charset="-122"/>
              <a:ea typeface="华文新魏" panose="02010800040101010101" charset="-122"/>
            </a:endParaRPr>
          </a:p>
          <a:p>
            <a:r>
              <a:rPr lang="en-US" altLang="zh-CN" sz="3200" dirty="0" smtClean="0">
                <a:latin typeface="华文新魏" panose="02010800040101010101" charset="-122"/>
                <a:ea typeface="华文新魏" panose="02010800040101010101" charset="-122"/>
              </a:rPr>
              <a:t>2.</a:t>
            </a:r>
            <a:r>
              <a:rPr lang="zh-CN" altLang="zh-CN" sz="3200" dirty="0" smtClean="0">
                <a:latin typeface="华文新魏" panose="02010800040101010101" charset="-122"/>
                <a:ea typeface="华文新魏" panose="02010800040101010101" charset="-122"/>
              </a:rPr>
              <a:t>数量和质量</a:t>
            </a:r>
            <a:endParaRPr lang="zh-CN" altLang="zh-CN" sz="3200" dirty="0" smtClean="0">
              <a:latin typeface="华文新魏" panose="02010800040101010101" charset="-122"/>
              <a:ea typeface="华文新魏" panose="02010800040101010101" charset="-122"/>
            </a:endParaRPr>
          </a:p>
          <a:p>
            <a:r>
              <a:rPr lang="en-US" altLang="zh-CN" sz="3200" dirty="0" smtClean="0">
                <a:latin typeface="华文新魏" panose="02010800040101010101" charset="-122"/>
                <a:ea typeface="华文新魏" panose="02010800040101010101" charset="-122"/>
              </a:rPr>
              <a:t>3.</a:t>
            </a:r>
            <a:r>
              <a:rPr lang="zh-CN" altLang="zh-CN" sz="3200" dirty="0" smtClean="0">
                <a:latin typeface="华文新魏" panose="02010800040101010101" charset="-122"/>
                <a:ea typeface="华文新魏" panose="02010800040101010101" charset="-122"/>
              </a:rPr>
              <a:t>价金</a:t>
            </a:r>
            <a:endParaRPr lang="zh-CN" altLang="zh-CN" sz="3200" dirty="0" smtClean="0">
              <a:latin typeface="华文新魏" panose="02010800040101010101" charset="-122"/>
              <a:ea typeface="华文新魏" panose="02010800040101010101" charset="-122"/>
            </a:endParaRPr>
          </a:p>
          <a:p>
            <a:r>
              <a:rPr lang="en-US" altLang="zh-CN" sz="3200" dirty="0" smtClean="0">
                <a:latin typeface="华文新魏" panose="02010800040101010101" charset="-122"/>
                <a:ea typeface="华文新魏" panose="02010800040101010101" charset="-122"/>
              </a:rPr>
              <a:t>4.</a:t>
            </a:r>
            <a:r>
              <a:rPr lang="zh-CN" altLang="zh-CN" sz="3200" dirty="0" smtClean="0">
                <a:latin typeface="华文新魏" panose="02010800040101010101" charset="-122"/>
                <a:ea typeface="华文新魏" panose="02010800040101010101" charset="-122"/>
              </a:rPr>
              <a:t>履行期限、地点和方式</a:t>
            </a:r>
            <a:endParaRPr lang="zh-CN" altLang="zh-CN" sz="3200" dirty="0" smtClean="0">
              <a:latin typeface="华文新魏" panose="02010800040101010101" charset="-122"/>
              <a:ea typeface="华文新魏" panose="02010800040101010101" charset="-122"/>
            </a:endParaRPr>
          </a:p>
          <a:p>
            <a:r>
              <a:rPr lang="en-US" altLang="zh-CN" sz="3200" dirty="0" smtClean="0">
                <a:latin typeface="华文新魏" panose="02010800040101010101" charset="-122"/>
                <a:ea typeface="华文新魏" panose="02010800040101010101" charset="-122"/>
              </a:rPr>
              <a:t>5.</a:t>
            </a:r>
            <a:r>
              <a:rPr lang="zh-CN" altLang="zh-CN" sz="3200" dirty="0" smtClean="0">
                <a:latin typeface="华文新魏" panose="02010800040101010101" charset="-122"/>
                <a:ea typeface="华文新魏" panose="02010800040101010101" charset="-122"/>
              </a:rPr>
              <a:t>违约责任</a:t>
            </a:r>
            <a:endParaRPr lang="zh-CN" altLang="zh-CN" sz="3200" dirty="0" smtClean="0">
              <a:latin typeface="华文新魏" panose="02010800040101010101" charset="-122"/>
              <a:ea typeface="华文新魏" panose="02010800040101010101" charset="-122"/>
            </a:endParaRPr>
          </a:p>
          <a:p>
            <a:r>
              <a:rPr lang="en-US" altLang="zh-CN" sz="3200" dirty="0" smtClean="0">
                <a:latin typeface="华文新魏" panose="02010800040101010101" charset="-122"/>
                <a:ea typeface="华文新魏" panose="02010800040101010101" charset="-122"/>
              </a:rPr>
              <a:t>6.</a:t>
            </a:r>
            <a:r>
              <a:rPr lang="zh-CN" altLang="zh-CN" sz="3200" dirty="0" smtClean="0">
                <a:latin typeface="华文新魏" panose="02010800040101010101" charset="-122"/>
                <a:ea typeface="华文新魏" panose="02010800040101010101" charset="-122"/>
              </a:rPr>
              <a:t>解决争议的方法</a:t>
            </a:r>
            <a:endParaRPr lang="zh-CN" altLang="en-US" sz="3200" dirty="0">
              <a:latin typeface="华文新魏" panose="02010800040101010101" charset="-122"/>
              <a:ea typeface="华文新魏" panose="02010800040101010101" charset="-122"/>
            </a:endParaRPr>
          </a:p>
        </p:txBody>
      </p:sp>
    </p:spTree>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zh-CN" dirty="0" smtClean="0">
                <a:latin typeface="华文新魏" panose="02010800040101010101" charset="-122"/>
                <a:ea typeface="华文新魏" panose="02010800040101010101" charset="-122"/>
                <a:sym typeface="+mn-ea"/>
              </a:rPr>
              <a:t>签署</a:t>
            </a:r>
            <a:endParaRPr lang="zh-CN" altLang="zh-CN" dirty="0" smtClean="0">
              <a:latin typeface="华文新魏" panose="02010800040101010101" charset="-122"/>
              <a:ea typeface="华文新魏" panose="02010800040101010101" charset="-122"/>
              <a:sym typeface="+mn-ea"/>
            </a:endParaRPr>
          </a:p>
        </p:txBody>
      </p:sp>
      <p:sp>
        <p:nvSpPr>
          <p:cNvPr id="3" name="内容占位符 2"/>
          <p:cNvSpPr>
            <a:spLocks noGrp="1"/>
          </p:cNvSpPr>
          <p:nvPr>
            <p:ph idx="1"/>
          </p:nvPr>
        </p:nvSpPr>
        <p:spPr/>
        <p:txBody>
          <a:bodyPr/>
          <a:lstStyle/>
          <a:p>
            <a:r>
              <a:rPr lang="zh-CN" altLang="zh-CN" sz="3200" dirty="0" smtClean="0">
                <a:latin typeface="华文新魏" panose="02010800040101010101" charset="-122"/>
                <a:ea typeface="华文新魏" panose="02010800040101010101" charset="-122"/>
              </a:rPr>
              <a:t>签署的内容：当事人的名称、地址，并由法定代表人签名盖章；如合同是委托代理人签订的，公证或鉴证机关应签名盖章；开户银行及其账号；电话、电挂、电政编码等。</a:t>
            </a:r>
            <a:endParaRPr lang="zh-CN" altLang="zh-CN" sz="3200" dirty="0" smtClean="0">
              <a:latin typeface="华文新魏" panose="02010800040101010101" charset="-122"/>
              <a:ea typeface="华文新魏" panose="02010800040101010101" charset="-122"/>
            </a:endParaRPr>
          </a:p>
          <a:p>
            <a:endParaRPr lang="zh-CN" altLang="en-US" sz="3200" dirty="0">
              <a:latin typeface="华文新魏" panose="02010800040101010101" charset="-122"/>
              <a:ea typeface="华文新魏" panose="02010800040101010101" charset="-122"/>
            </a:endParaRPr>
          </a:p>
        </p:txBody>
      </p:sp>
    </p:spTree>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公文的特点</a:t>
            </a:r>
            <a:endParaRPr lang="zh-CN" altLang="en-US" dirty="0"/>
          </a:p>
        </p:txBody>
      </p:sp>
      <p:sp>
        <p:nvSpPr>
          <p:cNvPr id="3" name="内容占位符 2"/>
          <p:cNvSpPr>
            <a:spLocks noGrp="1"/>
          </p:cNvSpPr>
          <p:nvPr>
            <p:ph idx="1"/>
          </p:nvPr>
        </p:nvSpPr>
        <p:spPr/>
        <p:txBody>
          <a:bodyPr/>
          <a:lstStyle/>
          <a:p>
            <a:r>
              <a:rPr lang="en-US" sz="3200" dirty="0" smtClean="0"/>
              <a:t>1.</a:t>
            </a:r>
            <a:r>
              <a:rPr altLang="zh-CN" sz="3200" dirty="0" smtClean="0"/>
              <a:t>法定性</a:t>
            </a:r>
            <a:endParaRPr altLang="zh-CN" sz="3200" dirty="0" smtClean="0"/>
          </a:p>
          <a:p>
            <a:r>
              <a:rPr lang="en-US" sz="3200" dirty="0" smtClean="0"/>
              <a:t>2.</a:t>
            </a:r>
            <a:r>
              <a:rPr altLang="zh-CN" sz="3200" dirty="0" smtClean="0"/>
              <a:t>规范性</a:t>
            </a:r>
            <a:endParaRPr altLang="zh-CN" sz="3200" dirty="0" smtClean="0"/>
          </a:p>
          <a:p>
            <a:r>
              <a:rPr lang="en-US" sz="3200" dirty="0" smtClean="0"/>
              <a:t>3.</a:t>
            </a:r>
            <a:r>
              <a:rPr altLang="zh-CN" sz="3200" dirty="0" smtClean="0"/>
              <a:t>政策性</a:t>
            </a:r>
            <a:endParaRPr altLang="zh-CN" sz="3200" dirty="0" smtClean="0"/>
          </a:p>
          <a:p>
            <a:r>
              <a:rPr lang="en-US" sz="3200" dirty="0" smtClean="0"/>
              <a:t>4.</a:t>
            </a:r>
            <a:r>
              <a:rPr altLang="zh-CN" sz="3200" dirty="0" smtClean="0"/>
              <a:t>实用性</a:t>
            </a:r>
            <a:endParaRPr altLang="zh-CN" sz="3200" dirty="0" smtClean="0"/>
          </a:p>
          <a:p>
            <a:r>
              <a:rPr lang="en-US" sz="3200" dirty="0" smtClean="0"/>
              <a:t>5.</a:t>
            </a:r>
            <a:r>
              <a:rPr altLang="zh-CN" sz="3200" dirty="0" smtClean="0"/>
              <a:t>时效性</a:t>
            </a:r>
            <a:endParaRPr altLang="zh-CN" sz="3200" dirty="0" smtClean="0"/>
          </a:p>
          <a:p>
            <a:r>
              <a:rPr lang="en-US" sz="3200" dirty="0" smtClean="0"/>
              <a:t>6.</a:t>
            </a:r>
            <a:r>
              <a:rPr altLang="zh-CN" sz="3200" dirty="0" smtClean="0"/>
              <a:t>可靠性</a:t>
            </a:r>
            <a:endParaRPr altLang="zh-CN" sz="3200" dirty="0" smtClean="0"/>
          </a:p>
          <a:p>
            <a:r>
              <a:rPr lang="en-US" sz="3200" dirty="0" smtClean="0"/>
              <a:t>7.</a:t>
            </a:r>
            <a:r>
              <a:rPr altLang="zh-CN" sz="3200" dirty="0" smtClean="0"/>
              <a:t>定向性</a:t>
            </a:r>
            <a:endParaRPr altLang="zh-CN" sz="3200" dirty="0" smtClean="0"/>
          </a:p>
          <a:p>
            <a:endParaRPr lang="zh-CN" altLang="zh-CN" sz="3200" dirty="0" smtClean="0"/>
          </a:p>
        </p:txBody>
      </p:sp>
    </p:spTree>
  </p:cSld>
  <p:clrMapOvr>
    <a:masterClrMapping/>
  </p:clrMapOvr>
  <p:transition>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smtClean="0"/>
              <a:t>什么是招标书？</a:t>
            </a:r>
            <a:endParaRPr lang="zh-CN" altLang="zh-CN" b="1" dirty="0"/>
          </a:p>
        </p:txBody>
      </p:sp>
      <p:sp>
        <p:nvSpPr>
          <p:cNvPr id="3" name="内容占位符 2"/>
          <p:cNvSpPr>
            <a:spLocks noGrp="1"/>
          </p:cNvSpPr>
          <p:nvPr>
            <p:ph idx="1"/>
          </p:nvPr>
        </p:nvSpPr>
        <p:spPr/>
        <p:txBody>
          <a:bodyPr/>
          <a:lstStyle/>
          <a:p>
            <a:r>
              <a:rPr lang="zh-CN" altLang="zh-CN" sz="3200" dirty="0" smtClean="0">
                <a:latin typeface="华文新魏" panose="02010800040101010101" charset="-122"/>
                <a:ea typeface="华文新魏" panose="02010800040101010101" charset="-122"/>
              </a:rPr>
              <a:t>招标书是招标人利用投标者之间的竞争从而达到优选投标人的告示性文书，是招标人为了征招承包者或合作者而对招标的有关事项和要求所作的解释和说明，它能够指导投标方根据招标书内容做好投标准备工作。</a:t>
            </a:r>
            <a:endParaRPr lang="zh-CN" altLang="en-US" sz="3200" dirty="0">
              <a:latin typeface="华文新魏" panose="02010800040101010101" charset="-122"/>
              <a:ea typeface="华文新魏" panose="02010800040101010101" charset="-122"/>
            </a:endParaRPr>
          </a:p>
        </p:txBody>
      </p:sp>
    </p:spTree>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zh-CN" b="1" dirty="0" smtClean="0">
                <a:sym typeface="+mn-ea"/>
              </a:rPr>
              <a:t>招标书的特点</a:t>
            </a:r>
            <a:endParaRPr lang="zh-CN" altLang="zh-CN" b="1" dirty="0" smtClean="0">
              <a:sym typeface="+mn-ea"/>
            </a:endParaRPr>
          </a:p>
        </p:txBody>
      </p:sp>
      <p:sp>
        <p:nvSpPr>
          <p:cNvPr id="3" name="内容占位符 2"/>
          <p:cNvSpPr>
            <a:spLocks noGrp="1"/>
          </p:cNvSpPr>
          <p:nvPr>
            <p:ph idx="1"/>
          </p:nvPr>
        </p:nvSpPr>
        <p:spPr/>
        <p:txBody>
          <a:bodyPr/>
          <a:lstStyle/>
          <a:p>
            <a:r>
              <a:rPr lang="zh-CN" altLang="zh-CN" sz="3200" dirty="0" smtClean="0">
                <a:latin typeface="华文新魏" panose="02010800040101010101" charset="-122"/>
                <a:ea typeface="华文新魏" panose="02010800040101010101" charset="-122"/>
              </a:rPr>
              <a:t>明确性</a:t>
            </a:r>
            <a:endParaRPr lang="zh-CN" altLang="zh-CN" sz="3200" dirty="0" smtClean="0">
              <a:latin typeface="华文新魏" panose="02010800040101010101" charset="-122"/>
              <a:ea typeface="华文新魏" panose="02010800040101010101" charset="-122"/>
            </a:endParaRPr>
          </a:p>
          <a:p>
            <a:r>
              <a:rPr lang="zh-CN" altLang="zh-CN" sz="3200" dirty="0" smtClean="0">
                <a:latin typeface="华文新魏" panose="02010800040101010101" charset="-122"/>
                <a:ea typeface="华文新魏" panose="02010800040101010101" charset="-122"/>
              </a:rPr>
              <a:t>竞争性</a:t>
            </a:r>
            <a:endParaRPr lang="zh-CN" altLang="zh-CN" sz="3200" dirty="0" smtClean="0">
              <a:latin typeface="华文新魏" panose="02010800040101010101" charset="-122"/>
              <a:ea typeface="华文新魏" panose="02010800040101010101" charset="-122"/>
            </a:endParaRPr>
          </a:p>
          <a:p>
            <a:r>
              <a:rPr lang="zh-CN" altLang="zh-CN" sz="3200" dirty="0" smtClean="0">
                <a:latin typeface="华文新魏" panose="02010800040101010101" charset="-122"/>
                <a:ea typeface="华文新魏" panose="02010800040101010101" charset="-122"/>
              </a:rPr>
              <a:t>时限性</a:t>
            </a:r>
            <a:endParaRPr lang="zh-CN" altLang="en-US" sz="3200" dirty="0">
              <a:latin typeface="华文新魏" panose="02010800040101010101" charset="-122"/>
              <a:ea typeface="华文新魏" panose="02010800040101010101" charset="-122"/>
            </a:endParaRPr>
          </a:p>
        </p:txBody>
      </p:sp>
    </p:spTree>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zh-CN" b="1" dirty="0" smtClean="0">
                <a:sym typeface="+mn-ea"/>
              </a:rPr>
              <a:t>招标书写作</a:t>
            </a:r>
            <a:endParaRPr lang="zh-CN" altLang="zh-CN" b="1" dirty="0" smtClean="0">
              <a:sym typeface="+mn-ea"/>
            </a:endParaRPr>
          </a:p>
        </p:txBody>
      </p:sp>
      <p:sp>
        <p:nvSpPr>
          <p:cNvPr id="3" name="内容占位符 2"/>
          <p:cNvSpPr>
            <a:spLocks noGrp="1"/>
          </p:cNvSpPr>
          <p:nvPr>
            <p:ph idx="1"/>
          </p:nvPr>
        </p:nvSpPr>
        <p:spPr/>
        <p:txBody>
          <a:bodyPr/>
          <a:lstStyle/>
          <a:p>
            <a:r>
              <a:rPr lang="zh-CN" altLang="zh-CN" sz="3200" dirty="0" smtClean="0">
                <a:latin typeface="华文新魏" panose="02010800040101010101" charset="-122"/>
                <a:ea typeface="华文新魏" panose="02010800040101010101" charset="-122"/>
              </a:rPr>
              <a:t>标题的两种</a:t>
            </a:r>
            <a:r>
              <a:rPr lang="zh-CN" altLang="zh-CN" sz="3200" dirty="0" smtClean="0">
                <a:latin typeface="华文新魏" panose="02010800040101010101" charset="-122"/>
                <a:ea typeface="华文新魏" panose="02010800040101010101" charset="-122"/>
                <a:sym typeface="+mn-ea"/>
              </a:rPr>
              <a:t>类型</a:t>
            </a:r>
            <a:endParaRPr lang="zh-CN" altLang="zh-CN" sz="3200" dirty="0" smtClean="0">
              <a:latin typeface="华文新魏" panose="02010800040101010101" charset="-122"/>
              <a:ea typeface="华文新魏" panose="02010800040101010101" charset="-122"/>
            </a:endParaRPr>
          </a:p>
          <a:p>
            <a:r>
              <a:rPr lang="zh-CN" altLang="zh-CN" sz="3200" dirty="0" smtClean="0">
                <a:latin typeface="华文新魏" panose="02010800040101010101" charset="-122"/>
                <a:ea typeface="华文新魏" panose="02010800040101010101" charset="-122"/>
              </a:rPr>
              <a:t>“招标书项目名称</a:t>
            </a:r>
            <a:r>
              <a:rPr lang="en-US" altLang="zh-CN" sz="3200" dirty="0" smtClean="0">
                <a:latin typeface="华文新魏" panose="02010800040101010101" charset="-122"/>
                <a:ea typeface="华文新魏" panose="02010800040101010101" charset="-122"/>
              </a:rPr>
              <a:t>+</a:t>
            </a:r>
            <a:r>
              <a:rPr lang="zh-CN" altLang="zh-CN" sz="3200" dirty="0" smtClean="0">
                <a:latin typeface="华文新魏" panose="02010800040101010101" charset="-122"/>
                <a:ea typeface="华文新魏" panose="02010800040101010101" charset="-122"/>
              </a:rPr>
              <a:t>文种”式，如“天地大厦建筑安装工程招标书”；</a:t>
            </a:r>
            <a:endParaRPr lang="zh-CN" altLang="zh-CN" sz="3200" dirty="0" smtClean="0">
              <a:latin typeface="华文新魏" panose="02010800040101010101" charset="-122"/>
              <a:ea typeface="华文新魏" panose="02010800040101010101" charset="-122"/>
            </a:endParaRPr>
          </a:p>
          <a:p>
            <a:r>
              <a:rPr lang="zh-CN" altLang="zh-CN" sz="3200" dirty="0" smtClean="0">
                <a:latin typeface="华文新魏" panose="02010800040101010101" charset="-122"/>
                <a:ea typeface="华文新魏" panose="02010800040101010101" charset="-122"/>
              </a:rPr>
              <a:t>“招标单位名称</a:t>
            </a:r>
            <a:r>
              <a:rPr lang="en-US" altLang="zh-CN" sz="3200" dirty="0" smtClean="0">
                <a:latin typeface="华文新魏" panose="02010800040101010101" charset="-122"/>
                <a:ea typeface="华文新魏" panose="02010800040101010101" charset="-122"/>
              </a:rPr>
              <a:t>+</a:t>
            </a:r>
            <a:r>
              <a:rPr lang="zh-CN" altLang="zh-CN" sz="3200" dirty="0" smtClean="0">
                <a:latin typeface="华文新魏" panose="02010800040101010101" charset="-122"/>
                <a:ea typeface="华文新魏" panose="02010800040101010101" charset="-122"/>
              </a:rPr>
              <a:t>文种”式，如“</a:t>
            </a:r>
            <a:r>
              <a:rPr lang="en-US" altLang="zh-CN" sz="3200" dirty="0" smtClean="0">
                <a:latin typeface="华文新魏" panose="02010800040101010101" charset="-122"/>
                <a:ea typeface="华文新魏" panose="02010800040101010101" charset="-122"/>
              </a:rPr>
              <a:t>XX</a:t>
            </a:r>
            <a:r>
              <a:rPr lang="zh-CN" altLang="zh-CN" sz="3200" dirty="0" smtClean="0">
                <a:latin typeface="华文新魏" panose="02010800040101010101" charset="-122"/>
                <a:ea typeface="华文新魏" panose="02010800040101010101" charset="-122"/>
              </a:rPr>
              <a:t>责任有限公司招标公告”。</a:t>
            </a:r>
            <a:endParaRPr lang="zh-CN" altLang="zh-CN" sz="3200" dirty="0" smtClean="0">
              <a:latin typeface="华文新魏" panose="02010800040101010101" charset="-122"/>
              <a:ea typeface="华文新魏" panose="02010800040101010101" charset="-122"/>
            </a:endParaRPr>
          </a:p>
          <a:p>
            <a:endParaRPr lang="zh-CN" altLang="en-US" dirty="0"/>
          </a:p>
        </p:txBody>
      </p:sp>
    </p:spTree>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zh-CN" dirty="0" smtClean="0">
                <a:latin typeface="华文新魏" panose="02010800040101010101" charset="-122"/>
                <a:ea typeface="华文新魏" panose="02010800040101010101" charset="-122"/>
                <a:sym typeface="+mn-ea"/>
              </a:rPr>
              <a:t>正文写作</a:t>
            </a:r>
            <a:endParaRPr lang="zh-CN" altLang="zh-CN" dirty="0" smtClean="0">
              <a:latin typeface="华文新魏" panose="02010800040101010101" charset="-122"/>
              <a:ea typeface="华文新魏" panose="02010800040101010101" charset="-122"/>
              <a:sym typeface="+mn-ea"/>
            </a:endParaRPr>
          </a:p>
        </p:txBody>
      </p:sp>
      <p:sp>
        <p:nvSpPr>
          <p:cNvPr id="3" name="内容占位符 2"/>
          <p:cNvSpPr>
            <a:spLocks noGrp="1"/>
          </p:cNvSpPr>
          <p:nvPr>
            <p:ph idx="1"/>
          </p:nvPr>
        </p:nvSpPr>
        <p:spPr/>
        <p:txBody>
          <a:bodyPr/>
          <a:lstStyle/>
          <a:p>
            <a:r>
              <a:rPr lang="en-US" altLang="zh-CN" sz="3200" dirty="0" smtClean="0">
                <a:latin typeface="华文新魏" panose="02010800040101010101" charset="-122"/>
                <a:ea typeface="华文新魏" panose="02010800040101010101" charset="-122"/>
              </a:rPr>
              <a:t>1.</a:t>
            </a:r>
            <a:r>
              <a:rPr lang="zh-CN" altLang="zh-CN" sz="3200" dirty="0" smtClean="0">
                <a:latin typeface="华文新魏" panose="02010800040101010101" charset="-122"/>
                <a:ea typeface="华文新魏" panose="02010800040101010101" charset="-122"/>
              </a:rPr>
              <a:t>总则</a:t>
            </a:r>
            <a:endParaRPr lang="zh-CN" altLang="zh-CN" sz="3200" dirty="0" smtClean="0">
              <a:latin typeface="华文新魏" panose="02010800040101010101" charset="-122"/>
              <a:ea typeface="华文新魏" panose="02010800040101010101" charset="-122"/>
            </a:endParaRPr>
          </a:p>
          <a:p>
            <a:r>
              <a:rPr lang="en-US" altLang="zh-CN" sz="3200" dirty="0" smtClean="0">
                <a:latin typeface="华文新魏" panose="02010800040101010101" charset="-122"/>
                <a:ea typeface="华文新魏" panose="02010800040101010101" charset="-122"/>
              </a:rPr>
              <a:t>2.</a:t>
            </a:r>
            <a:r>
              <a:rPr lang="zh-CN" altLang="zh-CN" sz="3200" dirty="0" smtClean="0">
                <a:latin typeface="华文新魏" panose="02010800040101010101" charset="-122"/>
                <a:ea typeface="华文新魏" panose="02010800040101010101" charset="-122"/>
              </a:rPr>
              <a:t>招标文件说明</a:t>
            </a:r>
            <a:endParaRPr lang="zh-CN" altLang="zh-CN" sz="3200" dirty="0" smtClean="0">
              <a:latin typeface="华文新魏" panose="02010800040101010101" charset="-122"/>
              <a:ea typeface="华文新魏" panose="02010800040101010101" charset="-122"/>
            </a:endParaRPr>
          </a:p>
          <a:p>
            <a:r>
              <a:rPr lang="en-US" altLang="zh-CN" sz="3200" dirty="0" smtClean="0">
                <a:latin typeface="华文新魏" panose="02010800040101010101" charset="-122"/>
                <a:ea typeface="华文新魏" panose="02010800040101010101" charset="-122"/>
              </a:rPr>
              <a:t>3.</a:t>
            </a:r>
            <a:r>
              <a:rPr lang="zh-CN" altLang="zh-CN" sz="3200" dirty="0" smtClean="0">
                <a:latin typeface="华文新魏" panose="02010800040101010101" charset="-122"/>
                <a:ea typeface="华文新魏" panose="02010800040101010101" charset="-122"/>
              </a:rPr>
              <a:t>投标文件说明</a:t>
            </a:r>
            <a:endParaRPr lang="zh-CN" altLang="zh-CN" sz="3200" dirty="0" smtClean="0">
              <a:latin typeface="华文新魏" panose="02010800040101010101" charset="-122"/>
              <a:ea typeface="华文新魏" panose="02010800040101010101" charset="-122"/>
            </a:endParaRPr>
          </a:p>
          <a:p>
            <a:r>
              <a:rPr lang="en-US" altLang="zh-CN" sz="3200" dirty="0" smtClean="0">
                <a:latin typeface="华文新魏" panose="02010800040101010101" charset="-122"/>
                <a:ea typeface="华文新魏" panose="02010800040101010101" charset="-122"/>
              </a:rPr>
              <a:t>4.</a:t>
            </a:r>
            <a:r>
              <a:rPr lang="zh-CN" altLang="zh-CN" sz="3200" dirty="0" smtClean="0">
                <a:latin typeface="华文新魏" panose="02010800040101010101" charset="-122"/>
                <a:ea typeface="华文新魏" panose="02010800040101010101" charset="-122"/>
              </a:rPr>
              <a:t>开标说明</a:t>
            </a:r>
            <a:endParaRPr lang="zh-CN" altLang="zh-CN" sz="3200" dirty="0" smtClean="0">
              <a:latin typeface="华文新魏" panose="02010800040101010101" charset="-122"/>
              <a:ea typeface="华文新魏" panose="02010800040101010101" charset="-122"/>
            </a:endParaRPr>
          </a:p>
          <a:p>
            <a:r>
              <a:rPr lang="en-US" altLang="zh-CN" sz="3200" dirty="0" smtClean="0">
                <a:latin typeface="华文新魏" panose="02010800040101010101" charset="-122"/>
                <a:ea typeface="华文新魏" panose="02010800040101010101" charset="-122"/>
              </a:rPr>
              <a:t>5.</a:t>
            </a:r>
            <a:r>
              <a:rPr lang="zh-CN" altLang="zh-CN" sz="3200" dirty="0" smtClean="0">
                <a:latin typeface="华文新魏" panose="02010800040101010101" charset="-122"/>
                <a:ea typeface="华文新魏" panose="02010800040101010101" charset="-122"/>
              </a:rPr>
              <a:t>评标说明</a:t>
            </a:r>
            <a:endParaRPr lang="zh-CN" altLang="zh-CN" sz="3200" dirty="0" smtClean="0">
              <a:latin typeface="华文新魏" panose="02010800040101010101" charset="-122"/>
              <a:ea typeface="华文新魏" panose="02010800040101010101" charset="-122"/>
            </a:endParaRPr>
          </a:p>
          <a:p>
            <a:r>
              <a:rPr lang="en-US" altLang="zh-CN" sz="3200" dirty="0" smtClean="0">
                <a:latin typeface="华文新魏" panose="02010800040101010101" charset="-122"/>
                <a:ea typeface="华文新魏" panose="02010800040101010101" charset="-122"/>
              </a:rPr>
              <a:t>6.</a:t>
            </a:r>
            <a:r>
              <a:rPr lang="zh-CN" altLang="zh-CN" sz="3200" dirty="0" smtClean="0">
                <a:latin typeface="华文新魏" panose="02010800040101010101" charset="-122"/>
                <a:ea typeface="华文新魏" panose="02010800040101010101" charset="-122"/>
              </a:rPr>
              <a:t>授予合同阐释</a:t>
            </a:r>
            <a:endParaRPr lang="en-US" altLang="zh-CN" dirty="0" smtClean="0"/>
          </a:p>
          <a:p>
            <a:endParaRPr lang="zh-CN" altLang="en-US" dirty="0"/>
          </a:p>
        </p:txBody>
      </p:sp>
    </p:spTree>
  </p:cSld>
  <p:clrMapOvr>
    <a:masterClrMapping/>
  </p:clrMapOvr>
  <p:transition>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zh-CN" dirty="0" smtClean="0">
                <a:latin typeface="华文新魏" panose="02010800040101010101" charset="-122"/>
                <a:ea typeface="华文新魏" panose="02010800040101010101" charset="-122"/>
                <a:sym typeface="+mn-ea"/>
              </a:rPr>
              <a:t>尾部</a:t>
            </a:r>
            <a:endParaRPr lang="zh-CN" altLang="zh-CN" dirty="0" smtClean="0">
              <a:latin typeface="华文新魏" panose="02010800040101010101" charset="-122"/>
              <a:ea typeface="华文新魏" panose="02010800040101010101" charset="-122"/>
              <a:sym typeface="+mn-ea"/>
            </a:endParaRPr>
          </a:p>
        </p:txBody>
      </p:sp>
      <p:sp>
        <p:nvSpPr>
          <p:cNvPr id="3" name="内容占位符 2"/>
          <p:cNvSpPr>
            <a:spLocks noGrp="1"/>
          </p:cNvSpPr>
          <p:nvPr>
            <p:ph idx="1"/>
          </p:nvPr>
        </p:nvSpPr>
        <p:spPr/>
        <p:txBody>
          <a:bodyPr/>
          <a:lstStyle/>
          <a:p>
            <a:r>
              <a:rPr lang="zh-CN" altLang="zh-CN" sz="3200" dirty="0" smtClean="0">
                <a:latin typeface="华文新魏" panose="02010800040101010101" charset="-122"/>
                <a:ea typeface="华文新魏" panose="02010800040101010101" charset="-122"/>
              </a:rPr>
              <a:t>写明招标单位的名称、投标地址、电话号码、传真、电子邮箱、附件等。</a:t>
            </a:r>
            <a:endParaRPr lang="zh-CN" altLang="zh-CN" sz="3200" dirty="0" smtClean="0">
              <a:latin typeface="华文新魏" panose="02010800040101010101" charset="-122"/>
              <a:ea typeface="华文新魏" panose="02010800040101010101" charset="-122"/>
            </a:endParaRPr>
          </a:p>
          <a:p>
            <a:r>
              <a:rPr lang="zh-CN" altLang="zh-CN" dirty="0" smtClean="0"/>
              <a:t>　　</a:t>
            </a:r>
            <a:endParaRPr lang="zh-CN" altLang="zh-CN" dirty="0" smtClean="0"/>
          </a:p>
          <a:p>
            <a:endParaRPr lang="zh-CN" altLang="en-US" dirty="0"/>
          </a:p>
        </p:txBody>
      </p:sp>
    </p:spTree>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smtClean="0"/>
              <a:t>什么是投标书？</a:t>
            </a:r>
            <a:endParaRPr lang="zh-CN" altLang="zh-CN" b="1" dirty="0"/>
          </a:p>
        </p:txBody>
      </p:sp>
      <p:sp>
        <p:nvSpPr>
          <p:cNvPr id="3" name="内容占位符 2"/>
          <p:cNvSpPr>
            <a:spLocks noGrp="1"/>
          </p:cNvSpPr>
          <p:nvPr>
            <p:ph idx="1"/>
          </p:nvPr>
        </p:nvSpPr>
        <p:spPr/>
        <p:txBody>
          <a:bodyPr/>
          <a:lstStyle/>
          <a:p>
            <a:r>
              <a:rPr lang="zh-CN" altLang="zh-CN" sz="3200" dirty="0" smtClean="0">
                <a:latin typeface="华文新魏" panose="02010800040101010101" charset="-122"/>
                <a:ea typeface="华文新魏" panose="02010800040101010101" charset="-122"/>
              </a:rPr>
              <a:t>投标人按照招标文件规定的要求，在规定的时间和地点主动向招标人递交投标文件并以中标为目的的行为。</a:t>
            </a:r>
            <a:endParaRPr lang="zh-CN" altLang="zh-CN" sz="3200" dirty="0" smtClean="0">
              <a:latin typeface="华文新魏" panose="02010800040101010101" charset="-122"/>
              <a:ea typeface="华文新魏" panose="02010800040101010101" charset="-122"/>
            </a:endParaRPr>
          </a:p>
          <a:p>
            <a:endParaRPr lang="zh-CN" altLang="zh-CN" sz="3200" dirty="0" smtClean="0">
              <a:latin typeface="华文新魏" panose="02010800040101010101" charset="-122"/>
              <a:ea typeface="华文新魏" panose="02010800040101010101" charset="-122"/>
            </a:endParaRPr>
          </a:p>
        </p:txBody>
      </p:sp>
    </p:spTree>
  </p:cSld>
  <p:clrMapOvr>
    <a:masterClrMapping/>
  </p:clrMapOvr>
  <p:transition>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zh-CN" dirty="0" smtClean="0">
                <a:sym typeface="+mn-ea"/>
              </a:rPr>
              <a:t>投标书的特点</a:t>
            </a:r>
            <a:endParaRPr lang="zh-CN" altLang="zh-CN" dirty="0" smtClean="0">
              <a:sym typeface="+mn-ea"/>
            </a:endParaRPr>
          </a:p>
        </p:txBody>
      </p:sp>
      <p:sp>
        <p:nvSpPr>
          <p:cNvPr id="3" name="内容占位符 2"/>
          <p:cNvSpPr>
            <a:spLocks noGrp="1"/>
          </p:cNvSpPr>
          <p:nvPr>
            <p:ph idx="1"/>
          </p:nvPr>
        </p:nvSpPr>
        <p:spPr/>
        <p:txBody>
          <a:bodyPr/>
          <a:lstStyle/>
          <a:p>
            <a:r>
              <a:rPr lang="zh-CN" altLang="zh-CN" sz="3200" dirty="0" smtClean="0">
                <a:latin typeface="华文新魏" panose="02010800040101010101" charset="-122"/>
                <a:ea typeface="华文新魏" panose="02010800040101010101" charset="-122"/>
              </a:rPr>
              <a:t>针对性</a:t>
            </a:r>
            <a:endParaRPr lang="zh-CN" altLang="zh-CN" sz="3200" dirty="0" smtClean="0">
              <a:latin typeface="华文新魏" panose="02010800040101010101" charset="-122"/>
              <a:ea typeface="华文新魏" panose="02010800040101010101" charset="-122"/>
            </a:endParaRPr>
          </a:p>
          <a:p>
            <a:r>
              <a:rPr lang="zh-CN" altLang="zh-CN" sz="3200" dirty="0" smtClean="0">
                <a:latin typeface="华文新魏" panose="02010800040101010101" charset="-122"/>
                <a:ea typeface="华文新魏" panose="02010800040101010101" charset="-122"/>
              </a:rPr>
              <a:t>求实性</a:t>
            </a:r>
            <a:endParaRPr lang="zh-CN" altLang="zh-CN" sz="3200" dirty="0" smtClean="0">
              <a:latin typeface="华文新魏" panose="02010800040101010101" charset="-122"/>
              <a:ea typeface="华文新魏" panose="02010800040101010101" charset="-122"/>
            </a:endParaRPr>
          </a:p>
          <a:p>
            <a:r>
              <a:rPr lang="zh-CN" altLang="zh-CN" sz="3200" dirty="0" smtClean="0">
                <a:latin typeface="华文新魏" panose="02010800040101010101" charset="-122"/>
                <a:ea typeface="华文新魏" panose="02010800040101010101" charset="-122"/>
              </a:rPr>
              <a:t>合约性</a:t>
            </a:r>
            <a:endParaRPr lang="zh-CN" altLang="en-US" sz="3200" dirty="0">
              <a:latin typeface="华文新魏" panose="02010800040101010101" charset="-122"/>
              <a:ea typeface="华文新魏" panose="02010800040101010101" charset="-122"/>
            </a:endParaRPr>
          </a:p>
        </p:txBody>
      </p:sp>
    </p:spTree>
  </p:cSld>
  <p:clrMapOvr>
    <a:masterClrMapping/>
  </p:clrMapOvr>
  <p:transition>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zh-CN" dirty="0" smtClean="0">
                <a:sym typeface="+mn-ea"/>
              </a:rPr>
              <a:t>投标书写作要点</a:t>
            </a:r>
            <a:br>
              <a:rPr lang="zh-CN" altLang="zh-CN" dirty="0" smtClean="0"/>
            </a:br>
            <a:endParaRPr lang="zh-CN" altLang="zh-CN" dirty="0" smtClean="0">
              <a:sym typeface="+mn-ea"/>
            </a:endParaRPr>
          </a:p>
        </p:txBody>
      </p:sp>
      <p:sp>
        <p:nvSpPr>
          <p:cNvPr id="3" name="内容占位符 2"/>
          <p:cNvSpPr>
            <a:spLocks noGrp="1"/>
          </p:cNvSpPr>
          <p:nvPr>
            <p:ph idx="1"/>
          </p:nvPr>
        </p:nvSpPr>
        <p:spPr/>
        <p:txBody>
          <a:bodyPr/>
          <a:lstStyle/>
          <a:p>
            <a:r>
              <a:rPr lang="zh-CN" altLang="zh-CN" sz="3200" dirty="0" smtClean="0">
                <a:latin typeface="华文新魏" panose="02010800040101010101" charset="-122"/>
                <a:ea typeface="华文新魏" panose="02010800040101010101" charset="-122"/>
              </a:rPr>
              <a:t>标题</a:t>
            </a:r>
            <a:endParaRPr lang="zh-CN" altLang="zh-CN" sz="3200" dirty="0" smtClean="0">
              <a:latin typeface="华文新魏" panose="02010800040101010101" charset="-122"/>
              <a:ea typeface="华文新魏" panose="02010800040101010101" charset="-122"/>
            </a:endParaRPr>
          </a:p>
          <a:p>
            <a:r>
              <a:rPr lang="zh-CN" altLang="zh-CN" sz="3200" dirty="0" smtClean="0">
                <a:latin typeface="华文新魏" panose="02010800040101010101" charset="-122"/>
                <a:ea typeface="华文新魏" panose="02010800040101010101" charset="-122"/>
              </a:rPr>
              <a:t>“投标项目名称</a:t>
            </a:r>
            <a:r>
              <a:rPr lang="en-US" altLang="zh-CN" sz="3200" dirty="0" smtClean="0">
                <a:latin typeface="华文新魏" panose="02010800040101010101" charset="-122"/>
                <a:ea typeface="华文新魏" panose="02010800040101010101" charset="-122"/>
              </a:rPr>
              <a:t>+</a:t>
            </a:r>
            <a:r>
              <a:rPr lang="zh-CN" altLang="zh-CN" sz="3200" dirty="0" smtClean="0">
                <a:latin typeface="华文新魏" panose="02010800040101010101" charset="-122"/>
                <a:ea typeface="华文新魏" panose="02010800040101010101" charset="-122"/>
              </a:rPr>
              <a:t>文种”</a:t>
            </a:r>
            <a:endParaRPr lang="zh-CN" altLang="zh-CN" sz="3200" dirty="0" smtClean="0">
              <a:latin typeface="华文新魏" panose="02010800040101010101" charset="-122"/>
              <a:ea typeface="华文新魏" panose="02010800040101010101" charset="-122"/>
            </a:endParaRPr>
          </a:p>
          <a:p>
            <a:r>
              <a:rPr lang="zh-CN" altLang="zh-CN" sz="3200" dirty="0" smtClean="0">
                <a:latin typeface="华文新魏" panose="02010800040101010101" charset="-122"/>
                <a:ea typeface="华文新魏" panose="02010800040101010101" charset="-122"/>
              </a:rPr>
              <a:t>“投标单位名称</a:t>
            </a:r>
            <a:r>
              <a:rPr lang="en-US" altLang="zh-CN" sz="3200" dirty="0" smtClean="0">
                <a:latin typeface="华文新魏" panose="02010800040101010101" charset="-122"/>
                <a:ea typeface="华文新魏" panose="02010800040101010101" charset="-122"/>
              </a:rPr>
              <a:t>+</a:t>
            </a:r>
            <a:r>
              <a:rPr lang="zh-CN" altLang="zh-CN" sz="3200" dirty="0" smtClean="0">
                <a:latin typeface="华文新魏" panose="02010800040101010101" charset="-122"/>
                <a:ea typeface="华文新魏" panose="02010800040101010101" charset="-122"/>
              </a:rPr>
              <a:t>文种”</a:t>
            </a:r>
            <a:endParaRPr lang="zh-CN" altLang="zh-CN" sz="3200" dirty="0" smtClean="0">
              <a:latin typeface="华文新魏" panose="02010800040101010101" charset="-122"/>
              <a:ea typeface="华文新魏" panose="02010800040101010101" charset="-122"/>
            </a:endParaRPr>
          </a:p>
          <a:p>
            <a:endParaRPr lang="zh-CN" altLang="en-US" sz="3200" dirty="0">
              <a:latin typeface="华文新魏" panose="02010800040101010101" charset="-122"/>
              <a:ea typeface="华文新魏" panose="02010800040101010101" charset="-122"/>
            </a:endParaRPr>
          </a:p>
        </p:txBody>
      </p:sp>
    </p:spTree>
  </p:cSld>
  <p:clrMapOvr>
    <a:masterClrMapping/>
  </p:clrMapOvr>
  <p:transition>
    <p:fad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zh-CN" dirty="0" smtClean="0">
                <a:latin typeface="华文新魏" panose="02010800040101010101" charset="-122"/>
                <a:ea typeface="华文新魏" panose="02010800040101010101" charset="-122"/>
                <a:sym typeface="+mn-ea"/>
              </a:rPr>
              <a:t>投标书正文写作</a:t>
            </a:r>
            <a:endParaRPr lang="zh-CN" altLang="zh-CN" dirty="0" smtClean="0">
              <a:latin typeface="华文新魏" panose="02010800040101010101" charset="-122"/>
              <a:ea typeface="华文新魏" panose="02010800040101010101" charset="-122"/>
              <a:sym typeface="+mn-ea"/>
            </a:endParaRPr>
          </a:p>
        </p:txBody>
      </p:sp>
      <p:sp>
        <p:nvSpPr>
          <p:cNvPr id="3" name="内容占位符 2"/>
          <p:cNvSpPr>
            <a:spLocks noGrp="1"/>
          </p:cNvSpPr>
          <p:nvPr>
            <p:ph idx="1"/>
          </p:nvPr>
        </p:nvSpPr>
        <p:spPr/>
        <p:txBody>
          <a:bodyPr>
            <a:noAutofit/>
          </a:bodyPr>
          <a:lstStyle/>
          <a:p>
            <a:r>
              <a:rPr lang="zh-CN" altLang="zh-CN" sz="3200" dirty="0" smtClean="0">
                <a:latin typeface="华文新魏" panose="02010800040101010101" charset="-122"/>
                <a:ea typeface="华文新魏" panose="02010800040101010101" charset="-122"/>
              </a:rPr>
              <a:t>正文结构：</a:t>
            </a:r>
            <a:endParaRPr lang="zh-CN" altLang="zh-CN" sz="3200" dirty="0" smtClean="0">
              <a:latin typeface="华文新魏" panose="02010800040101010101" charset="-122"/>
              <a:ea typeface="华文新魏" panose="02010800040101010101" charset="-122"/>
            </a:endParaRPr>
          </a:p>
          <a:p>
            <a:r>
              <a:rPr lang="zh-CN" altLang="zh-CN" sz="3200" dirty="0" smtClean="0">
                <a:solidFill>
                  <a:schemeClr val="accent5"/>
                </a:solidFill>
                <a:latin typeface="华文新魏" panose="02010800040101010101" charset="-122"/>
                <a:ea typeface="华文新魏" panose="02010800040101010101" charset="-122"/>
              </a:rPr>
              <a:t>送达单位</a:t>
            </a:r>
            <a:r>
              <a:rPr lang="en-US" altLang="zh-CN" sz="3200" dirty="0" smtClean="0">
                <a:solidFill>
                  <a:schemeClr val="accent5"/>
                </a:solidFill>
                <a:latin typeface="华文新魏" panose="02010800040101010101" charset="-122"/>
                <a:ea typeface="华文新魏" panose="02010800040101010101" charset="-122"/>
              </a:rPr>
              <a:t>+</a:t>
            </a:r>
            <a:r>
              <a:rPr lang="zh-CN" altLang="zh-CN" sz="3200" dirty="0" smtClean="0">
                <a:solidFill>
                  <a:schemeClr val="accent5"/>
                </a:solidFill>
                <a:latin typeface="华文新魏" panose="02010800040101010101" charset="-122"/>
                <a:ea typeface="华文新魏" panose="02010800040101010101" charset="-122"/>
              </a:rPr>
              <a:t>引言</a:t>
            </a:r>
            <a:r>
              <a:rPr lang="en-US" altLang="zh-CN" sz="3200" dirty="0" smtClean="0">
                <a:solidFill>
                  <a:schemeClr val="accent5"/>
                </a:solidFill>
                <a:latin typeface="华文新魏" panose="02010800040101010101" charset="-122"/>
                <a:ea typeface="华文新魏" panose="02010800040101010101" charset="-122"/>
              </a:rPr>
              <a:t>+</a:t>
            </a:r>
            <a:r>
              <a:rPr lang="zh-CN" altLang="zh-CN" sz="3200" dirty="0" smtClean="0">
                <a:solidFill>
                  <a:schemeClr val="accent5"/>
                </a:solidFill>
                <a:latin typeface="华文新魏" panose="02010800040101010101" charset="-122"/>
                <a:ea typeface="华文新魏" panose="02010800040101010101" charset="-122"/>
              </a:rPr>
              <a:t>主体</a:t>
            </a:r>
            <a:r>
              <a:rPr lang="en-US" altLang="zh-CN" sz="3200" dirty="0" smtClean="0">
                <a:solidFill>
                  <a:schemeClr val="accent5"/>
                </a:solidFill>
                <a:latin typeface="华文新魏" panose="02010800040101010101" charset="-122"/>
                <a:ea typeface="华文新魏" panose="02010800040101010101" charset="-122"/>
              </a:rPr>
              <a:t>+</a:t>
            </a:r>
            <a:r>
              <a:rPr lang="zh-CN" altLang="zh-CN" sz="3200" dirty="0" smtClean="0">
                <a:solidFill>
                  <a:schemeClr val="accent5"/>
                </a:solidFill>
                <a:latin typeface="华文新魏" panose="02010800040101010101" charset="-122"/>
                <a:ea typeface="华文新魏" panose="02010800040101010101" charset="-122"/>
              </a:rPr>
              <a:t>结尾</a:t>
            </a:r>
            <a:endParaRPr lang="zh-CN" altLang="zh-CN" sz="3200" dirty="0" smtClean="0">
              <a:solidFill>
                <a:schemeClr val="accent5"/>
              </a:solidFill>
              <a:latin typeface="华文新魏" panose="02010800040101010101" charset="-122"/>
              <a:ea typeface="华文新魏" panose="02010800040101010101" charset="-122"/>
            </a:endParaRPr>
          </a:p>
          <a:p>
            <a:r>
              <a:rPr lang="en-US" altLang="zh-CN" sz="3200" dirty="0" smtClean="0">
                <a:latin typeface="华文新魏" panose="02010800040101010101" charset="-122"/>
                <a:ea typeface="华文新魏" panose="02010800040101010101" charset="-122"/>
              </a:rPr>
              <a:t>1.</a:t>
            </a:r>
            <a:r>
              <a:rPr lang="zh-CN" altLang="zh-CN" sz="3200" dirty="0" smtClean="0">
                <a:latin typeface="华文新魏" panose="02010800040101010101" charset="-122"/>
                <a:ea typeface="华文新魏" panose="02010800040101010101" charset="-122"/>
              </a:rPr>
              <a:t>送达单位顶格书写。</a:t>
            </a:r>
            <a:endParaRPr lang="zh-CN" altLang="zh-CN" sz="3200" dirty="0" smtClean="0">
              <a:latin typeface="华文新魏" panose="02010800040101010101" charset="-122"/>
              <a:ea typeface="华文新魏" panose="02010800040101010101" charset="-122"/>
            </a:endParaRPr>
          </a:p>
          <a:p>
            <a:r>
              <a:rPr lang="en-US" altLang="zh-CN" sz="3200" dirty="0" smtClean="0">
                <a:latin typeface="华文新魏" panose="02010800040101010101" charset="-122"/>
                <a:ea typeface="华文新魏" panose="02010800040101010101" charset="-122"/>
              </a:rPr>
              <a:t>2.</a:t>
            </a:r>
            <a:r>
              <a:rPr lang="zh-CN" altLang="zh-CN" sz="3200" dirty="0" smtClean="0">
                <a:latin typeface="华文新魏" panose="02010800040101010101" charset="-122"/>
                <a:ea typeface="华文新魏" panose="02010800040101010101" charset="-122"/>
              </a:rPr>
              <a:t>引言说明投标的依据、目的和指导思想。</a:t>
            </a:r>
            <a:endParaRPr lang="zh-CN" altLang="zh-CN" sz="3200" dirty="0" smtClean="0">
              <a:latin typeface="华文新魏" panose="02010800040101010101" charset="-122"/>
              <a:ea typeface="华文新魏" panose="02010800040101010101" charset="-122"/>
            </a:endParaRPr>
          </a:p>
          <a:p>
            <a:r>
              <a:rPr lang="en-US" altLang="zh-CN" sz="3200" dirty="0" smtClean="0">
                <a:latin typeface="华文新魏" panose="02010800040101010101" charset="-122"/>
                <a:ea typeface="华文新魏" panose="02010800040101010101" charset="-122"/>
              </a:rPr>
              <a:t>3.</a:t>
            </a:r>
            <a:r>
              <a:rPr lang="zh-CN" altLang="zh-CN" sz="3200" dirty="0" smtClean="0">
                <a:latin typeface="华文新魏" panose="02010800040101010101" charset="-122"/>
                <a:ea typeface="华文新魏" panose="02010800040101010101" charset="-122"/>
              </a:rPr>
              <a:t>主体根据招标书提出的目标、要求，介绍投标企业的现状，明确投标期限及投标形式，拟定标的，填写标单等。</a:t>
            </a:r>
            <a:endParaRPr lang="zh-CN" altLang="zh-CN" sz="3200" dirty="0" smtClean="0">
              <a:latin typeface="华文新魏" panose="02010800040101010101" charset="-122"/>
              <a:ea typeface="华文新魏" panose="02010800040101010101" charset="-122"/>
            </a:endParaRPr>
          </a:p>
          <a:p>
            <a:r>
              <a:rPr lang="en-US" altLang="zh-CN" sz="3200" dirty="0" smtClean="0">
                <a:latin typeface="华文新魏" panose="02010800040101010101" charset="-122"/>
                <a:ea typeface="华文新魏" panose="02010800040101010101" charset="-122"/>
              </a:rPr>
              <a:t>4.</a:t>
            </a:r>
            <a:r>
              <a:rPr lang="zh-CN" altLang="zh-CN" sz="3200" dirty="0" smtClean="0">
                <a:latin typeface="华文新魏" panose="02010800040101010101" charset="-122"/>
                <a:ea typeface="华文新魏" panose="02010800040101010101" charset="-122"/>
              </a:rPr>
              <a:t>结尾写明投标书单位的名称、地址、电话号码和传真等。</a:t>
            </a:r>
            <a:endParaRPr lang="zh-CN" altLang="zh-CN" sz="3200" dirty="0" smtClean="0">
              <a:latin typeface="华文新魏" panose="02010800040101010101" charset="-122"/>
              <a:ea typeface="华文新魏" panose="02010800040101010101" charset="-122"/>
            </a:endParaRPr>
          </a:p>
        </p:txBody>
      </p:sp>
    </p:spTree>
  </p:cSld>
  <p:clrMapOvr>
    <a:masterClrMapping/>
  </p:clrMapOvr>
  <p:transition>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zh-CN" dirty="0" smtClean="0">
                <a:latin typeface="华文新魏" panose="02010800040101010101" charset="-122"/>
                <a:ea typeface="华文新魏" panose="02010800040101010101" charset="-122"/>
                <a:sym typeface="+mn-ea"/>
              </a:rPr>
              <a:t>尾部</a:t>
            </a:r>
            <a:endParaRPr lang="zh-CN" altLang="zh-CN" dirty="0" smtClean="0">
              <a:latin typeface="华文新魏" panose="02010800040101010101" charset="-122"/>
              <a:ea typeface="华文新魏" panose="02010800040101010101" charset="-122"/>
              <a:sym typeface="+mn-ea"/>
            </a:endParaRPr>
          </a:p>
        </p:txBody>
      </p:sp>
      <p:sp>
        <p:nvSpPr>
          <p:cNvPr id="3" name="内容占位符 2"/>
          <p:cNvSpPr>
            <a:spLocks noGrp="1"/>
          </p:cNvSpPr>
          <p:nvPr>
            <p:ph idx="1"/>
          </p:nvPr>
        </p:nvSpPr>
        <p:spPr/>
        <p:txBody>
          <a:bodyPr/>
          <a:lstStyle/>
          <a:p>
            <a:r>
              <a:rPr lang="zh-CN" altLang="zh-CN" sz="3200" dirty="0" smtClean="0">
                <a:latin typeface="华文新魏" panose="02010800040101010101" charset="-122"/>
                <a:ea typeface="华文新魏" panose="02010800040101010101" charset="-122"/>
              </a:rPr>
              <a:t>一般包括附件名称、落款、成文日期和附件原文。</a:t>
            </a:r>
            <a:endParaRPr lang="zh-CN" altLang="zh-CN" sz="3200" dirty="0" smtClean="0">
              <a:latin typeface="华文新魏" panose="02010800040101010101" charset="-122"/>
              <a:ea typeface="华文新魏" panose="02010800040101010101" charset="-122"/>
            </a:endParaRPr>
          </a:p>
          <a:p>
            <a:pPr marL="0" indent="0">
              <a:buNone/>
            </a:pPr>
            <a:endParaRPr lang="zh-CN" altLang="en-US" sz="3200" dirty="0">
              <a:latin typeface="华文新魏" panose="02010800040101010101" charset="-122"/>
              <a:ea typeface="华文新魏" panose="02010800040101010101" charset="-122"/>
            </a:endParaRPr>
          </a:p>
        </p:txBody>
      </p:sp>
    </p:spTree>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公文的作用</a:t>
            </a:r>
            <a:endParaRPr lang="zh-CN" altLang="en-US" dirty="0"/>
          </a:p>
        </p:txBody>
      </p:sp>
      <p:sp>
        <p:nvSpPr>
          <p:cNvPr id="3" name="内容占位符 2"/>
          <p:cNvSpPr>
            <a:spLocks noGrp="1"/>
          </p:cNvSpPr>
          <p:nvPr>
            <p:ph idx="1"/>
          </p:nvPr>
        </p:nvSpPr>
        <p:spPr/>
        <p:txBody>
          <a:bodyPr/>
          <a:lstStyle/>
          <a:p>
            <a:r>
              <a:rPr lang="en-US" altLang="zh-CN" sz="3200" dirty="0" smtClean="0">
                <a:solidFill>
                  <a:srgbClr val="FF0000"/>
                </a:solidFill>
                <a:sym typeface="+mn-ea"/>
              </a:rPr>
              <a:t>1.</a:t>
            </a:r>
            <a:r>
              <a:rPr lang="zh-CN" altLang="zh-CN" sz="3200" dirty="0" smtClean="0">
                <a:solidFill>
                  <a:srgbClr val="FF0000"/>
                </a:solidFill>
                <a:sym typeface="+mn-ea"/>
              </a:rPr>
              <a:t>明法：</a:t>
            </a:r>
            <a:r>
              <a:rPr lang="zh-CN" altLang="zh-CN" sz="3200" dirty="0" smtClean="0"/>
              <a:t>法规和准绳作用</a:t>
            </a:r>
            <a:endParaRPr lang="zh-CN" altLang="zh-CN" sz="3200" dirty="0" smtClean="0"/>
          </a:p>
          <a:p>
            <a:r>
              <a:rPr lang="en-US" altLang="zh-CN" sz="3200" dirty="0" smtClean="0">
                <a:solidFill>
                  <a:srgbClr val="FF0000"/>
                </a:solidFill>
                <a:sym typeface="+mn-ea"/>
              </a:rPr>
              <a:t>2.</a:t>
            </a:r>
            <a:r>
              <a:rPr lang="zh-CN" altLang="zh-CN" sz="3200" dirty="0" smtClean="0">
                <a:solidFill>
                  <a:srgbClr val="FF0000"/>
                </a:solidFill>
                <a:sym typeface="+mn-ea"/>
              </a:rPr>
              <a:t>传令：</a:t>
            </a:r>
            <a:r>
              <a:rPr lang="zh-CN" altLang="zh-CN" sz="3200" dirty="0" smtClean="0">
                <a:sym typeface="+mn-ea"/>
              </a:rPr>
              <a:t>领导与指导作用</a:t>
            </a:r>
            <a:endParaRPr lang="zh-CN" altLang="zh-CN" sz="3200" dirty="0" smtClean="0">
              <a:sym typeface="+mn-ea"/>
            </a:endParaRPr>
          </a:p>
          <a:p>
            <a:r>
              <a:rPr lang="en-US" altLang="zh-CN" sz="3200" dirty="0" smtClean="0">
                <a:solidFill>
                  <a:srgbClr val="FF0000"/>
                </a:solidFill>
                <a:sym typeface="+mn-ea"/>
              </a:rPr>
              <a:t>3.</a:t>
            </a:r>
            <a:r>
              <a:rPr lang="zh-CN" altLang="zh-CN" sz="3200" dirty="0" smtClean="0">
                <a:solidFill>
                  <a:srgbClr val="FF0000"/>
                </a:solidFill>
                <a:sym typeface="+mn-ea"/>
              </a:rPr>
              <a:t>宣教：</a:t>
            </a:r>
            <a:r>
              <a:rPr lang="zh-CN" altLang="zh-CN" sz="3200" dirty="0" smtClean="0">
                <a:sym typeface="+mn-ea"/>
              </a:rPr>
              <a:t>宣传教育作用</a:t>
            </a:r>
            <a:endParaRPr lang="zh-CN" altLang="zh-CN" sz="3200" dirty="0" smtClean="0"/>
          </a:p>
          <a:p>
            <a:r>
              <a:rPr lang="en-US" altLang="zh-CN" sz="3200" dirty="0" smtClean="0">
                <a:solidFill>
                  <a:srgbClr val="FF0000"/>
                </a:solidFill>
                <a:sym typeface="+mn-ea"/>
              </a:rPr>
              <a:t>4.</a:t>
            </a:r>
            <a:r>
              <a:rPr lang="zh-CN" altLang="zh-CN" sz="3200" dirty="0" smtClean="0">
                <a:solidFill>
                  <a:srgbClr val="FF0000"/>
                </a:solidFill>
                <a:sym typeface="+mn-ea"/>
              </a:rPr>
              <a:t>纽带：</a:t>
            </a:r>
            <a:r>
              <a:rPr lang="zh-CN" altLang="zh-CN" sz="3200" dirty="0" smtClean="0">
                <a:sym typeface="+mn-ea"/>
              </a:rPr>
              <a:t>公务联系作用</a:t>
            </a:r>
            <a:endParaRPr lang="zh-CN" altLang="zh-CN" sz="3200" dirty="0" smtClean="0">
              <a:sym typeface="+mn-ea"/>
            </a:endParaRPr>
          </a:p>
          <a:p>
            <a:r>
              <a:rPr lang="en-US" altLang="zh-CN" sz="3200" dirty="0" smtClean="0">
                <a:solidFill>
                  <a:srgbClr val="FF0000"/>
                </a:solidFill>
                <a:sym typeface="+mn-ea"/>
              </a:rPr>
              <a:t>5.</a:t>
            </a:r>
            <a:r>
              <a:rPr lang="zh-CN" altLang="zh-CN" sz="3200" dirty="0" smtClean="0">
                <a:solidFill>
                  <a:srgbClr val="FF0000"/>
                </a:solidFill>
                <a:sym typeface="+mn-ea"/>
              </a:rPr>
              <a:t>凭借：</a:t>
            </a:r>
            <a:r>
              <a:rPr lang="zh-CN" altLang="zh-CN" sz="3200" dirty="0" smtClean="0">
                <a:sym typeface="+mn-ea"/>
              </a:rPr>
              <a:t>凭证记载作用</a:t>
            </a:r>
            <a:endParaRPr lang="zh-CN" altLang="en-US" sz="3200" dirty="0"/>
          </a:p>
        </p:txBody>
      </p:sp>
    </p:spTree>
  </p:cSld>
  <p:clrMapOvr>
    <a:masterClrMapping/>
  </p:clrMapOvr>
  <p:transition>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r>
              <a:rPr lang="zh-CN" altLang="zh-CN" dirty="0" smtClean="0">
                <a:latin typeface="华文新魏" panose="02010800040101010101" charset="-122"/>
                <a:ea typeface="华文新魏" panose="02010800040101010101" charset="-122"/>
                <a:sym typeface="+mn-ea"/>
              </a:rPr>
              <a:t>投标书的写作要求</a:t>
            </a:r>
            <a:endParaRPr lang="zh-CN" altLang="zh-CN" dirty="0" smtClean="0">
              <a:latin typeface="华文新魏" panose="02010800040101010101" charset="-122"/>
              <a:ea typeface="华文新魏" panose="02010800040101010101" charset="-122"/>
              <a:sym typeface="+mn-ea"/>
            </a:endParaRPr>
          </a:p>
        </p:txBody>
      </p:sp>
      <p:sp>
        <p:nvSpPr>
          <p:cNvPr id="3" name="内容占位符 2"/>
          <p:cNvSpPr>
            <a:spLocks noGrp="1"/>
          </p:cNvSpPr>
          <p:nvPr>
            <p:ph idx="1"/>
          </p:nvPr>
        </p:nvSpPr>
        <p:spPr/>
        <p:txBody>
          <a:bodyPr/>
          <a:lstStyle/>
          <a:p>
            <a:r>
              <a:rPr lang="zh-CN" altLang="zh-CN" sz="3200" dirty="0" smtClean="0">
                <a:latin typeface="宋体" panose="02010600030101010101" pitchFamily="2" charset="-122"/>
                <a:ea typeface="宋体" panose="02010600030101010101" pitchFamily="2" charset="-122"/>
              </a:rPr>
              <a:t>◎</a:t>
            </a:r>
            <a:r>
              <a:rPr lang="zh-CN" altLang="zh-CN" sz="3200" dirty="0" smtClean="0">
                <a:latin typeface="华文新魏" panose="02010800040101010101" charset="-122"/>
                <a:ea typeface="华文新魏" panose="02010800040101010101" charset="-122"/>
              </a:rPr>
              <a:t>要扣紧招标书的要求撰写并编制，</a:t>
            </a:r>
            <a:endParaRPr lang="zh-CN" altLang="zh-CN" sz="3200" dirty="0" smtClean="0">
              <a:latin typeface="华文新魏" panose="02010800040101010101" charset="-122"/>
              <a:ea typeface="华文新魏" panose="02010800040101010101" charset="-122"/>
            </a:endParaRPr>
          </a:p>
          <a:p>
            <a:r>
              <a:rPr lang="zh-CN" altLang="zh-CN" sz="3200" dirty="0" smtClean="0">
                <a:latin typeface="宋体" panose="02010600030101010101" pitchFamily="2" charset="-122"/>
                <a:ea typeface="宋体" panose="02010600030101010101" pitchFamily="2" charset="-122"/>
              </a:rPr>
              <a:t>◎</a:t>
            </a:r>
            <a:r>
              <a:rPr lang="zh-CN" altLang="zh-CN" sz="3200" dirty="0" smtClean="0">
                <a:latin typeface="华文新魏" panose="02010800040101010101" charset="-122"/>
                <a:ea typeface="华文新魏" panose="02010800040101010101" charset="-122"/>
              </a:rPr>
              <a:t>要注意事项明确，</a:t>
            </a:r>
            <a:endParaRPr lang="zh-CN" altLang="zh-CN" sz="3200" dirty="0" smtClean="0">
              <a:latin typeface="华文新魏" panose="02010800040101010101" charset="-122"/>
              <a:ea typeface="华文新魏" panose="02010800040101010101" charset="-122"/>
            </a:endParaRPr>
          </a:p>
          <a:p>
            <a:r>
              <a:rPr lang="zh-CN" altLang="zh-CN" sz="3200" dirty="0" smtClean="0">
                <a:latin typeface="宋体" panose="02010600030101010101" pitchFamily="2" charset="-122"/>
                <a:ea typeface="宋体" panose="02010600030101010101" pitchFamily="2" charset="-122"/>
              </a:rPr>
              <a:t>◎</a:t>
            </a:r>
            <a:r>
              <a:rPr lang="zh-CN" altLang="zh-CN" sz="3200" dirty="0" smtClean="0">
                <a:latin typeface="华文新魏" panose="02010800040101010101" charset="-122"/>
                <a:ea typeface="华文新魏" panose="02010800040101010101" charset="-122"/>
              </a:rPr>
              <a:t>要实事求是，避免弄虚作假，</a:t>
            </a:r>
            <a:endParaRPr lang="zh-CN" altLang="zh-CN" sz="3200" dirty="0" smtClean="0">
              <a:latin typeface="华文新魏" panose="02010800040101010101" charset="-122"/>
              <a:ea typeface="华文新魏" panose="02010800040101010101" charset="-122"/>
            </a:endParaRPr>
          </a:p>
          <a:p>
            <a:r>
              <a:rPr lang="zh-CN" altLang="zh-CN" sz="3200" dirty="0" smtClean="0">
                <a:latin typeface="宋体" panose="02010600030101010101" pitchFamily="2" charset="-122"/>
                <a:ea typeface="宋体" panose="02010600030101010101" pitchFamily="2" charset="-122"/>
              </a:rPr>
              <a:t>◎</a:t>
            </a:r>
            <a:r>
              <a:rPr lang="zh-CN" altLang="zh-CN" sz="3200" dirty="0" smtClean="0">
                <a:latin typeface="华文新魏" panose="02010800040101010101" charset="-122"/>
                <a:ea typeface="华文新魏" panose="02010800040101010101" charset="-122"/>
              </a:rPr>
              <a:t>文字要简洁，语气要谦和。</a:t>
            </a:r>
            <a:endParaRPr lang="zh-CN" altLang="zh-CN" sz="3200" dirty="0" smtClean="0">
              <a:latin typeface="华文新魏" panose="02010800040101010101" charset="-122"/>
              <a:ea typeface="华文新魏" panose="02010800040101010101" charset="-122"/>
            </a:endParaRPr>
          </a:p>
          <a:p>
            <a:endParaRPr lang="zh-CN" altLang="en-US" sz="3200" dirty="0">
              <a:latin typeface="华文新魏" panose="02010800040101010101" charset="-122"/>
              <a:ea typeface="华文新魏" panose="02010800040101010101" charset="-122"/>
            </a:endParaRPr>
          </a:p>
        </p:txBody>
      </p:sp>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t>公文的文体特征</a:t>
            </a:r>
            <a:endParaRPr lang="zh-CN" altLang="en-US" dirty="0"/>
          </a:p>
        </p:txBody>
      </p:sp>
      <p:sp>
        <p:nvSpPr>
          <p:cNvPr id="3" name="内容占位符 2"/>
          <p:cNvSpPr>
            <a:spLocks noGrp="1"/>
          </p:cNvSpPr>
          <p:nvPr>
            <p:ph idx="1"/>
          </p:nvPr>
        </p:nvSpPr>
        <p:spPr/>
        <p:txBody>
          <a:bodyPr>
            <a:normAutofit lnSpcReduction="20000"/>
          </a:bodyPr>
          <a:lstStyle/>
          <a:p>
            <a:r>
              <a:rPr lang="zh-CN" altLang="zh-CN" sz="3200" dirty="0" smtClean="0">
                <a:solidFill>
                  <a:srgbClr val="FF0000"/>
                </a:solidFill>
                <a:sym typeface="+mn-ea"/>
              </a:rPr>
              <a:t>（一）主题的职能性</a:t>
            </a:r>
            <a:endParaRPr lang="zh-CN" altLang="zh-CN" sz="3200" dirty="0" smtClean="0">
              <a:solidFill>
                <a:srgbClr val="FF0000"/>
              </a:solidFill>
              <a:sym typeface="+mn-ea"/>
            </a:endParaRPr>
          </a:p>
          <a:p>
            <a:endParaRPr lang="zh-CN" altLang="zh-CN" sz="3200" dirty="0" smtClean="0">
              <a:sym typeface="+mn-ea"/>
            </a:endParaRPr>
          </a:p>
          <a:p>
            <a:endParaRPr lang="zh-CN" altLang="zh-CN" sz="3200" dirty="0" smtClean="0">
              <a:sym typeface="+mn-ea"/>
            </a:endParaRPr>
          </a:p>
          <a:p>
            <a:endParaRPr lang="zh-CN" altLang="zh-CN" sz="3200" dirty="0" smtClean="0">
              <a:sym typeface="+mn-ea"/>
            </a:endParaRPr>
          </a:p>
          <a:p>
            <a:endParaRPr lang="zh-CN" altLang="zh-CN" sz="3200" dirty="0" smtClean="0">
              <a:sym typeface="+mn-ea"/>
            </a:endParaRPr>
          </a:p>
          <a:p>
            <a:r>
              <a:rPr lang="zh-CN" altLang="zh-CN" sz="3200" b="1" dirty="0" smtClean="0">
                <a:solidFill>
                  <a:schemeClr val="accent5"/>
                </a:solidFill>
                <a:sym typeface="+mn-ea"/>
              </a:rPr>
              <a:t>态度鲜明</a:t>
            </a:r>
            <a:endParaRPr lang="zh-CN" altLang="en-US" sz="3200" b="1" dirty="0"/>
          </a:p>
        </p:txBody>
      </p:sp>
      <p:sp>
        <p:nvSpPr>
          <p:cNvPr id="7" name="左大括号 6"/>
          <p:cNvSpPr/>
          <p:nvPr/>
        </p:nvSpPr>
        <p:spPr>
          <a:xfrm>
            <a:off x="2705100" y="2472055"/>
            <a:ext cx="1362710" cy="340423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3200"/>
          </a:p>
        </p:txBody>
      </p:sp>
      <p:sp>
        <p:nvSpPr>
          <p:cNvPr id="8" name="文本框 7"/>
          <p:cNvSpPr txBox="1"/>
          <p:nvPr/>
        </p:nvSpPr>
        <p:spPr>
          <a:xfrm>
            <a:off x="4067810" y="2586355"/>
            <a:ext cx="3484245" cy="583565"/>
          </a:xfrm>
          <a:prstGeom prst="rect">
            <a:avLst/>
          </a:prstGeom>
          <a:noFill/>
        </p:spPr>
        <p:txBody>
          <a:bodyPr wrap="square" rtlCol="0">
            <a:spAutoFit/>
          </a:bodyPr>
          <a:p>
            <a:r>
              <a:rPr lang="zh-CN" altLang="en-US" sz="3200"/>
              <a:t>鼓励什么遏制什么</a:t>
            </a:r>
            <a:endParaRPr lang="zh-CN" altLang="en-US" sz="3200"/>
          </a:p>
        </p:txBody>
      </p:sp>
      <p:sp>
        <p:nvSpPr>
          <p:cNvPr id="9" name="文本框 8"/>
          <p:cNvSpPr txBox="1"/>
          <p:nvPr/>
        </p:nvSpPr>
        <p:spPr>
          <a:xfrm>
            <a:off x="4067810" y="3709670"/>
            <a:ext cx="3478530" cy="583565"/>
          </a:xfrm>
          <a:prstGeom prst="rect">
            <a:avLst/>
          </a:prstGeom>
          <a:noFill/>
        </p:spPr>
        <p:txBody>
          <a:bodyPr wrap="square" rtlCol="0">
            <a:spAutoFit/>
          </a:bodyPr>
          <a:p>
            <a:r>
              <a:rPr lang="zh-CN" altLang="en-US" sz="3200"/>
              <a:t>支持什么反对什么</a:t>
            </a:r>
            <a:endParaRPr lang="zh-CN" altLang="en-US" sz="3200"/>
          </a:p>
        </p:txBody>
      </p:sp>
      <p:sp>
        <p:nvSpPr>
          <p:cNvPr id="11" name="文本框 10"/>
          <p:cNvSpPr txBox="1"/>
          <p:nvPr/>
        </p:nvSpPr>
        <p:spPr>
          <a:xfrm>
            <a:off x="4068445" y="4867910"/>
            <a:ext cx="3663950" cy="583565"/>
          </a:xfrm>
          <a:prstGeom prst="rect">
            <a:avLst/>
          </a:prstGeom>
          <a:noFill/>
        </p:spPr>
        <p:txBody>
          <a:bodyPr wrap="square" rtlCol="0">
            <a:spAutoFit/>
          </a:bodyPr>
          <a:p>
            <a:r>
              <a:rPr lang="zh-CN" altLang="en-US" sz="3200"/>
              <a:t>或褒或贬或倡或戒</a:t>
            </a:r>
            <a:endParaRPr lang="zh-CN" altLang="en-US" sz="3200"/>
          </a:p>
        </p:txBody>
      </p:sp>
    </p:spTree>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normAutofit/>
          </a:bodyPr>
          <a:lstStyle/>
          <a:p>
            <a:pPr fontAlgn="auto">
              <a:lnSpc>
                <a:spcPct val="100000"/>
              </a:lnSpc>
              <a:spcBef>
                <a:spcPts val="700"/>
              </a:spcBef>
            </a:pPr>
            <a:r>
              <a:rPr lang="zh-CN" altLang="zh-CN" sz="3200" dirty="0" smtClean="0">
                <a:solidFill>
                  <a:srgbClr val="FF0000"/>
                </a:solidFill>
              </a:rPr>
              <a:t>（二）材料的可靠性</a:t>
            </a:r>
            <a:endParaRPr lang="zh-CN" altLang="zh-CN" sz="3200" dirty="0" smtClean="0">
              <a:solidFill>
                <a:srgbClr val="FF0000"/>
              </a:solidFill>
            </a:endParaRPr>
          </a:p>
          <a:p>
            <a:pPr fontAlgn="auto">
              <a:lnSpc>
                <a:spcPct val="100000"/>
              </a:lnSpc>
              <a:spcBef>
                <a:spcPts val="700"/>
              </a:spcBef>
            </a:pPr>
            <a:r>
              <a:rPr lang="zh-CN" altLang="zh-CN" sz="3200" dirty="0" smtClean="0"/>
              <a:t>所采用的材料以及所依据的法律法规、方针政策，必须</a:t>
            </a:r>
            <a:r>
              <a:rPr lang="zh-CN" altLang="zh-CN" sz="3200" dirty="0" smtClean="0">
                <a:solidFill>
                  <a:schemeClr val="accent5"/>
                </a:solidFill>
              </a:rPr>
              <a:t>真实、准确</a:t>
            </a:r>
            <a:r>
              <a:rPr lang="zh-CN" altLang="zh-CN" sz="3200" dirty="0" smtClean="0"/>
              <a:t>，不得臆想、虚构和捏造。</a:t>
            </a:r>
            <a:endParaRPr lang="zh-CN" altLang="zh-CN" sz="3200" dirty="0" smtClean="0"/>
          </a:p>
          <a:p>
            <a:pPr fontAlgn="auto">
              <a:lnSpc>
                <a:spcPct val="100000"/>
              </a:lnSpc>
              <a:spcBef>
                <a:spcPts val="700"/>
              </a:spcBef>
            </a:pPr>
            <a:r>
              <a:rPr lang="zh-CN" altLang="zh-CN" sz="3200" dirty="0" smtClean="0">
                <a:solidFill>
                  <a:srgbClr val="FF0000"/>
                </a:solidFill>
                <a:sym typeface="+mn-ea"/>
              </a:rPr>
              <a:t>（三）结构的逻辑性</a:t>
            </a:r>
            <a:endParaRPr lang="zh-CN" altLang="zh-CN" sz="3200" dirty="0" smtClean="0">
              <a:solidFill>
                <a:srgbClr val="FF0000"/>
              </a:solidFill>
            </a:endParaRPr>
          </a:p>
          <a:p>
            <a:pPr fontAlgn="auto">
              <a:lnSpc>
                <a:spcPct val="100000"/>
              </a:lnSpc>
              <a:spcBef>
                <a:spcPts val="700"/>
              </a:spcBef>
            </a:pPr>
            <a:r>
              <a:rPr lang="zh-CN" altLang="zh-CN" sz="3200" dirty="0" smtClean="0">
                <a:sym typeface="+mn-ea"/>
              </a:rPr>
              <a:t>逻辑思维：通过概念、判断、推理，综合、比较、论证形成写作思路，多用说明、叙述、议论的表达方式，</a:t>
            </a:r>
            <a:r>
              <a:rPr lang="zh-CN" altLang="zh-CN" sz="3200" dirty="0" smtClean="0">
                <a:solidFill>
                  <a:schemeClr val="accent5"/>
                </a:solidFill>
                <a:sym typeface="+mn-ea"/>
              </a:rPr>
              <a:t>慎用文学手段</a:t>
            </a:r>
            <a:r>
              <a:rPr lang="zh-CN" altLang="zh-CN" sz="3200" dirty="0" smtClean="0">
                <a:sym typeface="+mn-ea"/>
              </a:rPr>
              <a:t>。</a:t>
            </a:r>
            <a:endParaRPr lang="zh-CN" altLang="zh-CN" sz="3200" dirty="0" smtClean="0"/>
          </a:p>
          <a:p>
            <a:endParaRPr lang="zh-CN" altLang="en-US" sz="3200" dirty="0"/>
          </a:p>
        </p:txBody>
      </p:sp>
    </p:spTree>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lstStyle/>
          <a:p>
            <a:r>
              <a:rPr lang="zh-CN" altLang="zh-CN" sz="3200" dirty="0" smtClean="0">
                <a:solidFill>
                  <a:srgbClr val="FF0000"/>
                </a:solidFill>
              </a:rPr>
              <a:t>（四）文风的平实性</a:t>
            </a:r>
            <a:endParaRPr lang="zh-CN" altLang="zh-CN" sz="3200" dirty="0" smtClean="0">
              <a:solidFill>
                <a:srgbClr val="FF0000"/>
              </a:solidFill>
            </a:endParaRPr>
          </a:p>
          <a:p>
            <a:r>
              <a:rPr lang="zh-CN" altLang="zh-CN" sz="3200" dirty="0" smtClean="0"/>
              <a:t>力求准确、鲜明、生动，力戒说大话、空话、假话、套话，不能言之无物，也不能哗众取宠，要实实在在，明明白白。</a:t>
            </a:r>
            <a:endParaRPr lang="zh-CN" altLang="zh-CN" sz="3200" dirty="0" smtClean="0"/>
          </a:p>
          <a:p>
            <a:r>
              <a:rPr lang="zh-CN" altLang="zh-CN" sz="3200" dirty="0" smtClean="0">
                <a:solidFill>
                  <a:srgbClr val="FF0000"/>
                </a:solidFill>
              </a:rPr>
              <a:t>（五）表述的简明性</a:t>
            </a:r>
            <a:endParaRPr lang="zh-CN" altLang="zh-CN" sz="3200" dirty="0" smtClean="0">
              <a:solidFill>
                <a:srgbClr val="FF0000"/>
              </a:solidFill>
            </a:endParaRPr>
          </a:p>
          <a:p>
            <a:r>
              <a:rPr lang="zh-CN" altLang="zh-CN" sz="3200" dirty="0" smtClean="0"/>
              <a:t>结构力求简约，层次力求简化，语言力求简洁，在把事情、想法写清楚、写明白、写透彻的前提下，文字越简越好。</a:t>
            </a:r>
            <a:endParaRPr lang="zh-CN" altLang="zh-CN" sz="3200" dirty="0" smtClean="0"/>
          </a:p>
          <a:p>
            <a:endParaRPr lang="zh-CN" altLang="zh-CN" sz="3200" dirty="0" smtClean="0"/>
          </a:p>
        </p:txBody>
      </p:sp>
    </p:spTree>
  </p:cSld>
  <p:clrMapOvr>
    <a:masterClrMapping/>
  </p:clrMapOvr>
  <p:transition>
    <p:fade/>
  </p:transition>
</p:sld>
</file>

<file path=ppt/theme/theme1.xml><?xml version="1.0" encoding="utf-8"?>
<a:theme xmlns:a="http://schemas.openxmlformats.org/drawingml/2006/main" name="1_空白设计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Verve</Template>
  <TotalTime>0</TotalTime>
  <Words>3846</Words>
  <Application>WPS 演示</Application>
  <PresentationFormat>全屏显示(4:3)</PresentationFormat>
  <Paragraphs>411</Paragraphs>
  <Slides>60</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9</vt:i4>
      </vt:variant>
      <vt:variant>
        <vt:lpstr>幻灯片标题</vt:lpstr>
      </vt:variant>
      <vt:variant>
        <vt:i4>60</vt:i4>
      </vt:variant>
    </vt:vector>
  </HeadingPairs>
  <TitlesOfParts>
    <vt:vector size="80" baseType="lpstr">
      <vt:lpstr>Arial</vt:lpstr>
      <vt:lpstr>宋体</vt:lpstr>
      <vt:lpstr>Wingdings</vt:lpstr>
      <vt:lpstr>Calibri Light</vt:lpstr>
      <vt:lpstr>Calibri</vt:lpstr>
      <vt:lpstr>微软雅黑</vt:lpstr>
      <vt:lpstr>Arial Unicode MS</vt:lpstr>
      <vt:lpstr>黑体</vt:lpstr>
      <vt:lpstr>华文新魏</vt:lpstr>
      <vt:lpstr>楷体</vt:lpstr>
      <vt:lpstr>1_空白设计模板</vt:lpstr>
      <vt:lpstr>PowerPoint.Show.12</vt:lpstr>
      <vt:lpstr>PowerPoint.Slide.12</vt:lpstr>
      <vt:lpstr>PowerPoint.Slide.12</vt:lpstr>
      <vt:lpstr>PowerPoint.Slide.12</vt:lpstr>
      <vt:lpstr>PowerPoint.Slide.12</vt:lpstr>
      <vt:lpstr>PowerPoint.Slide.12</vt:lpstr>
      <vt:lpstr>PowerPoint.Slide.12</vt:lpstr>
      <vt:lpstr>PowerPoint.Slide.12</vt:lpstr>
      <vt:lpstr>PowerPoint.Slide.12</vt:lpstr>
      <vt:lpstr>第十三章</vt:lpstr>
      <vt:lpstr>第一节  政务文书写作</vt:lpstr>
      <vt:lpstr>何谓公文？</vt:lpstr>
      <vt:lpstr>公文的种类</vt:lpstr>
      <vt:lpstr>公文的特点</vt:lpstr>
      <vt:lpstr>公文的作用</vt:lpstr>
      <vt:lpstr>公文的文体特征</vt:lpstr>
      <vt:lpstr>PowerPoint 演示文稿</vt:lpstr>
      <vt:lpstr>PowerPoint 演示文稿</vt:lpstr>
      <vt:lpstr>PowerPoint 演示文稿</vt:lpstr>
      <vt:lpstr>具体格式要求</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公文写作要点</vt:lpstr>
      <vt:lpstr>PowerPoint 演示文稿</vt:lpstr>
      <vt:lpstr>PowerPoint 演示文稿</vt:lpstr>
      <vt:lpstr>PowerPoint 演示文稿</vt:lpstr>
      <vt:lpstr>如何开头？</vt:lpstr>
      <vt:lpstr>如何过渡？</vt:lpstr>
      <vt:lpstr>如何照应？</vt:lpstr>
      <vt:lpstr>如何结尾？</vt:lpstr>
      <vt:lpstr>注意1：语体和语言表达方式</vt:lpstr>
      <vt:lpstr>注意2：语句和用词</vt:lpstr>
      <vt:lpstr>注意3：语言风格</vt:lpstr>
      <vt:lpstr>写作训练</vt:lpstr>
      <vt:lpstr>写作训练</vt:lpstr>
      <vt:lpstr>第二节  商务写作</vt:lpstr>
      <vt:lpstr>意向书</vt:lpstr>
      <vt:lpstr>PowerPoint 演示文稿</vt:lpstr>
      <vt:lpstr>PowerPoint 演示文稿</vt:lpstr>
      <vt:lpstr>PowerPoint 演示文稿</vt:lpstr>
      <vt:lpstr>PowerPoint 演示文稿</vt:lpstr>
      <vt:lpstr>PowerPoint 演示文稿</vt:lpstr>
      <vt:lpstr>PowerPoint 演示文稿</vt:lpstr>
      <vt:lpstr>什么是合同？</vt:lpstr>
      <vt:lpstr>PowerPoint 演示文稿</vt:lpstr>
      <vt:lpstr>有名合同＆典型合同</vt:lpstr>
      <vt:lpstr>PowerPoint 演示文稿</vt:lpstr>
      <vt:lpstr>PowerPoint 演示文稿</vt:lpstr>
      <vt:lpstr>PowerPoint 演示文稿</vt:lpstr>
      <vt:lpstr>PowerPoint 演示文稿</vt:lpstr>
      <vt:lpstr>PowerPoint 演示文稿</vt:lpstr>
      <vt:lpstr>PowerPoint 演示文稿</vt:lpstr>
      <vt:lpstr>招标书</vt:lpstr>
      <vt:lpstr>PowerPoint 演示文稿</vt:lpstr>
      <vt:lpstr>PowerPoint 演示文稿</vt:lpstr>
      <vt:lpstr>PowerPoint 演示文稿</vt:lpstr>
      <vt:lpstr>PowerPoint 演示文稿</vt:lpstr>
      <vt:lpstr>投标书</vt:lpstr>
      <vt:lpstr>PowerPoint 演示文稿</vt:lpstr>
      <vt:lpstr>PowerPoint 演示文稿</vt:lpstr>
      <vt:lpstr>PowerPoint 演示文稿</vt:lpstr>
      <vt:lpstr>尾部</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第十三章</dc:title>
  <dc:creator>Administrator</dc:creator>
  <cp:lastModifiedBy>dddew</cp:lastModifiedBy>
  <cp:revision>24</cp:revision>
  <dcterms:created xsi:type="dcterms:W3CDTF">2017-06-23T08:36:00Z</dcterms:created>
  <dcterms:modified xsi:type="dcterms:W3CDTF">2017-08-30T10:23:34Z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2052-10.1.0.6747</vt:lpwstr>
  </property>
</Properties>
</file>