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70" r:id="rId6"/>
    <p:sldId id="271" r:id="rId7"/>
    <p:sldId id="285" r:id="rId8"/>
    <p:sldId id="258" r:id="rId9"/>
    <p:sldId id="259" r:id="rId10"/>
    <p:sldId id="260" r:id="rId11"/>
    <p:sldId id="272" r:id="rId12"/>
    <p:sldId id="261" r:id="rId13"/>
    <p:sldId id="262" r:id="rId14"/>
    <p:sldId id="263" r:id="rId15"/>
    <p:sldId id="286" r:id="rId16"/>
    <p:sldId id="287" r:id="rId17"/>
    <p:sldId id="288" r:id="rId18"/>
    <p:sldId id="264" r:id="rId19"/>
    <p:sldId id="289" r:id="rId20"/>
    <p:sldId id="265" r:id="rId21"/>
    <p:sldId id="266" r:id="rId22"/>
    <p:sldId id="267" r:id="rId23"/>
    <p:sldId id="290" r:id="rId24"/>
    <p:sldId id="26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45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panose="05020102010507070707"/>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panose="05020102010507070707"/>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panose="05020102010507070707"/>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panose="05020102010507070707"/>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normAutofit lnSpcReduction="10000"/>
          </a:bodyPr>
          <a:lstStyle/>
          <a:p>
            <a:pPr algn="l"/>
            <a:endParaRPr lang="zh-CN" altLang="en-US" dirty="0"/>
          </a:p>
        </p:txBody>
      </p:sp>
      <p:sp>
        <p:nvSpPr>
          <p:cNvPr id="2" name="标题 1"/>
          <p:cNvSpPr>
            <a:spLocks noGrp="1"/>
          </p:cNvSpPr>
          <p:nvPr>
            <p:ph type="ctrTitle"/>
          </p:nvPr>
        </p:nvSpPr>
        <p:spPr/>
        <p:txBody>
          <a:bodyPr/>
          <a:lstStyle/>
          <a:p>
            <a:r>
              <a:rPr lang="zh-CN" altLang="zh-CN" dirty="0" smtClean="0"/>
              <a:t>第一章 突破障碍  寻求成长</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845"/>
            <a:ext cx="8229600" cy="1062355"/>
          </a:xfrm>
        </p:spPr>
        <p:txBody>
          <a:bodyPr>
            <a:normAutofit fontScale="90000"/>
          </a:bodyPr>
          <a:lstStyle/>
          <a:p>
            <a:r>
              <a:rPr lang="zh-CN" altLang="zh-CN" dirty="0" smtClean="0">
                <a:sym typeface="+mn-ea"/>
              </a:rPr>
              <a:t>什么是创意写作工作坊？</a:t>
            </a:r>
            <a:br>
              <a:rPr lang="zh-CN" altLang="zh-CN" dirty="0" smtClean="0"/>
            </a:br>
            <a:endParaRPr lang="zh-CN" altLang="zh-CN" dirty="0" smtClean="0"/>
          </a:p>
        </p:txBody>
      </p:sp>
      <p:sp>
        <p:nvSpPr>
          <p:cNvPr id="3" name="内容占位符 2"/>
          <p:cNvSpPr>
            <a:spLocks noGrp="1"/>
          </p:cNvSpPr>
          <p:nvPr>
            <p:ph idx="1"/>
          </p:nvPr>
        </p:nvSpPr>
        <p:spPr/>
        <p:txBody>
          <a:bodyPr/>
          <a:lstStyle/>
          <a:p>
            <a:endParaRPr lang="zh-CN" altLang="zh-CN" dirty="0" smtClean="0"/>
          </a:p>
          <a:p>
            <a:r>
              <a:rPr lang="zh-CN" altLang="zh-CN" dirty="0" smtClean="0">
                <a:latin typeface="华文新魏" panose="02010800040101010101" charset="-122"/>
                <a:ea typeface="华文新魏" panose="02010800040101010101" charset="-122"/>
              </a:rPr>
              <a:t>创意写作工作坊（</a:t>
            </a:r>
            <a:r>
              <a:rPr lang="en-US" altLang="zh-CN" dirty="0" smtClean="0">
                <a:latin typeface="华文新魏" panose="02010800040101010101" charset="-122"/>
                <a:ea typeface="华文新魏" panose="02010800040101010101" charset="-122"/>
              </a:rPr>
              <a:t>Creative Writing Workshop</a:t>
            </a:r>
            <a:r>
              <a:rPr lang="zh-CN" altLang="zh-CN" dirty="0" smtClean="0">
                <a:latin typeface="华文新魏" panose="02010800040101010101" charset="-122"/>
                <a:ea typeface="华文新魏" panose="02010800040101010101" charset="-122"/>
              </a:rPr>
              <a:t>）是以创意写作实践或创意写作教育、研讨等相关工作为导向，由若干参与者组合而成的活动组织。由于它多由作家领衔或是作家自身组建的团体、行会或，因此这些工作坊的命名，大多与“作家”相关，更多的时候被称为“作家工作坊”。</a:t>
            </a:r>
            <a:endParaRPr lang="zh-CN" altLang="en-US" dirty="0">
              <a:latin typeface="华文新魏" panose="02010800040101010101" charset="-122"/>
              <a:ea typeface="华文新魏" panose="020108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创意写作工作坊的主要活动形式</a:t>
            </a:r>
            <a:endParaRPr lang="zh-CN" altLang="zh-CN" dirty="0" smtClean="0">
              <a:sym typeface="+mn-ea"/>
            </a:endParaRPr>
          </a:p>
        </p:txBody>
      </p:sp>
      <p:sp>
        <p:nvSpPr>
          <p:cNvPr id="3" name="内容占位符 2"/>
          <p:cNvSpPr>
            <a:spLocks noGrp="1"/>
          </p:cNvSpPr>
          <p:nvPr>
            <p:ph idx="1"/>
          </p:nvPr>
        </p:nvSpPr>
        <p:spPr/>
        <p:txBody>
          <a:bodyPr/>
          <a:lstStyle/>
          <a:p>
            <a:endParaRPr lang="zh-CN" altLang="zh-CN" dirty="0" smtClean="0"/>
          </a:p>
          <a:p>
            <a:pPr lvl="1"/>
            <a:r>
              <a:rPr lang="zh-CN" altLang="en-US" sz="3200" dirty="0" smtClean="0">
                <a:solidFill>
                  <a:srgbClr val="0070C0"/>
                </a:solidFill>
                <a:latin typeface="华文新魏" panose="02010800040101010101" charset="-122"/>
                <a:ea typeface="华文新魏" panose="02010800040101010101" charset="-122"/>
              </a:rPr>
              <a:t>课程</a:t>
            </a:r>
            <a:r>
              <a:rPr lang="zh-CN" altLang="en-US" sz="3200" dirty="0" smtClean="0">
                <a:latin typeface="华文新魏" panose="02010800040101010101" charset="-122"/>
                <a:ea typeface="华文新魏" panose="02010800040101010101" charset="-122"/>
              </a:rPr>
              <a:t>：小说入门、故事工作坊</a:t>
            </a:r>
            <a:endParaRPr lang="en-US" altLang="zh-CN" sz="3200" dirty="0" smtClean="0">
              <a:latin typeface="华文新魏" panose="02010800040101010101" charset="-122"/>
              <a:ea typeface="华文新魏" panose="02010800040101010101" charset="-122"/>
            </a:endParaRPr>
          </a:p>
          <a:p>
            <a:pPr lvl="1"/>
            <a:r>
              <a:rPr lang="zh-CN" altLang="en-US" sz="3200" dirty="0" smtClean="0">
                <a:solidFill>
                  <a:srgbClr val="0070C0"/>
                </a:solidFill>
                <a:latin typeface="华文新魏" panose="02010800040101010101" charset="-122"/>
                <a:ea typeface="华文新魏" panose="02010800040101010101" charset="-122"/>
              </a:rPr>
              <a:t>大赛</a:t>
            </a:r>
            <a:r>
              <a:rPr lang="zh-CN" altLang="en-US" sz="3200" dirty="0" smtClean="0">
                <a:latin typeface="华文新魏" panose="02010800040101010101" charset="-122"/>
                <a:ea typeface="华文新魏" panose="02010800040101010101" charset="-122"/>
              </a:rPr>
              <a:t>：未来作家、风城科幻小说大赛</a:t>
            </a:r>
            <a:endParaRPr lang="en-US" altLang="zh-CN" sz="3200" dirty="0" smtClean="0">
              <a:latin typeface="华文新魏" panose="02010800040101010101" charset="-122"/>
              <a:ea typeface="华文新魏" panose="02010800040101010101" charset="-122"/>
            </a:endParaRPr>
          </a:p>
          <a:p>
            <a:pPr lvl="1"/>
            <a:r>
              <a:rPr lang="zh-CN" altLang="en-US" sz="3200" dirty="0" smtClean="0">
                <a:solidFill>
                  <a:srgbClr val="0070C0"/>
                </a:solidFill>
                <a:latin typeface="华文新魏" panose="02010800040101010101" charset="-122"/>
                <a:ea typeface="华文新魏" panose="02010800040101010101" charset="-122"/>
              </a:rPr>
              <a:t>民间培训组织</a:t>
            </a:r>
            <a:r>
              <a:rPr lang="zh-CN" altLang="en-US" sz="3200" dirty="0" smtClean="0">
                <a:latin typeface="华文新魏" panose="02010800040101010101" charset="-122"/>
                <a:ea typeface="华文新魏" panose="02010800040101010101" charset="-122"/>
              </a:rPr>
              <a:t>：纽约哥谭作家工作坊</a:t>
            </a:r>
            <a:endParaRPr lang="en-US" altLang="zh-CN" sz="3200" dirty="0" smtClean="0">
              <a:latin typeface="华文新魏" panose="02010800040101010101" charset="-122"/>
              <a:ea typeface="华文新魏" panose="02010800040101010101" charset="-122"/>
            </a:endParaRPr>
          </a:p>
          <a:p>
            <a:pPr lvl="1"/>
            <a:r>
              <a:rPr lang="zh-CN" altLang="en-US" sz="3200" dirty="0" smtClean="0">
                <a:solidFill>
                  <a:srgbClr val="0070C0"/>
                </a:solidFill>
                <a:latin typeface="华文新魏" panose="02010800040101010101" charset="-122"/>
                <a:ea typeface="华文新魏" panose="02010800040101010101" charset="-122"/>
              </a:rPr>
              <a:t>社区活动组织</a:t>
            </a:r>
            <a:r>
              <a:rPr lang="zh-CN" altLang="en-US" sz="3200" dirty="0" smtClean="0">
                <a:latin typeface="华文新魏" panose="02010800040101010101" charset="-122"/>
                <a:ea typeface="华文新魏" panose="02010800040101010101" charset="-122"/>
              </a:rPr>
              <a:t>：创意生活书坊</a:t>
            </a:r>
            <a:endParaRPr lang="en-US" altLang="zh-CN" sz="3200" dirty="0" smtClean="0">
              <a:latin typeface="华文新魏" panose="02010800040101010101" charset="-122"/>
              <a:ea typeface="华文新魏" panose="02010800040101010101" charset="-122"/>
            </a:endParaRPr>
          </a:p>
          <a:p>
            <a:pPr lvl="1"/>
            <a:r>
              <a:rPr lang="zh-CN" altLang="en-US" sz="3200" dirty="0" smtClean="0">
                <a:solidFill>
                  <a:srgbClr val="0070C0"/>
                </a:solidFill>
                <a:latin typeface="华文新魏" panose="02010800040101010101" charset="-122"/>
                <a:ea typeface="华文新魏" panose="02010800040101010101" charset="-122"/>
              </a:rPr>
              <a:t>基金会</a:t>
            </a:r>
            <a:r>
              <a:rPr lang="zh-CN" altLang="en-US" sz="3200" dirty="0" smtClean="0">
                <a:latin typeface="华文新魏" panose="02010800040101010101" charset="-122"/>
                <a:ea typeface="华文新魏" panose="02010800040101010101" charset="-122"/>
              </a:rPr>
              <a:t>：阿尔文基金会</a:t>
            </a:r>
            <a:endParaRPr lang="en-US" altLang="zh-CN" sz="3200" dirty="0" smtClean="0">
              <a:latin typeface="华文新魏" panose="02010800040101010101" charset="-122"/>
              <a:ea typeface="华文新魏" panose="02010800040101010101" charset="-122"/>
            </a:endParaRPr>
          </a:p>
          <a:p>
            <a:pPr lvl="1"/>
            <a:r>
              <a:rPr lang="zh-CN" altLang="en-US" sz="3200" dirty="0" smtClean="0">
                <a:solidFill>
                  <a:srgbClr val="0070C0"/>
                </a:solidFill>
                <a:latin typeface="华文新魏" panose="02010800040101010101" charset="-122"/>
                <a:ea typeface="华文新魏" panose="02010800040101010101" charset="-122"/>
              </a:rPr>
              <a:t>创意写作系统</a:t>
            </a:r>
            <a:r>
              <a:rPr lang="zh-CN" altLang="en-US" sz="3200" dirty="0" smtClean="0">
                <a:latin typeface="华文新魏" panose="02010800040101010101" charset="-122"/>
                <a:ea typeface="华文新魏" panose="02010800040101010101" charset="-122"/>
              </a:rPr>
              <a:t>：爱荷华创意写作系统</a:t>
            </a:r>
            <a:endParaRPr lang="zh-CN" altLang="en-US" sz="3200" dirty="0">
              <a:latin typeface="华文新魏" panose="02010800040101010101" charset="-122"/>
              <a:ea typeface="华文新魏" panose="020108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国外三个重要的创意写作工作坊</a:t>
            </a:r>
            <a:endParaRPr lang="zh-CN" altLang="zh-CN" dirty="0" smtClean="0">
              <a:sym typeface="+mn-ea"/>
            </a:endParaRPr>
          </a:p>
        </p:txBody>
      </p:sp>
      <p:sp>
        <p:nvSpPr>
          <p:cNvPr id="3" name="内容占位符 2"/>
          <p:cNvSpPr>
            <a:spLocks noGrp="1"/>
          </p:cNvSpPr>
          <p:nvPr>
            <p:ph idx="1"/>
          </p:nvPr>
        </p:nvSpPr>
        <p:spPr/>
        <p:txBody>
          <a:bodyPr/>
          <a:lstStyle/>
          <a:p>
            <a:r>
              <a:rPr lang="zh-CN" altLang="zh-CN" dirty="0" smtClean="0">
                <a:solidFill>
                  <a:srgbClr val="0070C0"/>
                </a:solidFill>
                <a:latin typeface="华文新魏" panose="02010800040101010101" charset="-122"/>
                <a:ea typeface="华文新魏" panose="02010800040101010101" charset="-122"/>
              </a:rPr>
              <a:t>爱荷华作家工作坊</a:t>
            </a:r>
            <a:endParaRPr lang="zh-CN" altLang="zh-CN" dirty="0" smtClean="0">
              <a:solidFill>
                <a:srgbClr val="0070C0"/>
              </a:solidFill>
              <a:latin typeface="华文新魏" panose="02010800040101010101" charset="-122"/>
              <a:ea typeface="华文新魏" panose="02010800040101010101" charset="-122"/>
            </a:endParaRPr>
          </a:p>
          <a:p>
            <a:r>
              <a:rPr lang="en-US" altLang="zh-CN" dirty="0" smtClean="0">
                <a:latin typeface="华文新魏" panose="02010800040101010101" charset="-122"/>
                <a:ea typeface="华文新魏" panose="02010800040101010101" charset="-122"/>
              </a:rPr>
              <a:t>爱荷华作家工作坊是创意写作学科孵化地，奠定了创意写作在未来发展的基本模式。这是一个集写作活动、教学和学习三位一体的工作坊，教师、学生均取得了不起的成就。它分为小说工作坊和诗歌工作坊两个大方向，提供工作坊和研讨会两种课程形式，课程分为本科和研究生两个层次，其中以研究生层次课程最为著名。</a:t>
            </a:r>
            <a:endParaRPr lang="en-US" altLang="zh-CN" dirty="0" smtClean="0">
              <a:latin typeface="华文新魏" panose="02010800040101010101" charset="-122"/>
              <a:ea typeface="华文新魏" panose="02010800040101010101" charset="-122"/>
            </a:endParaRPr>
          </a:p>
          <a:p>
            <a:endParaRPr lang="zh-CN" altLang="zh-CN" dirty="0">
              <a:latin typeface="华文新魏" panose="02010800040101010101" charset="-122"/>
              <a:ea typeface="华文新魏" panose="020108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70815" y="508000"/>
            <a:ext cx="8585200" cy="6120130"/>
          </a:xfrm>
        </p:spPr>
        <p:txBody>
          <a:bodyPr>
            <a:normAutofit lnSpcReduction="10000"/>
          </a:bodyPr>
          <a:lstStyle/>
          <a:p>
            <a:r>
              <a:rPr lang="zh-CN" altLang="zh-CN" sz="3200" dirty="0" smtClean="0">
                <a:solidFill>
                  <a:srgbClr val="0070C0"/>
                </a:solidFill>
                <a:latin typeface="华文新魏" panose="02010800040101010101" charset="-122"/>
                <a:ea typeface="华文新魏" panose="02010800040101010101" charset="-122"/>
              </a:rPr>
              <a:t>哥谭作家工作坊</a:t>
            </a:r>
            <a:endParaRPr lang="zh-CN" altLang="zh-CN" sz="3200" dirty="0" smtClean="0">
              <a:solidFill>
                <a:srgbClr val="0070C0"/>
              </a:solidFill>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美国最大的成人写作教育学校。</a:t>
            </a:r>
            <a:endParaRPr lang="zh-CN" altLang="zh-CN" sz="3200" dirty="0">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课程设置特色：</a:t>
            </a:r>
            <a:endParaRPr lang="zh-CN" altLang="zh-CN" sz="3200" dirty="0">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一类是美国传统高校能够提供的创意写作课程，比如虚构或非虚构类；</a:t>
            </a:r>
            <a:endParaRPr lang="zh-CN" altLang="zh-CN" sz="3200" dirty="0">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二类是比较倾向创意文化产业的课程，这些课程，一般高校不开设；</a:t>
            </a:r>
            <a:endParaRPr lang="zh-CN" altLang="zh-CN" sz="3200" dirty="0">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三类是倾向于生产类创意活动的文本写作，如出版技巧、剧本出售；</a:t>
            </a:r>
            <a:endParaRPr lang="zh-CN" altLang="zh-CN" sz="3200" dirty="0">
              <a:latin typeface="华文新魏" panose="02010800040101010101" charset="-122"/>
              <a:ea typeface="华文新魏" panose="02010800040101010101" charset="-122"/>
            </a:endParaRPr>
          </a:p>
          <a:p>
            <a:pPr marL="0" indent="0">
              <a:buNone/>
            </a:pPr>
            <a:r>
              <a:rPr lang="zh-CN" altLang="zh-CN" sz="3200" dirty="0">
                <a:latin typeface="华文新魏" panose="02010800040101010101" charset="-122"/>
                <a:ea typeface="华文新魏" panose="02010800040101010101" charset="-122"/>
              </a:rPr>
              <a:t>四类是与商业活动有关的工具类功能文本写作，如商务写作。最有特色的是关于创意写作心理的课程，它们是突破写作障碍和</a:t>
            </a:r>
            <a:r>
              <a:rPr lang="zh-CN" altLang="zh-CN" sz="3200" dirty="0">
                <a:latin typeface="华文新魏" panose="02010800040101010101" charset="-122"/>
                <a:ea typeface="华文新魏" panose="02010800040101010101" charset="-122"/>
                <a:sym typeface="+mn-ea"/>
              </a:rPr>
              <a:t>创意写作</a:t>
            </a:r>
            <a:r>
              <a:rPr lang="en-US" altLang="zh-CN" sz="3200" dirty="0">
                <a:latin typeface="华文新魏" panose="02010800040101010101" charset="-122"/>
                <a:ea typeface="华文新魏" panose="02010800040101010101" charset="-122"/>
                <a:sym typeface="+mn-ea"/>
              </a:rPr>
              <a:t>101</a:t>
            </a:r>
            <a:r>
              <a:rPr lang="zh-CN" altLang="zh-CN" sz="3200" dirty="0">
                <a:latin typeface="华文新魏" panose="02010800040101010101" charset="-122"/>
                <a:ea typeface="华文新魏" panose="02010800040101010101" charset="-122"/>
              </a:rPr>
              <a:t>。</a:t>
            </a:r>
            <a:endParaRPr lang="zh-CN" altLang="zh-CN" sz="3200" dirty="0">
              <a:latin typeface="华文新魏" panose="02010800040101010101" charset="-122"/>
              <a:ea typeface="华文新魏" panose="020108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901700"/>
            <a:ext cx="8795385" cy="5766435"/>
          </a:xfrm>
        </p:spPr>
        <p:txBody>
          <a:bodyPr>
            <a:normAutofit/>
          </a:bodyPr>
          <a:lstStyle/>
          <a:p>
            <a:r>
              <a:rPr lang="zh-CN" altLang="zh-CN" sz="3200" dirty="0" smtClean="0">
                <a:solidFill>
                  <a:srgbClr val="0070C0"/>
                </a:solidFill>
                <a:latin typeface="华文新魏" panose="02010800040101010101" charset="-122"/>
                <a:ea typeface="华文新魏" panose="02010800040101010101" charset="-122"/>
              </a:rPr>
              <a:t>故事工作坊</a:t>
            </a:r>
            <a:endParaRPr lang="zh-CN" altLang="zh-CN" sz="3200" dirty="0" smtClean="0">
              <a:solidFill>
                <a:srgbClr val="0070C0"/>
              </a:solidFill>
              <a:latin typeface="华文新魏" panose="02010800040101010101" charset="-122"/>
              <a:ea typeface="华文新魏" panose="02010800040101010101" charset="-122"/>
            </a:endParaRPr>
          </a:p>
          <a:p>
            <a:r>
              <a:rPr lang="zh-CN" altLang="zh-CN" sz="3200" dirty="0">
                <a:latin typeface="华文新魏" panose="02010800040101010101" charset="-122"/>
                <a:ea typeface="华文新魏" panose="02010800040101010101" charset="-122"/>
              </a:rPr>
              <a:t>哥伦比亚学院（芝加哥）的故事工作坊名扬四海，特别是其“故事工作坊方法”。</a:t>
            </a:r>
            <a:endParaRPr lang="zh-CN" altLang="zh-CN"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1.</a:t>
            </a:r>
            <a:r>
              <a:rPr lang="zh-CN" altLang="zh-CN" sz="3200" dirty="0">
                <a:latin typeface="华文新魏" panose="02010800040101010101" charset="-122"/>
                <a:ea typeface="华文新魏" panose="02010800040101010101" charset="-122"/>
              </a:rPr>
              <a:t>强调故事写作的创造性。</a:t>
            </a:r>
            <a:endParaRPr lang="zh-CN" altLang="zh-CN"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2.</a:t>
            </a:r>
            <a:r>
              <a:rPr lang="zh-CN" altLang="zh-CN" sz="3200" dirty="0">
                <a:latin typeface="华文新魏" panose="02010800040101010101" charset="-122"/>
                <a:ea typeface="华文新魏" panose="02010800040101010101" charset="-122"/>
              </a:rPr>
              <a:t>突破创作心理障碍，能够持续创作。</a:t>
            </a:r>
            <a:endParaRPr lang="zh-CN" altLang="zh-CN"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3.不会有任何的限制，给学生充分空间</a:t>
            </a:r>
            <a:r>
              <a:rPr lang="zh-CN" altLang="en-US" sz="3200" dirty="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4.不拘泥于一种写作模式和文学写作类型</a:t>
            </a:r>
            <a:r>
              <a:rPr lang="zh-CN" altLang="en-US" sz="3200" dirty="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5.进行对口专业指导，让学生发现擅长</a:t>
            </a:r>
            <a:r>
              <a:rPr lang="zh-CN" altLang="en-US" sz="3200" dirty="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a:p>
            <a:r>
              <a:rPr lang="en-US" altLang="zh-CN" sz="3200" dirty="0">
                <a:latin typeface="华文新魏" panose="02010800040101010101" charset="-122"/>
                <a:ea typeface="华文新魏" panose="02010800040101010101" charset="-122"/>
              </a:rPr>
              <a:t>6.同影视相结合，</a:t>
            </a:r>
            <a:r>
              <a:rPr lang="zh-CN" altLang="en-US" sz="3200" dirty="0">
                <a:latin typeface="华文新魏" panose="02010800040101010101" charset="-122"/>
                <a:ea typeface="华文新魏" panose="02010800040101010101" charset="-122"/>
              </a:rPr>
              <a:t>全方位</a:t>
            </a:r>
            <a:r>
              <a:rPr lang="en-US" altLang="zh-CN" sz="3200" dirty="0">
                <a:latin typeface="华文新魏" panose="02010800040101010101" charset="-122"/>
                <a:ea typeface="华文新魏" panose="02010800040101010101" charset="-122"/>
              </a:rPr>
              <a:t>理解和实践文学创作。</a:t>
            </a:r>
            <a:endParaRPr lang="en-US" altLang="zh-CN" sz="3200" dirty="0">
              <a:latin typeface="华文新魏" panose="02010800040101010101" charset="-122"/>
              <a:ea typeface="华文新魏" panose="02010800040101010101" charset="-122"/>
            </a:endParaRPr>
          </a:p>
          <a:p>
            <a:endParaRPr lang="zh-CN" altLang="zh-CN" sz="3200" dirty="0">
              <a:latin typeface="华文新魏" panose="02010800040101010101" charset="-122"/>
              <a:ea typeface="华文新魏" panose="020108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14400" y="274955"/>
            <a:ext cx="7772400" cy="852805"/>
          </a:xfrm>
        </p:spPr>
        <p:txBody>
          <a:bodyPr/>
          <a:p>
            <a:r>
              <a:rPr lang="zh-CN" altLang="en-US"/>
              <a:t>哥伦比亚学院“故事工坊”刊物</a:t>
            </a:r>
            <a:endParaRPr lang="zh-CN" altLang="en-US"/>
          </a:p>
        </p:txBody>
      </p:sp>
      <p:pic>
        <p:nvPicPr>
          <p:cNvPr id="5" name="图片 2" descr="ht34"/>
          <p:cNvPicPr>
            <a:picLocks noChangeAspect="1" noChangeArrowheads="1"/>
          </p:cNvPicPr>
          <p:nvPr>
            <p:ph sz="quarter" idx="1"/>
          </p:nvPr>
        </p:nvPicPr>
        <p:blipFill>
          <a:blip r:embed="rId1" cstate="print"/>
          <a:srcRect/>
          <a:stretch>
            <a:fillRect/>
          </a:stretch>
        </p:blipFill>
        <p:spPr>
          <a:xfrm>
            <a:off x="5083810" y="1417955"/>
            <a:ext cx="3476625" cy="4918075"/>
          </a:xfrm>
          <a:prstGeom prst="rect">
            <a:avLst/>
          </a:prstGeom>
          <a:noFill/>
          <a:ln w="9525">
            <a:noFill/>
            <a:miter lim="800000"/>
            <a:headEnd/>
            <a:tailEnd/>
          </a:ln>
        </p:spPr>
      </p:pic>
      <p:pic>
        <p:nvPicPr>
          <p:cNvPr id="7" name="图片 3" descr="f10"/>
          <p:cNvPicPr>
            <a:picLocks noChangeAspect="1" noChangeArrowheads="1"/>
          </p:cNvPicPr>
          <p:nvPr>
            <p:ph sz="quarter" idx="2"/>
          </p:nvPr>
        </p:nvPicPr>
        <p:blipFill>
          <a:blip r:embed="rId2" cstate="print"/>
          <a:srcRect/>
          <a:stretch>
            <a:fillRect/>
          </a:stretch>
        </p:blipFill>
        <p:spPr>
          <a:xfrm>
            <a:off x="914400" y="1404620"/>
            <a:ext cx="3569970" cy="493141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创意写作工作坊方法</a:t>
            </a:r>
            <a:endParaRPr lang="zh-CN" altLang="zh-CN" dirty="0" smtClean="0">
              <a:sym typeface="+mn-ea"/>
            </a:endParaRPr>
          </a:p>
        </p:txBody>
      </p:sp>
      <p:sp>
        <p:nvSpPr>
          <p:cNvPr id="3" name="内容占位符 2"/>
          <p:cNvSpPr>
            <a:spLocks noGrp="1"/>
          </p:cNvSpPr>
          <p:nvPr>
            <p:ph idx="1"/>
          </p:nvPr>
        </p:nvSpPr>
        <p:spPr/>
        <p:txBody>
          <a:bodyPr>
            <a:noAutofit/>
          </a:bodyPr>
          <a:lstStyle/>
          <a:p>
            <a:r>
              <a:rPr lang="zh-CN" altLang="zh-CN" sz="3600" b="1" dirty="0" smtClean="0">
                <a:solidFill>
                  <a:srgbClr val="0070C0"/>
                </a:solidFill>
                <a:latin typeface="宋体" panose="02010600030101010101" pitchFamily="2" charset="-122"/>
                <a:ea typeface="宋体" panose="02010600030101010101" pitchFamily="2" charset="-122"/>
              </a:rPr>
              <a:t>◎</a:t>
            </a:r>
            <a:r>
              <a:rPr lang="zh-CN" altLang="zh-CN" sz="3600" b="1" dirty="0" smtClean="0">
                <a:solidFill>
                  <a:srgbClr val="0070C0"/>
                </a:solidFill>
                <a:latin typeface="华文新魏" panose="02010800040101010101" charset="-122"/>
                <a:ea typeface="华文新魏" panose="02010800040101010101" charset="-122"/>
              </a:rPr>
              <a:t>组建工作坊</a:t>
            </a:r>
            <a:endParaRPr lang="zh-CN" altLang="zh-CN" sz="3600" b="1" dirty="0" smtClean="0">
              <a:solidFill>
                <a:srgbClr val="0070C0"/>
              </a:solidFill>
              <a:latin typeface="华文新魏" panose="02010800040101010101" charset="-122"/>
              <a:ea typeface="华文新魏" panose="02010800040101010101" charset="-122"/>
            </a:endParaRPr>
          </a:p>
          <a:p>
            <a:r>
              <a:rPr lang="zh-CN" altLang="zh-CN" b="1" dirty="0" smtClean="0">
                <a:latin typeface="华文新魏" panose="02010800040101010101" charset="-122"/>
                <a:ea typeface="华文新魏" panose="02010800040101010101" charset="-122"/>
              </a:rPr>
              <a:t>规模</a:t>
            </a:r>
            <a:endParaRPr lang="zh-CN" altLang="zh-CN" b="1"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通常情况下，</a:t>
            </a:r>
            <a:r>
              <a:rPr lang="en-US" altLang="zh-CN" dirty="0" smtClean="0">
                <a:latin typeface="华文新魏" panose="02010800040101010101" charset="-122"/>
                <a:ea typeface="华文新魏" panose="02010800040101010101" charset="-122"/>
              </a:rPr>
              <a:t>8</a:t>
            </a:r>
            <a:r>
              <a:rPr lang="zh-CN" altLang="zh-CN" dirty="0" smtClean="0">
                <a:latin typeface="华文新魏" panose="02010800040101010101" charset="-122"/>
                <a:ea typeface="华文新魏" panose="02010800040101010101" charset="-122"/>
              </a:rPr>
              <a:t>—</a:t>
            </a:r>
            <a:r>
              <a:rPr lang="en-US" altLang="zh-CN" dirty="0" smtClean="0">
                <a:latin typeface="华文新魏" panose="02010800040101010101" charset="-122"/>
                <a:ea typeface="华文新魏" panose="02010800040101010101" charset="-122"/>
              </a:rPr>
              <a:t>16</a:t>
            </a:r>
            <a:r>
              <a:rPr lang="zh-CN" altLang="zh-CN" dirty="0" smtClean="0">
                <a:latin typeface="华文新魏" panose="02010800040101010101" charset="-122"/>
                <a:ea typeface="华文新魏" panose="02010800040101010101" charset="-122"/>
              </a:rPr>
              <a:t>人最合适，如果超过</a:t>
            </a:r>
            <a:r>
              <a:rPr lang="en-US" altLang="zh-CN" dirty="0" smtClean="0">
                <a:latin typeface="华文新魏" panose="02010800040101010101" charset="-122"/>
                <a:ea typeface="华文新魏" panose="02010800040101010101" charset="-122"/>
              </a:rPr>
              <a:t>16</a:t>
            </a:r>
            <a:r>
              <a:rPr lang="zh-CN" altLang="zh-CN" dirty="0" smtClean="0">
                <a:latin typeface="华文新魏" panose="02010800040101010101" charset="-122"/>
                <a:ea typeface="华文新魏" panose="02010800040101010101" charset="-122"/>
              </a:rPr>
              <a:t>人怎么办？我们可以在这个更大的群体中创建新的、下一级、小的工作坊，小组，这样更便于开展活动。 </a:t>
            </a:r>
            <a:endParaRPr lang="zh-CN" altLang="zh-CN" dirty="0" smtClean="0">
              <a:latin typeface="华文新魏" panose="02010800040101010101" charset="-122"/>
              <a:ea typeface="华文新魏" panose="02010800040101010101" charset="-122"/>
            </a:endParaRPr>
          </a:p>
          <a:p>
            <a:endParaRPr lang="zh-CN" altLang="en-US" dirty="0" smtClean="0">
              <a:latin typeface="华文新魏" panose="02010800040101010101" charset="-122"/>
              <a:ea typeface="华文新魏" panose="020108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7185"/>
            <a:ext cx="8729345" cy="6250940"/>
          </a:xfrm>
        </p:spPr>
        <p:txBody>
          <a:bodyPr>
            <a:noAutofit/>
          </a:bodyPr>
          <a:lstStyle/>
          <a:p>
            <a:r>
              <a:rPr lang="zh-CN" altLang="zh-CN" sz="3200" b="1" dirty="0" smtClean="0">
                <a:latin typeface="华文新魏" panose="02010800040101010101" charset="-122"/>
                <a:ea typeface="华文新魏" panose="02010800040101010101" charset="-122"/>
              </a:rPr>
              <a:t>目标 </a:t>
            </a:r>
            <a:endParaRPr lang="zh-CN" altLang="zh-CN" sz="3200" b="1" dirty="0" smtClean="0">
              <a:latin typeface="华文新魏" panose="02010800040101010101" charset="-122"/>
              <a:ea typeface="华文新魏" panose="02010800040101010101" charset="-122"/>
            </a:endParaRPr>
          </a:p>
          <a:p>
            <a:pPr lvl="1"/>
            <a:r>
              <a:rPr lang="zh-CN" altLang="zh-CN" sz="3200" dirty="0" smtClean="0">
                <a:solidFill>
                  <a:srgbClr val="C00000"/>
                </a:solidFill>
                <a:latin typeface="华文新魏" panose="02010800040101010101" charset="-122"/>
                <a:ea typeface="华文新魏" panose="02010800040101010101" charset="-122"/>
              </a:rPr>
              <a:t>人的目标：</a:t>
            </a:r>
            <a:r>
              <a:rPr lang="zh-CN" altLang="zh-CN" sz="3200" dirty="0" smtClean="0">
                <a:latin typeface="华文新魏" panose="02010800040101010101" charset="-122"/>
                <a:ea typeface="华文新魏" panose="02010800040101010101" charset="-122"/>
              </a:rPr>
              <a:t>发现自我、成为自我、反思自我、超越自我</a:t>
            </a:r>
            <a:endParaRPr lang="zh-CN" altLang="zh-CN" sz="3200" dirty="0" smtClean="0">
              <a:latin typeface="华文新魏" panose="02010800040101010101" charset="-122"/>
              <a:ea typeface="华文新魏" panose="02010800040101010101" charset="-122"/>
            </a:endParaRPr>
          </a:p>
          <a:p>
            <a:pPr lvl="1"/>
            <a:r>
              <a:rPr lang="zh-CN" altLang="en-US" sz="3200" dirty="0" smtClean="0">
                <a:solidFill>
                  <a:srgbClr val="C00000"/>
                </a:solidFill>
                <a:latin typeface="华文新魏" panose="02010800040101010101" charset="-122"/>
                <a:ea typeface="华文新魏" panose="02010800040101010101" charset="-122"/>
              </a:rPr>
              <a:t>程序的目标：</a:t>
            </a:r>
            <a:r>
              <a:rPr lang="zh-CN" altLang="en-US" sz="3200" dirty="0" smtClean="0">
                <a:latin typeface="华文新魏" panose="02010800040101010101" charset="-122"/>
                <a:ea typeface="华文新魏" panose="02010800040101010101" charset="-122"/>
              </a:rPr>
              <a:t>从创造力入手，通过脑力激荡、头脑风暴、思维训练、专项技能训练、作品研讨、集体创意的方式，培养学生的创造能力、创意能力。</a:t>
            </a:r>
            <a:endParaRPr lang="zh-CN" altLang="en-US" sz="3200" dirty="0" smtClean="0">
              <a:latin typeface="华文新魏" panose="02010800040101010101" charset="-122"/>
              <a:ea typeface="华文新魏" panose="02010800040101010101" charset="-122"/>
            </a:endParaRPr>
          </a:p>
          <a:p>
            <a:pPr lvl="1"/>
            <a:r>
              <a:rPr lang="zh-CN" altLang="en-US" sz="3200" dirty="0" smtClean="0">
                <a:solidFill>
                  <a:srgbClr val="C00000"/>
                </a:solidFill>
                <a:latin typeface="华文新魏" panose="02010800040101010101" charset="-122"/>
                <a:ea typeface="华文新魏" panose="02010800040101010101" charset="-122"/>
              </a:rPr>
              <a:t>物的目标：</a:t>
            </a:r>
            <a:r>
              <a:rPr lang="zh-CN" altLang="en-US" sz="3200" dirty="0" smtClean="0">
                <a:latin typeface="华文新魏" panose="02010800040101010101" charset="-122"/>
                <a:ea typeface="华文新魏" panose="02010800040101010101" charset="-122"/>
              </a:rPr>
              <a:t>创造物包括创作的作品、文案、著作、丛书、制作的刊物、光盘、建立的网页网站、录音等等。</a:t>
            </a:r>
            <a:endParaRPr lang="zh-CN" altLang="en-US" sz="3200" dirty="0" smtClean="0">
              <a:latin typeface="华文新魏" panose="02010800040101010101" charset="-122"/>
              <a:ea typeface="华文新魏" panose="020108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10515"/>
            <a:ext cx="8756015" cy="6317615"/>
          </a:xfrm>
        </p:spPr>
        <p:txBody>
          <a:bodyPr>
            <a:normAutofit/>
          </a:bodyPr>
          <a:lstStyle/>
          <a:p>
            <a:r>
              <a:rPr lang="zh-CN" altLang="zh-CN" sz="3600" b="1" dirty="0" smtClean="0">
                <a:solidFill>
                  <a:srgbClr val="0070C0"/>
                </a:solidFill>
                <a:latin typeface="宋体" panose="02010600030101010101" pitchFamily="2" charset="-122"/>
                <a:ea typeface="宋体" panose="02010600030101010101" pitchFamily="2" charset="-122"/>
              </a:rPr>
              <a:t>◎</a:t>
            </a:r>
            <a:r>
              <a:rPr lang="zh-CN" altLang="zh-CN" sz="3600" b="1" dirty="0" smtClean="0">
                <a:solidFill>
                  <a:srgbClr val="0070C0"/>
                </a:solidFill>
                <a:latin typeface="华文新魏" panose="02010800040101010101" charset="-122"/>
                <a:ea typeface="华文新魏" panose="02010800040101010101" charset="-122"/>
              </a:rPr>
              <a:t>工作坊运行</a:t>
            </a:r>
            <a:endParaRPr lang="zh-CN" altLang="zh-CN" sz="3600" b="1" dirty="0" smtClean="0">
              <a:solidFill>
                <a:srgbClr val="0070C0"/>
              </a:solidFill>
              <a:latin typeface="华文新魏" panose="02010800040101010101" charset="-122"/>
              <a:ea typeface="华文新魏" panose="02010800040101010101" charset="-122"/>
            </a:endParaRPr>
          </a:p>
          <a:p>
            <a:r>
              <a:rPr lang="en-US" altLang="zh-CN" sz="3200" dirty="0" smtClean="0">
                <a:solidFill>
                  <a:srgbClr val="C00000"/>
                </a:solidFill>
                <a:latin typeface="华文新魏" panose="02010800040101010101" charset="-122"/>
                <a:ea typeface="华文新魏" panose="02010800040101010101" charset="-122"/>
              </a:rPr>
              <a:t>1.</a:t>
            </a:r>
            <a:r>
              <a:rPr lang="zh-CN" altLang="zh-CN" sz="3200" dirty="0" smtClean="0">
                <a:solidFill>
                  <a:srgbClr val="C00000"/>
                </a:solidFill>
                <a:latin typeface="华文新魏" panose="02010800040101010101" charset="-122"/>
                <a:ea typeface="华文新魏" panose="02010800040101010101" charset="-122"/>
              </a:rPr>
              <a:t>集体创意。</a:t>
            </a:r>
            <a:r>
              <a:rPr lang="zh-CN" altLang="zh-CN" sz="3200" dirty="0" smtClean="0">
                <a:latin typeface="华文新魏" panose="02010800040101010101" charset="-122"/>
                <a:ea typeface="华文新魏" panose="02010800040101010101" charset="-122"/>
              </a:rPr>
              <a:t>以前认为，创作纯粹是个人的事情，谁也帮不了谁，只有在作品写完之后，他人包括教师才可以介入创作，但在工作坊不是这样，而是将教师、作家、他人对写作的介入从创作的下游延伸到上游环节，即构思环节，一起帮助工坊成员解决创意的核心问题；</a:t>
            </a:r>
            <a:endParaRPr lang="zh-CN" altLang="zh-CN" sz="3200" dirty="0" smtClean="0">
              <a:latin typeface="华文新魏" panose="02010800040101010101" charset="-122"/>
              <a:ea typeface="华文新魏" panose="02010800040101010101" charset="-122"/>
            </a:endParaRPr>
          </a:p>
          <a:p>
            <a:r>
              <a:rPr lang="en-US" altLang="zh-CN" sz="3200" dirty="0" smtClean="0">
                <a:solidFill>
                  <a:srgbClr val="C00000"/>
                </a:solidFill>
                <a:latin typeface="华文新魏" panose="02010800040101010101" charset="-122"/>
                <a:ea typeface="华文新魏" panose="02010800040101010101" charset="-122"/>
              </a:rPr>
              <a:t>2.</a:t>
            </a:r>
            <a:r>
              <a:rPr lang="zh-CN" altLang="zh-CN" sz="3200" dirty="0" smtClean="0">
                <a:solidFill>
                  <a:srgbClr val="C00000"/>
                </a:solidFill>
                <a:latin typeface="华文新魏" panose="02010800040101010101" charset="-122"/>
                <a:ea typeface="华文新魏" panose="02010800040101010101" charset="-122"/>
              </a:rPr>
              <a:t>集体研讨。</a:t>
            </a:r>
            <a:r>
              <a:rPr lang="zh-CN" altLang="zh-CN" sz="3200" dirty="0" smtClean="0">
                <a:latin typeface="华文新魏" panose="02010800040101010101" charset="-122"/>
                <a:ea typeface="华文新魏" panose="02010800040101010101" charset="-122"/>
              </a:rPr>
              <a:t>创意写作工作坊在某种意义上就是一个小型研讨会，在这里，成员相互像研读经典作品一样研读彼此的作品，发现亮点和特点，给予真诚地赞扬，帮助成员建立适合他们自己的解决方案。</a:t>
            </a:r>
            <a:endParaRPr lang="zh-CN" altLang="zh-CN" sz="3200" dirty="0" smtClean="0">
              <a:latin typeface="华文新魏" panose="02010800040101010101" charset="-122"/>
              <a:ea typeface="华文新魏" panose="020108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402590"/>
            <a:ext cx="8729980" cy="6160135"/>
          </a:xfrm>
        </p:spPr>
        <p:txBody>
          <a:bodyPr/>
          <a:lstStyle/>
          <a:p>
            <a:r>
              <a:rPr lang="zh-CN" altLang="zh-CN" sz="3600" b="1" dirty="0" smtClean="0">
                <a:solidFill>
                  <a:srgbClr val="0070C0"/>
                </a:solidFill>
                <a:latin typeface="华文新魏" panose="02010800040101010101" charset="-122"/>
                <a:ea typeface="华文新魏" panose="02010800040101010101" charset="-122"/>
              </a:rPr>
              <a:t>◎工作坊原则</a:t>
            </a:r>
            <a:endParaRPr lang="zh-CN" altLang="zh-CN" sz="3600" b="1" dirty="0" smtClean="0">
              <a:solidFill>
                <a:srgbClr val="0070C0"/>
              </a:solidFill>
              <a:latin typeface="华文新魏" panose="02010800040101010101" charset="-122"/>
              <a:ea typeface="华文新魏" panose="02010800040101010101" charset="-122"/>
            </a:endParaRPr>
          </a:p>
          <a:p>
            <a:pPr lvl="1"/>
            <a:r>
              <a:rPr lang="en-US" altLang="zh-CN" sz="3200" dirty="0" smtClean="0">
                <a:solidFill>
                  <a:srgbClr val="C00000"/>
                </a:solidFill>
                <a:latin typeface="华文新魏" panose="02010800040101010101" charset="-122"/>
                <a:ea typeface="华文新魏" panose="02010800040101010101" charset="-122"/>
              </a:rPr>
              <a:t>1.</a:t>
            </a:r>
            <a:r>
              <a:rPr lang="zh-CN" altLang="en-US" sz="3200" dirty="0" smtClean="0">
                <a:solidFill>
                  <a:srgbClr val="C00000"/>
                </a:solidFill>
                <a:latin typeface="华文新魏" panose="02010800040101010101" charset="-122"/>
                <a:ea typeface="华文新魏" panose="02010800040101010101" charset="-122"/>
              </a:rPr>
              <a:t>保密原则</a:t>
            </a:r>
            <a:r>
              <a:rPr lang="zh-CN" altLang="en-US" sz="3200" dirty="0" smtClean="0">
                <a:latin typeface="华文新魏" panose="02010800040101010101" charset="-122"/>
                <a:ea typeface="华文新魏" panose="02010800040101010101" charset="-122"/>
              </a:rPr>
              <a:t>：真诚敞开自己，彼此保密。</a:t>
            </a:r>
            <a:endParaRPr lang="en-US" altLang="zh-CN" sz="3200" dirty="0" smtClean="0">
              <a:latin typeface="华文新魏" panose="02010800040101010101" charset="-122"/>
              <a:ea typeface="华文新魏" panose="02010800040101010101" charset="-122"/>
            </a:endParaRPr>
          </a:p>
          <a:p>
            <a:pPr lvl="1"/>
            <a:r>
              <a:rPr lang="en-US" altLang="zh-CN" sz="3200" dirty="0" smtClean="0">
                <a:solidFill>
                  <a:srgbClr val="C00000"/>
                </a:solidFill>
                <a:latin typeface="华文新魏" panose="02010800040101010101" charset="-122"/>
                <a:ea typeface="华文新魏" panose="02010800040101010101" charset="-122"/>
              </a:rPr>
              <a:t>2.</a:t>
            </a:r>
            <a:r>
              <a:rPr lang="zh-CN" altLang="en-US" sz="3200" dirty="0" smtClean="0">
                <a:solidFill>
                  <a:srgbClr val="C00000"/>
                </a:solidFill>
                <a:latin typeface="华文新魏" panose="02010800040101010101" charset="-122"/>
                <a:ea typeface="华文新魏" panose="02010800040101010101" charset="-122"/>
              </a:rPr>
              <a:t>合作原则</a:t>
            </a:r>
            <a:r>
              <a:rPr lang="zh-CN" altLang="en-US" sz="3200" dirty="0" smtClean="0">
                <a:latin typeface="华文新魏" panose="02010800040101010101" charset="-122"/>
                <a:ea typeface="华文新魏" panose="02010800040101010101" charset="-122"/>
              </a:rPr>
              <a:t>：师生都是合作者。</a:t>
            </a:r>
            <a:endParaRPr lang="en-US" altLang="zh-CN" sz="3200" dirty="0" smtClean="0">
              <a:latin typeface="华文新魏" panose="02010800040101010101" charset="-122"/>
              <a:ea typeface="华文新魏" panose="02010800040101010101" charset="-122"/>
            </a:endParaRPr>
          </a:p>
          <a:p>
            <a:pPr lvl="1"/>
            <a:r>
              <a:rPr lang="en-US" altLang="zh-CN" sz="3200" dirty="0" smtClean="0">
                <a:solidFill>
                  <a:srgbClr val="C00000"/>
                </a:solidFill>
                <a:latin typeface="华文新魏" panose="02010800040101010101" charset="-122"/>
                <a:ea typeface="华文新魏" panose="02010800040101010101" charset="-122"/>
              </a:rPr>
              <a:t>3.</a:t>
            </a:r>
            <a:r>
              <a:rPr lang="zh-CN" altLang="en-US" sz="3200" dirty="0" smtClean="0">
                <a:solidFill>
                  <a:srgbClr val="C00000"/>
                </a:solidFill>
                <a:latin typeface="华文新魏" panose="02010800040101010101" charset="-122"/>
                <a:ea typeface="华文新魏" panose="02010800040101010101" charset="-122"/>
              </a:rPr>
              <a:t>激励原则</a:t>
            </a:r>
            <a:r>
              <a:rPr lang="zh-CN" altLang="en-US" sz="3200" dirty="0" smtClean="0">
                <a:latin typeface="华文新魏" panose="02010800040101010101" charset="-122"/>
                <a:ea typeface="华文新魏" panose="02010800040101010101" charset="-122"/>
              </a:rPr>
              <a:t>：给同伴的作品至少要提出三条优点或特点。</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C00000"/>
                </a:solidFill>
                <a:latin typeface="华文新魏" panose="02010800040101010101" charset="-122"/>
                <a:ea typeface="华文新魏" panose="02010800040101010101" charset="-122"/>
              </a:rPr>
              <a:t>4.</a:t>
            </a:r>
            <a:r>
              <a:rPr lang="zh-CN" altLang="en-US" sz="3200" dirty="0" smtClean="0">
                <a:solidFill>
                  <a:srgbClr val="C00000"/>
                </a:solidFill>
                <a:latin typeface="华文新魏" panose="02010800040101010101" charset="-122"/>
                <a:ea typeface="华文新魏" panose="02010800040101010101" charset="-122"/>
              </a:rPr>
              <a:t>不抗辩原则</a:t>
            </a:r>
            <a:r>
              <a:rPr lang="zh-CN" altLang="en-US" sz="3200" dirty="0" smtClean="0">
                <a:latin typeface="华文新魏" panose="02010800040101010101" charset="-122"/>
                <a:ea typeface="华文新魏" panose="02010800040101010101" charset="-122"/>
              </a:rPr>
              <a:t>：接受批评的时候，要坚持不抗辩原则。你要做的是：记录。</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C00000"/>
                </a:solidFill>
                <a:latin typeface="华文新魏" panose="02010800040101010101" charset="-122"/>
                <a:ea typeface="华文新魏" panose="02010800040101010101" charset="-122"/>
              </a:rPr>
              <a:t>5.</a:t>
            </a:r>
            <a:r>
              <a:rPr lang="zh-CN" altLang="en-US" sz="3200" dirty="0" smtClean="0">
                <a:solidFill>
                  <a:srgbClr val="C00000"/>
                </a:solidFill>
                <a:latin typeface="华文新魏" panose="02010800040101010101" charset="-122"/>
                <a:ea typeface="华文新魏" panose="02010800040101010101" charset="-122"/>
              </a:rPr>
              <a:t>建设性原则</a:t>
            </a:r>
            <a:r>
              <a:rPr lang="zh-CN" altLang="en-US" sz="3200" dirty="0" smtClean="0">
                <a:latin typeface="华文新魏" panose="02010800040101010101" charset="-122"/>
                <a:ea typeface="华文新魏" panose="02010800040101010101" charset="-122"/>
              </a:rPr>
              <a:t>：提出替代性方案。比如，如果是王安忆，会怎么写呢？</a:t>
            </a:r>
            <a:endParaRPr lang="zh-CN" altLang="en-US" sz="3200" dirty="0" smtClean="0">
              <a:latin typeface="华文新魏" panose="02010800040101010101" charset="-122"/>
              <a:ea typeface="华文新魏" panose="020108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导语</a:t>
            </a:r>
            <a:endParaRPr lang="zh-CN" altLang="en-US" dirty="0"/>
          </a:p>
        </p:txBody>
      </p:sp>
      <p:sp>
        <p:nvSpPr>
          <p:cNvPr id="3" name="内容占位符 2"/>
          <p:cNvSpPr>
            <a:spLocks noGrp="1"/>
          </p:cNvSpPr>
          <p:nvPr>
            <p:ph idx="1"/>
          </p:nvPr>
        </p:nvSpPr>
        <p:spPr/>
        <p:txBody>
          <a:bodyPr/>
          <a:lstStyle/>
          <a:p>
            <a:r>
              <a:rPr lang="zh-CN" altLang="zh-CN" dirty="0" smtClean="0">
                <a:sym typeface="+mn-ea"/>
              </a:rPr>
              <a:t>要成为作家，得首先突破作家障碍和写作障碍，勇于实践，</a:t>
            </a:r>
            <a:r>
              <a:rPr lang="zh-CN" altLang="zh-CN" dirty="0" smtClean="0">
                <a:solidFill>
                  <a:srgbClr val="FF0000"/>
                </a:solidFill>
                <a:sym typeface="+mn-ea"/>
              </a:rPr>
              <a:t>现在就开始写！</a:t>
            </a:r>
            <a:endParaRPr lang="zh-CN" altLang="zh-CN" dirty="0" smtClean="0">
              <a:sym typeface="+mn-ea"/>
            </a:endParaRPr>
          </a:p>
          <a:p>
            <a:r>
              <a:rPr lang="zh-CN" altLang="zh-CN" dirty="0" smtClean="0">
                <a:sym typeface="+mn-ea"/>
              </a:rPr>
              <a:t>从实践当中克服苦难，积累经验，学习技巧，最终成为作家！</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过程写作</a:t>
            </a:r>
            <a:r>
              <a:rPr lang="en-US" altLang="zh-CN" dirty="0" smtClean="0">
                <a:sym typeface="+mn-ea"/>
              </a:rPr>
              <a:t>/</a:t>
            </a:r>
            <a:r>
              <a:rPr lang="zh-CN" altLang="zh-CN" dirty="0" smtClean="0">
                <a:sym typeface="+mn-ea"/>
              </a:rPr>
              <a:t>教学法</a:t>
            </a:r>
            <a:endParaRPr lang="en-US" altLang="zh-CN" dirty="0" smtClean="0"/>
          </a:p>
        </p:txBody>
      </p:sp>
      <p:sp>
        <p:nvSpPr>
          <p:cNvPr id="3" name="内容占位符 2"/>
          <p:cNvSpPr>
            <a:spLocks noGrp="1"/>
          </p:cNvSpPr>
          <p:nvPr>
            <p:ph idx="1"/>
          </p:nvPr>
        </p:nvSpPr>
        <p:spPr/>
        <p:txBody>
          <a:bodyPr>
            <a:normAutofit lnSpcReduction="10000"/>
          </a:bodyPr>
          <a:lstStyle/>
          <a:p>
            <a:r>
              <a:rPr lang="zh-CN" altLang="zh-CN" dirty="0" smtClean="0">
                <a:latin typeface="华文新魏" panose="02010800040101010101" charset="-122"/>
                <a:ea typeface="华文新魏" panose="02010800040101010101" charset="-122"/>
              </a:rPr>
              <a:t>创意写作不是简单的语言、段落、篇章以及技巧、修辞的组合，而是包含着创意、构思、写作及反复修改的全部过程。</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写作活动实际上延伸到了传统写作活动中忽视或者说不被重视的上游环节。在其写作和修改的下游环节，idea也会不断产生和得到修正。</a:t>
            </a:r>
            <a:endParaRPr lang="zh-CN" altLang="zh-CN" dirty="0" smtClean="0">
              <a:latin typeface="华文新魏" panose="02010800040101010101" charset="-122"/>
              <a:ea typeface="华文新魏" panose="02010800040101010101" charset="-122"/>
            </a:endParaRPr>
          </a:p>
          <a:p>
            <a:r>
              <a:rPr lang="zh-CN" altLang="zh-CN" dirty="0">
                <a:latin typeface="华文新魏" panose="02010800040101010101" charset="-122"/>
                <a:ea typeface="华文新魏" panose="02010800040101010101" charset="-122"/>
              </a:rPr>
              <a:t>修改是学生创意活动、写作活动、认知活动的循环往复，换句话说，</a:t>
            </a:r>
            <a:r>
              <a:rPr lang="zh-CN" altLang="zh-CN" dirty="0">
                <a:solidFill>
                  <a:srgbClr val="FF0000"/>
                </a:solidFill>
                <a:latin typeface="华文新魏" panose="02010800040101010101" charset="-122"/>
                <a:ea typeface="华文新魏" panose="02010800040101010101" charset="-122"/>
              </a:rPr>
              <a:t>写作其实就是再写</a:t>
            </a:r>
            <a:r>
              <a:rPr lang="zh-CN" altLang="zh-CN" dirty="0">
                <a:latin typeface="华文新魏" panose="02010800040101010101" charset="-122"/>
                <a:ea typeface="华文新魏" panose="02010800040101010101" charset="-122"/>
              </a:rPr>
              <a:t>。</a:t>
            </a:r>
            <a:endParaRPr lang="zh-CN" altLang="zh-CN" dirty="0">
              <a:latin typeface="华文新魏" panose="02010800040101010101" charset="-122"/>
              <a:ea typeface="华文新魏" panose="020108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小结</a:t>
            </a:r>
            <a:endParaRPr lang="zh-CN" altLang="en-US" dirty="0" smtClean="0"/>
          </a:p>
        </p:txBody>
      </p:sp>
      <p:sp>
        <p:nvSpPr>
          <p:cNvPr id="3" name="内容占位符 2"/>
          <p:cNvSpPr>
            <a:spLocks noGrp="1"/>
          </p:cNvSpPr>
          <p:nvPr>
            <p:ph idx="1"/>
          </p:nvPr>
        </p:nvSpPr>
        <p:spPr/>
        <p:txBody>
          <a:bodyPr>
            <a:normAutofit lnSpcReduction="10000"/>
          </a:bodyPr>
          <a:lstStyle/>
          <a:p>
            <a:r>
              <a:rPr lang="zh-CN" altLang="zh-CN" dirty="0" smtClean="0">
                <a:latin typeface="华文新魏" panose="02010800040101010101" charset="-122"/>
                <a:ea typeface="华文新魏" panose="02010800040101010101" charset="-122"/>
              </a:rPr>
              <a:t>过程写作（教学）法的五个阶段：</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构思（</a:t>
            </a:r>
            <a:r>
              <a:rPr lang="en-US" altLang="zh-CN" dirty="0" smtClean="0">
                <a:latin typeface="华文新魏" panose="02010800040101010101" charset="-122"/>
                <a:ea typeface="华文新魏" panose="02010800040101010101" charset="-122"/>
              </a:rPr>
              <a:t>prewriting </a:t>
            </a:r>
            <a:r>
              <a:rPr lang="zh-CN" altLang="zh-CN" dirty="0" smtClean="0">
                <a:latin typeface="华文新魏" panose="02010800040101010101" charset="-122"/>
                <a:ea typeface="华文新魏" panose="02010800040101010101" charset="-122"/>
              </a:rPr>
              <a:t>）</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打草稿（</a:t>
            </a:r>
            <a:r>
              <a:rPr lang="en-US" altLang="zh-CN" dirty="0" smtClean="0">
                <a:latin typeface="华文新魏" panose="02010800040101010101" charset="-122"/>
                <a:ea typeface="华文新魏" panose="02010800040101010101" charset="-122"/>
              </a:rPr>
              <a:t>drafting</a:t>
            </a:r>
            <a:r>
              <a:rPr lang="zh-CN" altLang="zh-CN" dirty="0" smtClean="0">
                <a:latin typeface="华文新魏" panose="02010800040101010101" charset="-122"/>
                <a:ea typeface="华文新魏" panose="02010800040101010101" charset="-122"/>
              </a:rPr>
              <a:t>）</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修改（</a:t>
            </a:r>
            <a:r>
              <a:rPr lang="en-US" altLang="zh-CN" dirty="0" smtClean="0">
                <a:latin typeface="华文新魏" panose="02010800040101010101" charset="-122"/>
                <a:ea typeface="华文新魏" panose="02010800040101010101" charset="-122"/>
              </a:rPr>
              <a:t>revising</a:t>
            </a:r>
            <a:r>
              <a:rPr lang="zh-CN" altLang="zh-CN" dirty="0" smtClean="0">
                <a:latin typeface="华文新魏" panose="02010800040101010101" charset="-122"/>
                <a:ea typeface="华文新魏" panose="02010800040101010101" charset="-122"/>
              </a:rPr>
              <a:t>）</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校订（</a:t>
            </a:r>
            <a:r>
              <a:rPr lang="en-US" altLang="zh-CN" dirty="0" smtClean="0">
                <a:latin typeface="华文新魏" panose="02010800040101010101" charset="-122"/>
                <a:ea typeface="华文新魏" panose="02010800040101010101" charset="-122"/>
              </a:rPr>
              <a:t>editing</a:t>
            </a:r>
            <a:r>
              <a:rPr lang="zh-CN" altLang="zh-CN" dirty="0" smtClean="0">
                <a:latin typeface="华文新魏" panose="02010800040101010101" charset="-122"/>
                <a:ea typeface="华文新魏" panose="02010800040101010101" charset="-122"/>
              </a:rPr>
              <a:t>）</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发表（</a:t>
            </a:r>
            <a:r>
              <a:rPr lang="en-US" altLang="zh-CN" dirty="0" smtClean="0">
                <a:latin typeface="华文新魏" panose="02010800040101010101" charset="-122"/>
                <a:ea typeface="华文新魏" panose="02010800040101010101" charset="-122"/>
              </a:rPr>
              <a:t>publishing</a:t>
            </a:r>
            <a:r>
              <a:rPr lang="zh-CN" altLang="zh-CN" dirty="0" smtClean="0">
                <a:latin typeface="华文新魏" panose="02010800040101010101" charset="-122"/>
                <a:ea typeface="华文新魏" panose="02010800040101010101" charset="-122"/>
              </a:rPr>
              <a:t>）</a:t>
            </a:r>
            <a:endParaRPr lang="zh-CN" altLang="zh-CN" dirty="0">
              <a:latin typeface="华文新魏" panose="02010800040101010101" charset="-122"/>
              <a:ea typeface="华文新魏" panose="020108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工坊活动：</a:t>
            </a:r>
            <a:r>
              <a:rPr lang="zh-CN" altLang="zh-CN" dirty="0" smtClean="0">
                <a:latin typeface="华文新魏" panose="02010800040101010101" charset="-122"/>
                <a:ea typeface="华文新魏" panose="02010800040101010101" charset="-122"/>
                <a:sym typeface="+mn-ea"/>
              </a:rPr>
              <a:t>建立工作坊</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normAutofit lnSpcReduction="10000"/>
          </a:bodyPr>
          <a:lstStyle/>
          <a:p>
            <a:r>
              <a:rPr lang="en-US" altLang="zh-CN" dirty="0" smtClean="0">
                <a:latin typeface="华文新魏" panose="02010800040101010101" charset="-122"/>
                <a:ea typeface="华文新魏" panose="02010800040101010101" charset="-122"/>
              </a:rPr>
              <a:t>1.</a:t>
            </a:r>
            <a:r>
              <a:rPr lang="zh-CN" altLang="en-US" dirty="0" smtClean="0">
                <a:latin typeface="华文新魏" panose="02010800040101010101" charset="-122"/>
                <a:ea typeface="华文新魏" panose="02010800040101010101" charset="-122"/>
                <a:sym typeface="+mn-ea"/>
              </a:rPr>
              <a:t>寻找</a:t>
            </a:r>
            <a:r>
              <a:rPr lang="en-US" altLang="zh-CN" dirty="0" smtClean="0">
                <a:latin typeface="华文新魏" panose="02010800040101010101" charset="-122"/>
                <a:ea typeface="华文新魏" panose="02010800040101010101" charset="-122"/>
                <a:sym typeface="+mn-ea"/>
              </a:rPr>
              <a:t>自己性格或经历的“戏剧性”，用</a:t>
            </a:r>
            <a:r>
              <a:rPr lang="zh-CN" altLang="en-US" dirty="0" smtClean="0">
                <a:latin typeface="华文新魏" panose="02010800040101010101" charset="-122"/>
                <a:ea typeface="华文新魏" panose="02010800040101010101" charset="-122"/>
                <a:sym typeface="+mn-ea"/>
              </a:rPr>
              <a:t>几句话介绍自己，</a:t>
            </a:r>
            <a:r>
              <a:rPr lang="en-US" altLang="zh-CN" dirty="0" smtClean="0">
                <a:latin typeface="华文新魏" panose="02010800040101010101" charset="-122"/>
                <a:ea typeface="华文新魏" panose="02010800040101010101" charset="-122"/>
                <a:sym typeface="+mn-ea"/>
              </a:rPr>
              <a:t>让大家迅速认识</a:t>
            </a:r>
            <a:r>
              <a:rPr lang="zh-CN" altLang="en-US" dirty="0" smtClean="0">
                <a:latin typeface="华文新魏" panose="02010800040101010101" charset="-122"/>
                <a:ea typeface="华文新魏" panose="02010800040101010101" charset="-122"/>
                <a:sym typeface="+mn-ea"/>
              </a:rPr>
              <a:t>并</a:t>
            </a:r>
            <a:r>
              <a:rPr lang="en-US" altLang="zh-CN" dirty="0" smtClean="0">
                <a:latin typeface="华文新魏" panose="02010800040101010101" charset="-122"/>
                <a:ea typeface="华文新魏" panose="02010800040101010101" charset="-122"/>
                <a:sym typeface="+mn-ea"/>
              </a:rPr>
              <a:t>记住自己</a:t>
            </a:r>
            <a:r>
              <a:rPr lang="zh-CN" altLang="en-US" dirty="0" smtClean="0">
                <a:latin typeface="华文新魏" panose="02010800040101010101" charset="-122"/>
                <a:ea typeface="华文新魏" panose="02010800040101010101" charset="-122"/>
                <a:sym typeface="+mn-ea"/>
              </a:rPr>
              <a:t>。</a:t>
            </a:r>
            <a:endParaRPr lang="zh-CN" altLang="en-US" dirty="0" smtClean="0">
              <a:latin typeface="华文新魏" panose="02010800040101010101" charset="-122"/>
              <a:ea typeface="华文新魏" panose="02010800040101010101" charset="-122"/>
              <a:sym typeface="+mn-ea"/>
            </a:endParaRPr>
          </a:p>
          <a:p>
            <a:r>
              <a:rPr lang="en-US" altLang="zh-CN" dirty="0" smtClean="0">
                <a:latin typeface="华文新魏" panose="02010800040101010101" charset="-122"/>
                <a:ea typeface="华文新魏" panose="02010800040101010101" charset="-122"/>
                <a:sym typeface="+mn-ea"/>
              </a:rPr>
              <a:t>2.自愿组合，建立工作坊小组。</a:t>
            </a:r>
            <a:r>
              <a:rPr lang="en-US" altLang="zh-CN" dirty="0" smtClean="0">
                <a:latin typeface="华文新魏" panose="02010800040101010101" charset="-122"/>
                <a:ea typeface="华文新魏" panose="02010800040101010101" charset="-122"/>
                <a:sym typeface="+mn-ea"/>
              </a:rPr>
              <a:t>建立微信</a:t>
            </a:r>
            <a:r>
              <a:rPr lang="zh-CN" altLang="en-US" dirty="0" smtClean="0">
                <a:latin typeface="华文新魏" panose="02010800040101010101" charset="-122"/>
                <a:ea typeface="华文新魏" panose="02010800040101010101" charset="-122"/>
                <a:sym typeface="+mn-ea"/>
              </a:rPr>
              <a:t>群，</a:t>
            </a:r>
            <a:r>
              <a:rPr lang="en-US" altLang="zh-CN" dirty="0" smtClean="0">
                <a:latin typeface="华文新魏" panose="02010800040101010101" charset="-122"/>
                <a:ea typeface="华文新魏" panose="02010800040101010101" charset="-122"/>
                <a:sym typeface="+mn-ea"/>
              </a:rPr>
              <a:t>选出组长</a:t>
            </a:r>
            <a:r>
              <a:rPr lang="zh-CN" altLang="en-US" dirty="0" smtClean="0">
                <a:latin typeface="华文新魏" panose="02010800040101010101" charset="-122"/>
                <a:ea typeface="华文新魏" panose="02010800040101010101" charset="-122"/>
                <a:sym typeface="+mn-ea"/>
              </a:rPr>
              <a:t>，</a:t>
            </a:r>
            <a:r>
              <a:rPr lang="en-US" altLang="zh-CN" dirty="0" smtClean="0">
                <a:latin typeface="华文新魏" panose="02010800040101010101" charset="-122"/>
                <a:ea typeface="华文新魏" panose="02010800040101010101" charset="-122"/>
                <a:sym typeface="+mn-ea"/>
              </a:rPr>
              <a:t>建立制度。</a:t>
            </a:r>
            <a:endParaRPr lang="en-US" altLang="zh-CN" dirty="0" smtClean="0">
              <a:latin typeface="华文新魏" panose="02010800040101010101" charset="-122"/>
              <a:ea typeface="华文新魏" panose="02010800040101010101" charset="-122"/>
              <a:sym typeface="+mn-ea"/>
            </a:endParaRPr>
          </a:p>
          <a:p>
            <a:r>
              <a:rPr lang="en-US" altLang="zh-CN" dirty="0" smtClean="0">
                <a:latin typeface="华文新魏" panose="02010800040101010101" charset="-122"/>
                <a:ea typeface="华文新魏" panose="02010800040101010101" charset="-122"/>
                <a:sym typeface="+mn-ea"/>
              </a:rPr>
              <a:t>3.教师告知同学们本学期的课程任务和工坊活动目标</a:t>
            </a:r>
            <a:r>
              <a:rPr lang="zh-CN" altLang="en-US" dirty="0" smtClean="0">
                <a:latin typeface="华文新魏" panose="02010800040101010101" charset="-122"/>
                <a:ea typeface="华文新魏" panose="02010800040101010101" charset="-122"/>
                <a:sym typeface="+mn-ea"/>
              </a:rPr>
              <a:t>。</a:t>
            </a:r>
            <a:endParaRPr lang="zh-CN" altLang="en-US" dirty="0" smtClean="0">
              <a:latin typeface="华文新魏" panose="02010800040101010101" charset="-122"/>
              <a:ea typeface="华文新魏" panose="02010800040101010101" charset="-122"/>
              <a:sym typeface="+mn-ea"/>
            </a:endParaRPr>
          </a:p>
          <a:p>
            <a:r>
              <a:rPr lang="en-US" altLang="zh-CN" dirty="0" smtClean="0">
                <a:latin typeface="华文新魏" panose="02010800040101010101" charset="-122"/>
                <a:ea typeface="华文新魏" panose="02010800040101010101" charset="-122"/>
                <a:sym typeface="+mn-ea"/>
              </a:rPr>
              <a:t>4.</a:t>
            </a:r>
            <a:r>
              <a:rPr lang="zh-CN" altLang="en-US" dirty="0" smtClean="0">
                <a:latin typeface="华文新魏" panose="02010800040101010101" charset="-122"/>
                <a:ea typeface="华文新魏" panose="02010800040101010101" charset="-122"/>
                <a:sym typeface="+mn-ea"/>
              </a:rPr>
              <a:t>老师</a:t>
            </a:r>
            <a:r>
              <a:rPr lang="zh-CN" altLang="zh-CN" dirty="0" smtClean="0">
                <a:latin typeface="华文新魏" panose="02010800040101010101" charset="-122"/>
                <a:ea typeface="华文新魏" panose="02010800040101010101" charset="-122"/>
                <a:sym typeface="+mn-ea"/>
              </a:rPr>
              <a:t>介绍上届课程工作坊的经验。</a:t>
            </a:r>
            <a:endParaRPr lang="zh-CN" altLang="zh-CN" dirty="0" smtClean="0">
              <a:latin typeface="华文新魏" panose="02010800040101010101" charset="-122"/>
              <a:ea typeface="华文新魏" panose="02010800040101010101" charset="-122"/>
              <a:sym typeface="+mn-ea"/>
            </a:endParaRPr>
          </a:p>
          <a:p>
            <a:r>
              <a:rPr lang="en-US" altLang="zh-CN" dirty="0" smtClean="0">
                <a:latin typeface="华文新魏" panose="02010800040101010101" charset="-122"/>
                <a:ea typeface="华文新魏" panose="02010800040101010101" charset="-122"/>
                <a:sym typeface="+mn-ea"/>
              </a:rPr>
              <a:t>5.</a:t>
            </a:r>
            <a:r>
              <a:rPr lang="zh-CN" altLang="zh-CN" dirty="0" smtClean="0">
                <a:latin typeface="华文新魏" panose="02010800040101010101" charset="-122"/>
                <a:ea typeface="华文新魏" panose="02010800040101010101" charset="-122"/>
                <a:sym typeface="+mn-ea"/>
              </a:rPr>
              <a:t>关于课程刊物制作讨论建议。</a:t>
            </a:r>
            <a:endParaRPr lang="zh-CN" altLang="zh-CN" dirty="0" smtClean="0">
              <a:latin typeface="华文新魏" panose="02010800040101010101" charset="-122"/>
              <a:ea typeface="华文新魏" panose="02010800040101010101" charset="-122"/>
            </a:endParaRPr>
          </a:p>
          <a:p>
            <a:endParaRPr lang="en-US" altLang="zh-CN" dirty="0" smtClean="0">
              <a:latin typeface="华文新魏" panose="02010800040101010101" charset="-122"/>
              <a:ea typeface="华文新魏" panose="02010800040101010101" charset="-122"/>
              <a:sym typeface="+mn-ea"/>
            </a:endParaRPr>
          </a:p>
          <a:p>
            <a:endParaRPr lang="zh-CN" altLang="zh-CN" dirty="0">
              <a:latin typeface="华文新魏" panose="02010800040101010101" charset="-122"/>
              <a:ea typeface="华文新魏" panose="020108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第一节 突破作家障碍</a:t>
            </a:r>
            <a:endParaRPr lang="zh-CN" altLang="en-US" dirty="0"/>
          </a:p>
        </p:txBody>
      </p:sp>
      <p:sp>
        <p:nvSpPr>
          <p:cNvPr id="3" name="内容占位符 2"/>
          <p:cNvSpPr>
            <a:spLocks noGrp="1"/>
          </p:cNvSpPr>
          <p:nvPr>
            <p:ph idx="1"/>
          </p:nvPr>
        </p:nvSpPr>
        <p:spPr/>
        <p:txBody>
          <a:bodyPr/>
          <a:lstStyle/>
          <a:p>
            <a:r>
              <a:rPr lang="zh-CN" altLang="zh-CN" dirty="0" smtClean="0"/>
              <a:t>什么是作家障碍？</a:t>
            </a:r>
            <a:endParaRPr lang="zh-CN" altLang="zh-CN" dirty="0" smtClean="0"/>
          </a:p>
          <a:p>
            <a:r>
              <a:rPr lang="zh-CN" altLang="zh-CN" dirty="0" smtClean="0">
                <a:sym typeface="+mn-ea"/>
              </a:rPr>
              <a:t>作家障碍的</a:t>
            </a:r>
            <a:r>
              <a:rPr lang="en-US" altLang="zh-CN" dirty="0" smtClean="0">
                <a:sym typeface="+mn-ea"/>
              </a:rPr>
              <a:t>N</a:t>
            </a:r>
            <a:r>
              <a:rPr lang="zh-CN" altLang="zh-CN" dirty="0" smtClean="0">
                <a:sym typeface="+mn-ea"/>
              </a:rPr>
              <a:t>种表现</a:t>
            </a:r>
            <a:endParaRPr lang="zh-CN" altLang="zh-CN" dirty="0" smtClean="0">
              <a:sym typeface="+mn-ea"/>
            </a:endParaRPr>
          </a:p>
          <a:p>
            <a:r>
              <a:rPr lang="zh-CN" altLang="zh-CN" dirty="0" smtClean="0">
                <a:sym typeface="+mn-ea"/>
              </a:rPr>
              <a:t>如何克服</a:t>
            </a:r>
            <a:r>
              <a:rPr lang="zh-CN" altLang="zh-CN" dirty="0" smtClean="0">
                <a:sym typeface="+mn-ea"/>
              </a:rPr>
              <a:t>作家障碍？</a:t>
            </a:r>
            <a:endParaRPr lang="zh-CN" altLang="zh-CN"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sym typeface="+mn-ea"/>
              </a:rPr>
              <a:t>什么是作家障碍？</a:t>
            </a:r>
            <a:endParaRPr lang="zh-CN" altLang="zh-CN" dirty="0" smtClean="0">
              <a:sym typeface="+mn-ea"/>
            </a:endParaRPr>
          </a:p>
        </p:txBody>
      </p:sp>
      <p:sp>
        <p:nvSpPr>
          <p:cNvPr id="3" name="内容占位符 2"/>
          <p:cNvSpPr>
            <a:spLocks noGrp="1"/>
          </p:cNvSpPr>
          <p:nvPr>
            <p:ph idx="1"/>
          </p:nvPr>
        </p:nvSpPr>
        <p:spPr/>
        <p:txBody>
          <a:bodyPr/>
          <a:lstStyle/>
          <a:p>
            <a:endParaRPr lang="zh-CN" altLang="zh-CN" dirty="0" smtClean="0"/>
          </a:p>
          <a:p>
            <a:r>
              <a:rPr lang="zh-CN" altLang="zh-CN" dirty="0" smtClean="0">
                <a:latin typeface="华文新魏" panose="02010800040101010101" charset="-122"/>
                <a:ea typeface="华文新魏" panose="02010800040101010101" charset="-122"/>
              </a:rPr>
              <a:t>作家障碍即是阻碍写作者致力于成为作家的一切要素，它主要包括两个方面。</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一是关于“作家”和“写作”的不当认知以及由此产生的负面心理因素；</a:t>
            </a:r>
            <a:endParaRPr lang="zh-CN" altLang="zh-CN" dirty="0" smtClean="0">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二是写作者将想法表述为文字时遇到的阻碍，也指不能顺畅地表达自己的现象</a:t>
            </a:r>
            <a:r>
              <a:rPr lang="zh-CN" altLang="en-US" dirty="0" smtClean="0">
                <a:latin typeface="华文新魏" panose="02010800040101010101" charset="-122"/>
                <a:ea typeface="华文新魏" panose="02010800040101010101" charset="-122"/>
              </a:rPr>
              <a:t>。</a:t>
            </a:r>
            <a:endParaRPr lang="zh-CN" altLang="en-US" dirty="0">
              <a:latin typeface="华文新魏" panose="02010800040101010101" charset="-122"/>
              <a:ea typeface="华文新魏" panose="020108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r>
              <a:rPr lang="zh-CN" altLang="en-US" sz="4400" b="1">
                <a:solidFill>
                  <a:srgbClr val="0070C0"/>
                </a:solidFill>
              </a:rPr>
              <a:t>讨论：</a:t>
            </a:r>
            <a:endParaRPr lang="zh-CN" altLang="en-US" sz="4400" b="1">
              <a:solidFill>
                <a:srgbClr val="0070C0"/>
              </a:solidFill>
            </a:endParaRPr>
          </a:p>
        </p:txBody>
      </p:sp>
      <p:sp>
        <p:nvSpPr>
          <p:cNvPr id="6" name="内容占位符 5"/>
          <p:cNvSpPr>
            <a:spLocks noGrp="1"/>
          </p:cNvSpPr>
          <p:nvPr>
            <p:ph sz="quarter" idx="1"/>
          </p:nvPr>
        </p:nvSpPr>
        <p:spPr/>
        <p:txBody>
          <a:bodyPr>
            <a:scene3d>
              <a:camera prst="orthographicFront"/>
              <a:lightRig rig="threePt" dir="t"/>
            </a:scene3d>
          </a:bodyPr>
          <a:p>
            <a:endParaRPr lang="zh-CN" altLang="en-US" sz="4000" b="1">
              <a:ln/>
              <a:solidFill>
                <a:schemeClr val="accent1"/>
              </a:solidFill>
              <a:effectLst>
                <a:outerShdw blurRad="38100" dist="25400" dir="5400000" algn="ctr" rotWithShape="0">
                  <a:srgbClr val="6E747A">
                    <a:alpha val="43000"/>
                  </a:srgbClr>
                </a:outerShdw>
              </a:effectLst>
              <a:latin typeface="+mj-ea"/>
              <a:ea typeface="+mj-ea"/>
              <a:sym typeface="+mn-ea"/>
            </a:endParaRPr>
          </a:p>
          <a:p>
            <a:r>
              <a:rPr lang="zh-CN" altLang="en-US" sz="4000" b="1">
                <a:ln/>
                <a:solidFill>
                  <a:schemeClr val="accent1"/>
                </a:solidFill>
                <a:effectLst>
                  <a:outerShdw blurRad="38100" dist="25400" dir="5400000" algn="ctr" rotWithShape="0">
                    <a:srgbClr val="6E747A">
                      <a:alpha val="43000"/>
                    </a:srgbClr>
                  </a:outerShdw>
                </a:effectLst>
                <a:latin typeface="+mj-ea"/>
                <a:ea typeface="+mj-ea"/>
                <a:sym typeface="+mn-ea"/>
              </a:rPr>
              <a:t>在成为作家的路途中，你遇到的障碍是什么？</a:t>
            </a:r>
            <a:endParaRPr lang="zh-CN" altLang="en-US" sz="4000" b="1">
              <a:ln/>
              <a:solidFill>
                <a:schemeClr val="accent1"/>
              </a:solidFill>
              <a:effectLst>
                <a:outerShdw blurRad="38100" dist="25400" dir="5400000" algn="ctr" rotWithShape="0">
                  <a:srgbClr val="6E747A">
                    <a:alpha val="43000"/>
                  </a:srgbClr>
                </a:outerShdw>
              </a:effectLst>
              <a:latin typeface="+mj-ea"/>
              <a:ea typeface="+mj-ea"/>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作家障碍的</a:t>
            </a:r>
            <a:r>
              <a:rPr lang="en-US" altLang="zh-CN" dirty="0" smtClean="0">
                <a:sym typeface="+mn-ea"/>
              </a:rPr>
              <a:t>N</a:t>
            </a:r>
            <a:r>
              <a:rPr lang="zh-CN" altLang="zh-CN" dirty="0" smtClean="0">
                <a:sym typeface="+mn-ea"/>
              </a:rPr>
              <a:t>种表现</a:t>
            </a:r>
            <a:endParaRPr lang="zh-CN" altLang="zh-CN" dirty="0" smtClean="0">
              <a:sym typeface="+mn-ea"/>
            </a:endParaRPr>
          </a:p>
        </p:txBody>
      </p:sp>
      <p:sp>
        <p:nvSpPr>
          <p:cNvPr id="3" name="内容占位符 2"/>
          <p:cNvSpPr>
            <a:spLocks noGrp="1"/>
          </p:cNvSpPr>
          <p:nvPr>
            <p:ph idx="1"/>
          </p:nvPr>
        </p:nvSpPr>
        <p:spPr>
          <a:xfrm>
            <a:off x="273685" y="1548130"/>
            <a:ext cx="8413115" cy="5172710"/>
          </a:xfrm>
        </p:spPr>
        <p:txBody>
          <a:bodyPr>
            <a:noAutofit/>
          </a:bodyPr>
          <a:lstStyle/>
          <a:p>
            <a:r>
              <a:rPr lang="zh-CN" altLang="zh-CN" dirty="0" smtClean="0">
                <a:solidFill>
                  <a:srgbClr val="0070C0"/>
                </a:solidFill>
                <a:latin typeface="华文新魏" panose="02010800040101010101" charset="-122"/>
                <a:ea typeface="华文新魏" panose="02010800040101010101" charset="-122"/>
              </a:rPr>
              <a:t>认识误区</a:t>
            </a:r>
            <a:endParaRPr lang="zh-CN" altLang="zh-CN" dirty="0" smtClean="0">
              <a:solidFill>
                <a:srgbClr val="0070C0"/>
              </a:solidFill>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1.</a:t>
            </a:r>
            <a:r>
              <a:rPr lang="zh-CN" altLang="en-US" sz="3200" dirty="0" smtClean="0">
                <a:latin typeface="华文新魏" panose="02010800040101010101" charset="-122"/>
                <a:ea typeface="华文新魏" panose="02010800040101010101" charset="-122"/>
              </a:rPr>
              <a:t>天才论</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2.</a:t>
            </a:r>
            <a:r>
              <a:rPr lang="zh-CN" altLang="en-US" sz="3200" dirty="0" smtClean="0">
                <a:latin typeface="华文新魏" panose="02010800040101010101" charset="-122"/>
                <a:ea typeface="华文新魏" panose="02010800040101010101" charset="-122"/>
              </a:rPr>
              <a:t>灵感论</a:t>
            </a:r>
            <a:endParaRPr lang="zh-CN" altLang="en-US" sz="3200" dirty="0" smtClean="0">
              <a:latin typeface="华文新魏" panose="02010800040101010101" charset="-122"/>
              <a:ea typeface="华文新魏" panose="02010800040101010101" charset="-122"/>
            </a:endParaRPr>
          </a:p>
          <a:p>
            <a:r>
              <a:rPr lang="zh-CN" altLang="zh-CN" dirty="0" smtClean="0">
                <a:solidFill>
                  <a:srgbClr val="0070C0"/>
                </a:solidFill>
                <a:latin typeface="华文新魏" panose="02010800040101010101" charset="-122"/>
                <a:ea typeface="华文新魏" panose="02010800040101010101" charset="-122"/>
              </a:rPr>
              <a:t>技术障碍</a:t>
            </a:r>
            <a:endParaRPr lang="zh-CN" altLang="zh-CN" dirty="0" smtClean="0">
              <a:solidFill>
                <a:srgbClr val="0070C0"/>
              </a:solidFill>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找不到恰当的词语（</a:t>
            </a:r>
            <a:r>
              <a:rPr lang="en-US" altLang="zh-CN" sz="3200" dirty="0" smtClean="0">
                <a:latin typeface="华文新魏" panose="02010800040101010101" charset="-122"/>
                <a:ea typeface="华文新魏" panose="02010800040101010101" charset="-122"/>
              </a:rPr>
              <a:t>34</a:t>
            </a:r>
            <a:r>
              <a:rPr lang="zh-CN" altLang="zh-CN" sz="3200" dirty="0" smtClean="0">
                <a:latin typeface="华文新魏" panose="02010800040101010101" charset="-122"/>
                <a:ea typeface="华文新魏" panose="02010800040101010101" charset="-122"/>
              </a:rPr>
              <a:t>％）</a:t>
            </a:r>
            <a:endParaRPr lang="zh-CN"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感到烦躁不安、沮丧不已</a:t>
            </a:r>
            <a:r>
              <a:rPr lang="en-US" altLang="zh-CN" sz="3200" dirty="0" smtClean="0">
                <a:latin typeface="华文新魏" panose="02010800040101010101" charset="-122"/>
                <a:ea typeface="华文新魏" panose="02010800040101010101" charset="-122"/>
              </a:rPr>
              <a:t>(34</a:t>
            </a:r>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a:t>
            </a:r>
            <a:endParaRPr lang="en-US"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相信写作障碍同作家的心情有关（</a:t>
            </a:r>
            <a:r>
              <a:rPr lang="en-US" altLang="zh-CN" sz="3200" dirty="0" smtClean="0">
                <a:latin typeface="华文新魏" panose="02010800040101010101" charset="-122"/>
                <a:ea typeface="华文新魏" panose="02010800040101010101" charset="-122"/>
              </a:rPr>
              <a:t>30</a:t>
            </a:r>
            <a:r>
              <a:rPr lang="zh-CN" altLang="zh-CN" sz="3200" dirty="0" smtClean="0">
                <a:latin typeface="华文新魏" panose="02010800040101010101" charset="-122"/>
                <a:ea typeface="华文新魏" panose="02010800040101010101" charset="-122"/>
              </a:rPr>
              <a:t>％）</a:t>
            </a:r>
            <a:endParaRPr lang="zh-CN"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不知道是什么原因引起的（</a:t>
            </a:r>
            <a:r>
              <a:rPr lang="en-US" altLang="zh-CN" sz="3200" dirty="0" smtClean="0">
                <a:latin typeface="华文新魏" panose="02010800040101010101" charset="-122"/>
                <a:ea typeface="华文新魏" panose="02010800040101010101" charset="-122"/>
              </a:rPr>
              <a:t>14</a:t>
            </a:r>
            <a:r>
              <a:rPr lang="zh-CN" altLang="zh-CN" sz="3200" dirty="0" smtClean="0">
                <a:latin typeface="华文新魏" panose="02010800040101010101" charset="-122"/>
                <a:ea typeface="华文新魏" panose="02010800040101010101" charset="-122"/>
              </a:rPr>
              <a:t>％）</a:t>
            </a:r>
            <a:endParaRPr lang="zh-CN"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a:t>
            </a:r>
            <a:endParaRPr lang="en-US" altLang="zh-CN" sz="3200" dirty="0" smtClean="0">
              <a:latin typeface="华文新魏" panose="02010800040101010101" charset="-122"/>
              <a:ea typeface="华文新魏" panose="020108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sym typeface="+mn-ea"/>
              </a:rPr>
              <a:t>如何</a:t>
            </a:r>
            <a:r>
              <a:rPr lang="zh-CN" altLang="zh-CN" dirty="0" smtClean="0">
                <a:sym typeface="+mn-ea"/>
              </a:rPr>
              <a:t>克服</a:t>
            </a:r>
            <a:r>
              <a:rPr lang="zh-CN" altLang="zh-CN" dirty="0" smtClean="0">
                <a:sym typeface="+mn-ea"/>
              </a:rPr>
              <a:t>作家障碍？</a:t>
            </a:r>
            <a:endParaRPr lang="zh-CN" altLang="zh-CN" dirty="0" smtClean="0">
              <a:sym typeface="+mn-ea"/>
            </a:endParaRPr>
          </a:p>
        </p:txBody>
      </p:sp>
      <p:sp>
        <p:nvSpPr>
          <p:cNvPr id="3" name="内容占位符 2"/>
          <p:cNvSpPr>
            <a:spLocks noGrp="1"/>
          </p:cNvSpPr>
          <p:nvPr>
            <p:ph idx="1"/>
          </p:nvPr>
        </p:nvSpPr>
        <p:spPr/>
        <p:txBody>
          <a:bodyPr/>
          <a:lstStyle/>
          <a:p>
            <a:r>
              <a:rPr lang="zh-CN" altLang="zh-CN" dirty="0" smtClean="0">
                <a:solidFill>
                  <a:srgbClr val="0070C0"/>
                </a:solidFill>
                <a:latin typeface="华文新魏" panose="02010800040101010101" charset="-122"/>
                <a:ea typeface="华文新魏" panose="02010800040101010101" charset="-122"/>
              </a:rPr>
              <a:t>策略一：正确认识“作家” </a:t>
            </a:r>
            <a:endParaRPr lang="zh-CN" altLang="zh-CN" dirty="0" smtClean="0">
              <a:solidFill>
                <a:srgbClr val="0070C0"/>
              </a:solidFill>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只要你能写作，在写作，就是“作家”！</a:t>
            </a:r>
            <a:endParaRPr lang="en-US" altLang="zh-CN" dirty="0" smtClean="0">
              <a:latin typeface="华文新魏" panose="02010800040101010101" charset="-122"/>
              <a:ea typeface="华文新魏" panose="02010800040101010101" charset="-122"/>
            </a:endParaRPr>
          </a:p>
          <a:p>
            <a:r>
              <a:rPr lang="zh-CN" altLang="zh-CN" dirty="0" smtClean="0">
                <a:solidFill>
                  <a:srgbClr val="0070C0"/>
                </a:solidFill>
                <a:latin typeface="华文新魏" panose="02010800040101010101" charset="-122"/>
                <a:ea typeface="华文新魏" panose="02010800040101010101" charset="-122"/>
              </a:rPr>
              <a:t>策略二：正确认识“写作”</a:t>
            </a:r>
            <a:endParaRPr lang="zh-CN" altLang="zh-CN" dirty="0" smtClean="0">
              <a:solidFill>
                <a:srgbClr val="0070C0"/>
              </a:solidFill>
              <a:latin typeface="华文新魏" panose="02010800040101010101" charset="-122"/>
              <a:ea typeface="华文新魏" panose="02010800040101010101" charset="-122"/>
            </a:endParaRPr>
          </a:p>
          <a:p>
            <a:r>
              <a:rPr lang="zh-CN" altLang="zh-CN" dirty="0" smtClean="0">
                <a:latin typeface="华文新魏" panose="02010800040101010101" charset="-122"/>
                <a:ea typeface="华文新魏" panose="02010800040101010101" charset="-122"/>
              </a:rPr>
              <a:t>凡是有助于发现自我、展示自我、成为自我的写作活动，凡是有助于交流、沟通、说服的写作活动，都是创意写作，也都是写作！</a:t>
            </a:r>
            <a:endParaRPr lang="zh-CN" altLang="en-US" dirty="0">
              <a:latin typeface="华文新魏" panose="02010800040101010101" charset="-122"/>
              <a:ea typeface="华文新魏" panose="020108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005840"/>
            <a:ext cx="8687435" cy="5280660"/>
          </a:xfrm>
        </p:spPr>
        <p:txBody>
          <a:bodyPr>
            <a:noAutofit/>
          </a:bodyPr>
          <a:lstStyle/>
          <a:p>
            <a:r>
              <a:rPr lang="zh-CN" altLang="zh-CN" sz="3200" b="1" dirty="0" smtClean="0">
                <a:solidFill>
                  <a:srgbClr val="0070C0"/>
                </a:solidFill>
                <a:latin typeface="华文新魏" panose="02010800040101010101" charset="-122"/>
                <a:ea typeface="华文新魏" panose="02010800040101010101" charset="-122"/>
                <a:sym typeface="+mn-ea"/>
              </a:rPr>
              <a:t>策略三：突破写作障碍</a:t>
            </a:r>
            <a:endParaRPr lang="zh-CN" altLang="zh-CN" sz="3200" b="1" dirty="0" smtClean="0">
              <a:solidFill>
                <a:srgbClr val="0070C0"/>
              </a:solidFill>
              <a:latin typeface="华文新魏" panose="02010800040101010101" charset="-122"/>
              <a:ea typeface="华文新魏" panose="02010800040101010101" charset="-122"/>
              <a:sym typeface="+mn-ea"/>
            </a:endParaRPr>
          </a:p>
          <a:p>
            <a:pPr lvl="1"/>
            <a:r>
              <a:rPr lang="en-US" altLang="zh-CN" sz="3200" dirty="0" smtClean="0">
                <a:latin typeface="华文新魏" panose="02010800040101010101" charset="-122"/>
                <a:ea typeface="华文新魏" panose="02010800040101010101" charset="-122"/>
              </a:rPr>
              <a:t>1</a:t>
            </a:r>
            <a:r>
              <a:rPr lang="zh-CN" altLang="en-US" sz="3200" dirty="0" smtClean="0">
                <a:latin typeface="华文新魏" panose="02010800040101010101" charset="-122"/>
                <a:ea typeface="华文新魏" panose="02010800040101010101" charset="-122"/>
              </a:rPr>
              <a:t>、不是激发无意识，而是</a:t>
            </a:r>
            <a:r>
              <a:rPr lang="zh-CN" altLang="zh-CN" sz="3200" dirty="0" smtClean="0">
                <a:latin typeface="华文新魏" panose="02010800040101010101" charset="-122"/>
                <a:ea typeface="华文新魏" panose="02010800040101010101" charset="-122"/>
              </a:rPr>
              <a:t>控制无意识。</a:t>
            </a:r>
            <a:endParaRPr lang="zh-CN"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2</a:t>
            </a:r>
            <a:r>
              <a:rPr lang="zh-CN" altLang="en-US"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Now  Write</a:t>
            </a:r>
            <a:r>
              <a:rPr lang="zh-CN" altLang="en-US"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现在就开始写！</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3</a:t>
            </a:r>
            <a:r>
              <a:rPr lang="zh-CN" altLang="en-US"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养成</a:t>
            </a:r>
            <a:r>
              <a:rPr lang="zh-CN" altLang="en-US" sz="3200" dirty="0" smtClean="0">
                <a:latin typeface="华文新魏" panose="02010800040101010101" charset="-122"/>
                <a:ea typeface="华文新魏" panose="02010800040101010101" charset="-122"/>
              </a:rPr>
              <a:t>随时随地</a:t>
            </a:r>
            <a:r>
              <a:rPr lang="zh-CN" altLang="zh-CN" sz="3200" dirty="0" smtClean="0">
                <a:latin typeface="华文新魏" panose="02010800040101010101" charset="-122"/>
                <a:ea typeface="华文新魏" panose="02010800040101010101" charset="-122"/>
              </a:rPr>
              <a:t>创作的习惯。</a:t>
            </a:r>
            <a:endParaRPr lang="zh-CN"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4</a:t>
            </a:r>
            <a:r>
              <a:rPr lang="zh-CN" altLang="en-US"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将写作转化成谈话</a:t>
            </a:r>
            <a:r>
              <a:rPr lang="zh-CN" altLang="en-US" sz="3200" dirty="0" smtClean="0">
                <a:latin typeface="华文新魏" panose="02010800040101010101" charset="-122"/>
                <a:ea typeface="华文新魏" panose="02010800040101010101" charset="-122"/>
              </a:rPr>
              <a:t>。</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5</a:t>
            </a:r>
            <a:r>
              <a:rPr lang="zh-CN" altLang="en-US"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学会模仿，敢于模仿</a:t>
            </a:r>
            <a:r>
              <a:rPr lang="zh-CN" altLang="en-US" sz="3200" dirty="0" smtClean="0">
                <a:latin typeface="华文新魏" panose="02010800040101010101" charset="-122"/>
                <a:ea typeface="华文新魏" panose="02010800040101010101" charset="-122"/>
              </a:rPr>
              <a:t>。</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6</a:t>
            </a:r>
            <a:r>
              <a:rPr lang="zh-CN" altLang="en-US" sz="3200" dirty="0" smtClean="0">
                <a:latin typeface="华文新魏" panose="02010800040101010101" charset="-122"/>
                <a:ea typeface="华文新魏" panose="02010800040101010101" charset="-122"/>
              </a:rPr>
              <a:t>、学会跟读者</a:t>
            </a:r>
            <a:r>
              <a:rPr lang="en-US" altLang="zh-CN" sz="3200" dirty="0" smtClean="0">
                <a:latin typeface="华文新魏" panose="02010800040101010101" charset="-122"/>
                <a:ea typeface="华文新魏" panose="02010800040101010101" charset="-122"/>
              </a:rPr>
              <a:t>“</a:t>
            </a:r>
            <a:r>
              <a:rPr lang="zh-CN" altLang="en-US" sz="3200" dirty="0" smtClean="0">
                <a:latin typeface="华文新魏" panose="02010800040101010101" charset="-122"/>
                <a:ea typeface="华文新魏" panose="02010800040101010101" charset="-122"/>
              </a:rPr>
              <a:t>谈恋爱</a:t>
            </a:r>
            <a:r>
              <a:rPr lang="en-US" altLang="zh-CN" sz="3200" dirty="0" smtClean="0">
                <a:latin typeface="华文新魏" panose="02010800040101010101" charset="-122"/>
                <a:ea typeface="华文新魏" panose="02010800040101010101" charset="-122"/>
              </a:rPr>
              <a:t>”</a:t>
            </a:r>
            <a:r>
              <a:rPr lang="zh-CN" altLang="en-US" sz="3200" dirty="0" smtClean="0">
                <a:latin typeface="华文新魏" panose="02010800040101010101" charset="-122"/>
                <a:ea typeface="华文新魏" panose="02010800040101010101" charset="-122"/>
              </a:rPr>
              <a:t>。</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7</a:t>
            </a:r>
            <a:r>
              <a:rPr lang="zh-CN" altLang="en-US" sz="3200" dirty="0" smtClean="0">
                <a:latin typeface="华文新魏" panose="02010800040101010101" charset="-122"/>
                <a:ea typeface="华文新魏" panose="02010800040101010101" charset="-122"/>
              </a:rPr>
              <a:t>、敢于啰嗦。</a:t>
            </a:r>
            <a:endParaRPr lang="zh-CN" altLang="en-US"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8</a:t>
            </a:r>
            <a:r>
              <a:rPr lang="zh-CN" altLang="en-US" sz="3200" dirty="0" smtClean="0">
                <a:latin typeface="华文新魏" panose="02010800040101010101" charset="-122"/>
                <a:ea typeface="华文新魏" panose="02010800040101010101" charset="-122"/>
              </a:rPr>
              <a:t>、跟读者吵架。</a:t>
            </a:r>
            <a:endParaRPr lang="zh-CN" altLang="en-US" sz="3200" dirty="0" smtClean="0">
              <a:latin typeface="华文新魏" panose="02010800040101010101" charset="-122"/>
              <a:ea typeface="华文新魏" panose="020108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第二节 在创意写作工作坊中成长</a:t>
            </a:r>
            <a:endParaRPr lang="zh-CN" altLang="en-US" dirty="0"/>
          </a:p>
        </p:txBody>
      </p:sp>
      <p:sp>
        <p:nvSpPr>
          <p:cNvPr id="3" name="内容占位符 2"/>
          <p:cNvSpPr>
            <a:spLocks noGrp="1"/>
          </p:cNvSpPr>
          <p:nvPr>
            <p:ph idx="1"/>
          </p:nvPr>
        </p:nvSpPr>
        <p:spPr/>
        <p:txBody>
          <a:bodyPr/>
          <a:lstStyle/>
          <a:p>
            <a:r>
              <a:rPr lang="zh-CN" altLang="zh-CN" dirty="0" smtClean="0"/>
              <a:t>什么是创意写作工作坊？</a:t>
            </a:r>
            <a:endParaRPr lang="zh-CN" altLang="zh-CN" dirty="0" smtClean="0"/>
          </a:p>
          <a:p>
            <a:r>
              <a:rPr lang="zh-CN" altLang="zh-CN" dirty="0" smtClean="0">
                <a:sym typeface="+mn-ea"/>
              </a:rPr>
              <a:t>创意写作工作坊方法</a:t>
            </a:r>
            <a:endParaRPr lang="zh-CN" altLang="zh-CN" dirty="0" smtClean="0">
              <a:sym typeface="+mn-ea"/>
            </a:endParaRPr>
          </a:p>
          <a:p>
            <a:r>
              <a:rPr lang="zh-CN" altLang="zh-CN" dirty="0" smtClean="0">
                <a:sym typeface="+mn-ea"/>
              </a:rPr>
              <a:t>过程写作</a:t>
            </a:r>
            <a:r>
              <a:rPr lang="en-US" altLang="zh-CN" dirty="0" smtClean="0">
                <a:sym typeface="+mn-ea"/>
              </a:rPr>
              <a:t>/</a:t>
            </a:r>
            <a:r>
              <a:rPr lang="zh-CN" altLang="zh-CN" dirty="0" smtClean="0">
                <a:sym typeface="+mn-ea"/>
              </a:rPr>
              <a:t>教学法</a:t>
            </a:r>
            <a:endParaRPr lang="zh-CN" altLang="zh-CN" dirty="0" smtClean="0"/>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2326</Words>
  <Application>WPS 演示</Application>
  <PresentationFormat>全屏显示(4:3)</PresentationFormat>
  <Paragraphs>147</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22</vt:i4>
      </vt:variant>
    </vt:vector>
  </HeadingPairs>
  <TitlesOfParts>
    <vt:vector size="40" baseType="lpstr">
      <vt:lpstr>Arial</vt:lpstr>
      <vt:lpstr>宋体</vt:lpstr>
      <vt:lpstr>Wingdings</vt:lpstr>
      <vt:lpstr>Wingdings 2</vt:lpstr>
      <vt:lpstr>Arial</vt:lpstr>
      <vt:lpstr>Perpetua</vt:lpstr>
      <vt:lpstr>幼圆</vt:lpstr>
      <vt:lpstr>Franklin Gothic Book</vt:lpstr>
      <vt:lpstr>微软雅黑</vt:lpstr>
      <vt:lpstr>Arial Unicode MS</vt:lpstr>
      <vt:lpstr>Calibri</vt:lpstr>
      <vt:lpstr>黑体</vt:lpstr>
      <vt:lpstr>Franklin Gothic Medium</vt:lpstr>
      <vt:lpstr>华文新魏</vt:lpstr>
      <vt:lpstr>华文彩云</vt:lpstr>
      <vt:lpstr>华文楷体</vt:lpstr>
      <vt:lpstr>平衡</vt:lpstr>
      <vt:lpstr>暗香扑面</vt:lpstr>
      <vt:lpstr>第一章 突破障碍  寻求成长</vt:lpstr>
      <vt:lpstr>PowerPoint 演示文稿</vt:lpstr>
      <vt:lpstr>第一节 突破作家障碍</vt:lpstr>
      <vt:lpstr>PowerPoint 演示文稿</vt:lpstr>
      <vt:lpstr>PowerPoint 演示文稿</vt:lpstr>
      <vt:lpstr>PowerPoint 演示文稿</vt:lpstr>
      <vt:lpstr>PowerPoint 演示文稿</vt:lpstr>
      <vt:lpstr>PowerPoint 演示文稿</vt:lpstr>
      <vt:lpstr>第二节 在创意写作工作坊中成长</vt:lpstr>
      <vt:lpstr>PowerPoint 演示文稿</vt:lpstr>
      <vt:lpstr>PowerPoint 演示文稿</vt:lpstr>
      <vt:lpstr>PowerPoint 演示文稿</vt:lpstr>
      <vt:lpstr>国外三个重要的创意写作工作坊</vt:lpstr>
      <vt:lpstr>国外三个重要的创意写作工作坊</vt:lpstr>
      <vt:lpstr>PowerPoint 演示文稿</vt:lpstr>
      <vt:lpstr>PowerPoint 演示文稿</vt:lpstr>
      <vt:lpstr>创意写作工作坊方法</vt:lpstr>
      <vt:lpstr>PowerPoint 演示文稿</vt:lpstr>
      <vt:lpstr>PowerPoint 演示文稿</vt:lpstr>
      <vt:lpstr>PowerPoint 演示文稿</vt:lpstr>
      <vt:lpstr>过程写作/教学法</vt:lpstr>
      <vt:lpstr>工坊活动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突破作家障碍</dc:title>
  <dc:creator>Administrator</dc:creator>
  <cp:lastModifiedBy>dddew</cp:lastModifiedBy>
  <cp:revision>9</cp:revision>
  <dcterms:created xsi:type="dcterms:W3CDTF">2017-06-24T02:32:00Z</dcterms:created>
  <dcterms:modified xsi:type="dcterms:W3CDTF">2017-09-01T04:09:27Z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