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75" r:id="rId5"/>
    <p:sldId id="276" r:id="rId6"/>
    <p:sldId id="295" r:id="rId7"/>
    <p:sldId id="258" r:id="rId8"/>
    <p:sldId id="296" r:id="rId9"/>
    <p:sldId id="259" r:id="rId10"/>
    <p:sldId id="297" r:id="rId11"/>
    <p:sldId id="260" r:id="rId12"/>
    <p:sldId id="298" r:id="rId13"/>
    <p:sldId id="299" r:id="rId14"/>
    <p:sldId id="261" r:id="rId15"/>
    <p:sldId id="262" r:id="rId16"/>
    <p:sldId id="277"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7" d="100"/>
          <a:sy n="57" d="100"/>
        </p:scale>
        <p:origin x="-45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fld id="{530820CF-B880-4189-942D-D702A7CBA730}" type="datetimeFigureOut">
              <a:rPr lang="zh-CN" altLang="en-US" smtClean="0"/>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标题 6"/>
          <p:cNvSpPr>
            <a:spLocks noGrp="1"/>
          </p:cNvSpPr>
          <p:nvPr>
            <p:ph type="title"/>
          </p:nvPr>
        </p:nvSpPr>
        <p:spPr/>
        <p:txBody>
          <a:bodyPr rtlCol="0"/>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0C913308-F349-4B6D-A68A-DD1791B4A57B}" type="slidenum">
              <a:rPr lang="zh-CN" altLang="en-US" smtClean="0"/>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fld id="{530820CF-B880-4189-942D-D702A7CBA730}" type="datetimeFigureOut">
              <a:rPr lang="zh-CN" altLang="en-US" smtClean="0"/>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smtClean="0"/>
              <a:t>第二章 潜能激发</a:t>
            </a:r>
            <a:endParaRPr lang="zh-CN" altLang="zh-CN" dirty="0"/>
          </a:p>
        </p:txBody>
      </p:sp>
      <p:sp>
        <p:nvSpPr>
          <p:cNvPr id="3" name="副标题 2"/>
          <p:cNvSpPr>
            <a:spLocks noGrp="1"/>
          </p:cNvSpPr>
          <p:nvPr>
            <p:ph type="subTitle" idx="1"/>
          </p:nvPr>
        </p:nvSpPr>
        <p:spPr/>
        <p:txBody>
          <a:bodyPr/>
          <a:lstStyle/>
          <a:p>
            <a:pPr algn="l"/>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3200" dirty="0">
                <a:latin typeface="华文新魏" panose="02010800040101010101" charset="-122"/>
                <a:ea typeface="华文新魏" panose="02010800040101010101" charset="-122"/>
              </a:rPr>
              <a:t>“生活中一个令人悲哀的真理是，在现世这条泪河中，我们真正了解的只有一个人，那就是我们自己。我们从根本上而言是永远孤独的” 。     </a:t>
            </a:r>
            <a:r>
              <a:rPr lang="en-US" altLang="zh-CN" sz="3200" dirty="0">
                <a:latin typeface="华文新魏" panose="02010800040101010101" charset="-122"/>
                <a:ea typeface="华文新魏" panose="02010800040101010101" charset="-122"/>
              </a:rPr>
              <a:t>——</a:t>
            </a:r>
            <a:r>
              <a:rPr lang="zh-CN" altLang="zh-CN" sz="3200" dirty="0">
                <a:latin typeface="华文新魏" panose="02010800040101010101" charset="-122"/>
                <a:ea typeface="华文新魏" panose="02010800040101010101" charset="-122"/>
              </a:rPr>
              <a:t>罗伯特·麦基</a:t>
            </a:r>
            <a:endParaRPr lang="zh-CN" altLang="zh-CN" sz="3200" dirty="0">
              <a:latin typeface="华文新魏" panose="02010800040101010101" charset="-122"/>
              <a:ea typeface="华文新魏" panose="02010800040101010101" charset="-122"/>
            </a:endParaRPr>
          </a:p>
          <a:p>
            <a:r>
              <a:rPr lang="zh-CN" altLang="zh-CN" sz="3200" dirty="0">
                <a:latin typeface="华文新魏" panose="02010800040101010101" charset="-122"/>
                <a:ea typeface="华文新魏" panose="02010800040101010101" charset="-122"/>
              </a:rPr>
              <a:t>“我所学到的有关人性的一切都是从我自己这儿学来的。”  </a:t>
            </a:r>
            <a:r>
              <a:rPr lang="en-US" altLang="zh-CN" sz="3200" dirty="0">
                <a:latin typeface="华文新魏" panose="02010800040101010101" charset="-122"/>
                <a:ea typeface="华文新魏" panose="02010800040101010101" charset="-122"/>
              </a:rPr>
              <a:t>——</a:t>
            </a:r>
            <a:r>
              <a:rPr lang="zh-CN" altLang="zh-CN" sz="3200" dirty="0">
                <a:latin typeface="华文新魏" panose="02010800040101010101" charset="-122"/>
                <a:ea typeface="华文新魏" panose="02010800040101010101" charset="-122"/>
                <a:sym typeface="+mn-ea"/>
              </a:rPr>
              <a:t>安东·契诃夫</a:t>
            </a:r>
            <a:endParaRPr lang="zh-CN" altLang="zh-CN" sz="3200" dirty="0">
              <a:latin typeface="华文新魏" panose="02010800040101010101" charset="-122"/>
              <a:ea typeface="华文新魏" panose="02010800040101010101" charset="-122"/>
              <a:sym typeface="+mn-ea"/>
            </a:endParaRPr>
          </a:p>
        </p:txBody>
      </p:sp>
      <p:sp>
        <p:nvSpPr>
          <p:cNvPr id="3" name="标题 2"/>
          <p:cNvSpPr>
            <a:spLocks noGrp="1"/>
          </p:cNvSpPr>
          <p:nvPr>
            <p:ph type="title"/>
          </p:nvPr>
        </p:nvSpPr>
        <p:spPr/>
        <p:txBody>
          <a:bodyPr/>
          <a:lstStyle/>
          <a:p>
            <a:r>
              <a:rPr lang="zh-CN" altLang="zh-CN" dirty="0" smtClean="0">
                <a:sym typeface="+mn-ea"/>
              </a:rPr>
              <a:t>个人与他人的联系</a:t>
            </a:r>
            <a:endParaRPr lang="zh-CN" altLang="zh-CN" dirty="0" smtClean="0">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sz="3200" dirty="0" smtClean="0">
                <a:latin typeface="华文新魏" panose="02010800040101010101" charset="-122"/>
                <a:ea typeface="华文新魏" panose="02010800040101010101" charset="-122"/>
              </a:rPr>
              <a:t>赖声川以其“创意金字塔” 图表详细剖析了创意的来源、创意的本质与创意的机制，来说明创意是可能学、可能教的，而且每个人都具有可能被激发的潜在创意能力。</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创意途径是：金字塔上方要从底部吸取源泉的养分，中间还有许多的考验和障碍。创意学习主要的工作就是在清理金字塔内部，打通上下，让创意在金字塔内顺畅地流通。</a:t>
            </a:r>
            <a:endParaRPr lang="zh-CN" altLang="zh-CN" sz="3200" dirty="0" smtClean="0">
              <a:latin typeface="华文新魏" panose="02010800040101010101" charset="-122"/>
              <a:ea typeface="华文新魏" panose="02010800040101010101" charset="-122"/>
            </a:endParaRPr>
          </a:p>
        </p:txBody>
      </p:sp>
      <p:sp>
        <p:nvSpPr>
          <p:cNvPr id="4" name="标题 3"/>
          <p:cNvSpPr>
            <a:spLocks noGrp="1"/>
          </p:cNvSpPr>
          <p:nvPr>
            <p:ph type="title"/>
          </p:nvPr>
        </p:nvSpPr>
        <p:spPr/>
        <p:txBody>
          <a:bodyPr/>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20000"/>
          </a:bodyPr>
          <a:lstStyle/>
          <a:p>
            <a:r>
              <a:rPr lang="zh-CN" altLang="zh-CN" sz="3200" dirty="0" smtClean="0">
                <a:latin typeface="华文新魏" panose="02010800040101010101" charset="-122"/>
                <a:ea typeface="华文新魏" panose="02010800040101010101" charset="-122"/>
              </a:rPr>
              <a:t>“我们每个人能够作的贡献只有一个：能够为人类普遍的经验之池注入我们从各个角度看世界所得到的体会。”</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                         </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sym typeface="+mn-ea"/>
              </a:rPr>
              <a:t>多萝西娅·布兰德</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从个人的角度，或者更大一些，比如地方、群体、文化、民族等角度，去面对人类共同的和永恒的问题，提供个人的，或地方的角度，贡献自己的智慧，表达自己的想法，反而更有助于人类精神的成长，和世界艺术的多样化。</a:t>
            </a:r>
            <a:endParaRPr lang="zh-CN" altLang="zh-CN" sz="3200" dirty="0" smtClean="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p>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20000"/>
          </a:bodyPr>
          <a:lstStyle/>
          <a:p>
            <a:r>
              <a:rPr lang="zh-CN" altLang="zh-CN" sz="3200" dirty="0" smtClean="0">
                <a:latin typeface="华文新魏" panose="02010800040101010101" charset="-122"/>
                <a:ea typeface="华文新魏" panose="02010800040101010101" charset="-122"/>
              </a:rPr>
              <a:t>创意写作是为了发现自我、形成自我与表达自我，而不是颠覆自我、成为别人。</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实际上，个人性、地方性其实就是差异性，它为这些大同小异的模式（心理模式与物理模式）提供了不同的表述。</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诺贝尔文学奖一直在鼓励这种行为。诺贝尔在其遗嘱中特别强调：“文学奖的授予不强调民族的归属，也就是说谁最有资格谁获得，不管他是否属于斯堪的纳维亚国家”</a:t>
            </a:r>
            <a:endParaRPr lang="zh-CN" altLang="zh-CN" sz="3200" dirty="0" smtClean="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差异的重要性</a:t>
            </a:r>
            <a:endParaRPr lang="zh-CN" altLang="zh-CN" dirty="0" smtClean="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创意思维可以借助训练优化，创意写作思维训练十分重视借鉴现代心理学、教育学、创意学甚至现象学哲学等学科的方法，反思自我心理结构，清理个人意识、无意识和集体意识之间的阻塞，打通记忆、联想和想象通道，训练逆向思维、发散思维，拓展思维的深度与广度，如此等等，重建一个积极的认知和反应模式。</a:t>
            </a:r>
            <a:endParaRPr lang="zh-CN" altLang="zh-CN" sz="3200" dirty="0" smtClean="0">
              <a:latin typeface="华文新魏" panose="02010800040101010101" charset="-122"/>
              <a:ea typeface="华文新魏" panose="02010800040101010101" charset="-122"/>
            </a:endParaRPr>
          </a:p>
          <a:p>
            <a:endParaRPr lang="zh-CN" altLang="zh-CN" sz="3200" dirty="0" smtClean="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t>第二节 思维训练</a:t>
            </a:r>
            <a:endParaRPr lang="zh-CN" altLang="zh-CN"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0" y="703580"/>
            <a:ext cx="8229600" cy="5706745"/>
          </a:xfrm>
        </p:spPr>
        <p:txBody>
          <a:bodyPr/>
          <a:lstStyle/>
          <a:p>
            <a:r>
              <a:rPr lang="zh-CN" altLang="zh-CN" sz="3200" dirty="0" smtClean="0">
                <a:latin typeface="华文新魏" panose="02010800040101010101" charset="-122"/>
                <a:ea typeface="华文新魏" panose="02010800040101010101" charset="-122"/>
                <a:sym typeface="+mn-ea"/>
              </a:rPr>
              <a:t>一、脑力激荡法</a:t>
            </a:r>
            <a:endParaRPr lang="zh-CN" altLang="zh-CN" sz="3200" dirty="0" smtClean="0">
              <a:latin typeface="华文新魏" panose="02010800040101010101" charset="-122"/>
              <a:ea typeface="华文新魏" panose="02010800040101010101" charset="-122"/>
              <a:sym typeface="+mn-ea"/>
            </a:endParaRPr>
          </a:p>
          <a:p>
            <a:r>
              <a:rPr lang="zh-CN" altLang="zh-CN" sz="3200" dirty="0" smtClean="0">
                <a:latin typeface="华文新魏" panose="02010800040101010101" charset="-122"/>
                <a:ea typeface="华文新魏" panose="02010800040101010101" charset="-122"/>
                <a:sym typeface="+mn-ea"/>
              </a:rPr>
              <a:t>二、研讨会</a:t>
            </a:r>
            <a:endParaRPr lang="zh-CN" altLang="zh-CN" sz="3200" dirty="0" smtClean="0">
              <a:latin typeface="华文新魏" panose="02010800040101010101" charset="-122"/>
              <a:ea typeface="华文新魏" panose="02010800040101010101" charset="-122"/>
              <a:sym typeface="+mn-ea"/>
            </a:endParaRPr>
          </a:p>
          <a:p>
            <a:r>
              <a:rPr lang="zh-CN" altLang="zh-CN" sz="3200" dirty="0" smtClean="0">
                <a:latin typeface="华文新魏" panose="02010800040101010101" charset="-122"/>
                <a:ea typeface="华文新魏" panose="02010800040101010101" charset="-122"/>
                <a:sym typeface="+mn-ea"/>
              </a:rPr>
              <a:t>三、心智图法</a:t>
            </a:r>
            <a:endParaRPr lang="zh-CN" altLang="zh-CN" sz="3200" dirty="0" smtClean="0">
              <a:latin typeface="华文新魏" panose="02010800040101010101" charset="-122"/>
              <a:ea typeface="华文新魏" panose="02010800040101010101" charset="-122"/>
              <a:sym typeface="+mn-ea"/>
            </a:endParaRPr>
          </a:p>
          <a:p>
            <a:r>
              <a:rPr lang="zh-CN" altLang="zh-CN" sz="3200" dirty="0" smtClean="0">
                <a:latin typeface="华文新魏" panose="02010800040101010101" charset="-122"/>
                <a:ea typeface="华文新魏" panose="02010800040101010101" charset="-122"/>
                <a:sym typeface="+mn-ea"/>
              </a:rPr>
              <a:t>四、曼陀罗法</a:t>
            </a:r>
            <a:endParaRPr lang="zh-CN" altLang="zh-CN" sz="3200" dirty="0" smtClean="0">
              <a:latin typeface="华文新魏" panose="02010800040101010101" charset="-122"/>
              <a:ea typeface="华文新魏" panose="02010800040101010101" charset="-122"/>
              <a:sym typeface="+mn-ea"/>
            </a:endParaRPr>
          </a:p>
          <a:p>
            <a:r>
              <a:rPr lang="zh-CN" altLang="zh-CN" sz="3200" b="1" dirty="0" smtClean="0">
                <a:latin typeface="华文新魏" panose="02010800040101010101" charset="-122"/>
                <a:ea typeface="华文新魏" panose="02010800040101010101" charset="-122"/>
                <a:sym typeface="+mn-ea"/>
              </a:rPr>
              <a:t>五、属性列举法</a:t>
            </a:r>
            <a:endParaRPr lang="zh-CN" altLang="zh-CN" sz="3200" b="1" dirty="0" smtClean="0">
              <a:latin typeface="华文新魏" panose="02010800040101010101" charset="-122"/>
              <a:ea typeface="华文新魏" panose="02010800040101010101" charset="-122"/>
              <a:sym typeface="+mn-ea"/>
            </a:endParaRPr>
          </a:p>
          <a:p>
            <a:r>
              <a:rPr lang="zh-CN" altLang="zh-CN" sz="3200" b="1" dirty="0" smtClean="0">
                <a:latin typeface="华文新魏" panose="02010800040101010101" charset="-122"/>
                <a:ea typeface="华文新魏" panose="02010800040101010101" charset="-122"/>
                <a:sym typeface="+mn-ea"/>
              </a:rPr>
              <a:t>六、希望点列举法</a:t>
            </a:r>
            <a:endParaRPr lang="zh-CN" altLang="zh-CN" sz="3200" b="1" dirty="0" smtClean="0">
              <a:latin typeface="华文新魏" panose="02010800040101010101" charset="-122"/>
              <a:ea typeface="华文新魏" panose="02010800040101010101" charset="-122"/>
              <a:sym typeface="+mn-ea"/>
            </a:endParaRPr>
          </a:p>
          <a:p>
            <a:r>
              <a:rPr lang="zh-CN" altLang="zh-CN" sz="3200" b="1" dirty="0" smtClean="0">
                <a:latin typeface="华文新魏" panose="02010800040101010101" charset="-122"/>
                <a:ea typeface="华文新魏" panose="02010800040101010101" charset="-122"/>
                <a:sym typeface="+mn-ea"/>
              </a:rPr>
              <a:t>七、 强制关联法</a:t>
            </a:r>
            <a:endParaRPr lang="zh-CN" altLang="zh-CN" sz="3200" b="1" dirty="0" smtClean="0">
              <a:latin typeface="华文新魏" panose="02010800040101010101" charset="-122"/>
              <a:ea typeface="华文新魏" panose="02010800040101010101" charset="-122"/>
              <a:sym typeface="+mn-ea"/>
            </a:endParaRPr>
          </a:p>
          <a:p>
            <a:r>
              <a:rPr lang="zh-CN" altLang="zh-CN" sz="3200" b="1" dirty="0" smtClean="0">
                <a:latin typeface="华文新魏" panose="02010800040101010101" charset="-122"/>
                <a:ea typeface="华文新魏" panose="02010800040101010101" charset="-122"/>
                <a:sym typeface="+mn-ea"/>
              </a:rPr>
              <a:t>八、检查单法</a:t>
            </a:r>
            <a:endParaRPr lang="zh-CN" altLang="zh-CN" sz="3200" b="1" dirty="0" smtClean="0">
              <a:latin typeface="华文新魏" panose="02010800040101010101" charset="-122"/>
              <a:ea typeface="华文新魏" panose="02010800040101010101" charset="-122"/>
              <a:sym typeface="+mn-ea"/>
            </a:endParaRPr>
          </a:p>
          <a:p>
            <a:r>
              <a:rPr lang="zh-CN" altLang="zh-CN" sz="3200" b="1" dirty="0" smtClean="0">
                <a:latin typeface="华文新魏" panose="02010800040101010101" charset="-122"/>
                <a:ea typeface="华文新魏" panose="02010800040101010101" charset="-122"/>
                <a:sym typeface="+mn-ea"/>
              </a:rPr>
              <a:t>九、七何检讨法</a:t>
            </a:r>
            <a:endParaRPr lang="zh-CN" altLang="zh-CN" sz="3200" dirty="0" smtClean="0">
              <a:latin typeface="华文新魏" panose="02010800040101010101" charset="-122"/>
              <a:ea typeface="华文新魏" panose="02010800040101010101" charset="-122"/>
              <a:sym typeface="+mn-ea"/>
            </a:endParaRPr>
          </a:p>
          <a:p>
            <a:endParaRPr lang="zh-CN" altLang="en-US" sz="3200" dirty="0">
              <a:latin typeface="华文新魏" panose="02010800040101010101" charset="-122"/>
              <a:ea typeface="华文新魏" panose="020108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zh-CN" dirty="0" smtClean="0"/>
          </a:p>
          <a:p>
            <a:r>
              <a:rPr lang="zh-CN" altLang="zh-CN" sz="3200" dirty="0" smtClean="0">
                <a:latin typeface="华文新魏" panose="02010800040101010101" charset="-122"/>
                <a:ea typeface="华文新魏" panose="02010800040101010101" charset="-122"/>
              </a:rPr>
              <a:t>脑力激荡法（</a:t>
            </a:r>
            <a:r>
              <a:rPr lang="en-US" altLang="zh-CN" sz="3200" dirty="0" smtClean="0">
                <a:latin typeface="华文新魏" panose="02010800040101010101" charset="-122"/>
                <a:ea typeface="华文新魏" panose="02010800040101010101" charset="-122"/>
              </a:rPr>
              <a:t>Brainstorming)</a:t>
            </a:r>
            <a:r>
              <a:rPr lang="zh-CN" altLang="zh-CN" sz="3200" dirty="0" smtClean="0">
                <a:latin typeface="华文新魏" panose="02010800040101010101" charset="-122"/>
                <a:ea typeface="华文新魏" panose="02010800040101010101" charset="-122"/>
              </a:rPr>
              <a:t>，又称</a:t>
            </a:r>
            <a:r>
              <a:rPr lang="zh-CN" altLang="en-US" sz="3200" dirty="0" smtClean="0">
                <a:latin typeface="华文新魏" panose="02010800040101010101" charset="-122"/>
                <a:ea typeface="华文新魏" panose="02010800040101010101" charset="-122"/>
              </a:rPr>
              <a:t>头脑风暴法</a:t>
            </a:r>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1941</a:t>
            </a:r>
            <a:r>
              <a:rPr lang="zh-CN" altLang="zh-CN" sz="3200" dirty="0" smtClean="0">
                <a:latin typeface="华文新魏" panose="02010800040101010101" charset="-122"/>
                <a:ea typeface="华文新魏" panose="02010800040101010101" charset="-122"/>
              </a:rPr>
              <a:t>美国奥斯朋</a:t>
            </a:r>
            <a:r>
              <a:rPr lang="en-US" altLang="zh-CN" sz="3200" dirty="0" smtClean="0">
                <a:latin typeface="华文新魏" panose="02010800040101010101" charset="-122"/>
                <a:ea typeface="华文新魏" panose="02010800040101010101" charset="-122"/>
              </a:rPr>
              <a:t>(</a:t>
            </a:r>
            <a:r>
              <a:rPr lang="en-US" altLang="zh-CN" sz="3200" dirty="0" err="1" smtClean="0">
                <a:latin typeface="华文新魏" panose="02010800040101010101" charset="-122"/>
                <a:ea typeface="华文新魏" panose="02010800040101010101" charset="-122"/>
              </a:rPr>
              <a:t>Dr.Alex</a:t>
            </a:r>
            <a:r>
              <a:rPr lang="en-US" altLang="zh-CN" sz="3200" dirty="0" smtClean="0">
                <a:latin typeface="华文新魏" panose="02010800040101010101" charset="-122"/>
                <a:ea typeface="华文新魏" panose="02010800040101010101" charset="-122"/>
              </a:rPr>
              <a:t> </a:t>
            </a:r>
            <a:r>
              <a:rPr lang="en-US" altLang="zh-CN" sz="3200" dirty="0" err="1" smtClean="0">
                <a:latin typeface="华文新魏" panose="02010800040101010101" charset="-122"/>
                <a:ea typeface="华文新魏" panose="02010800040101010101" charset="-122"/>
              </a:rPr>
              <a:t>F.Osborn</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所创。利用创造性想法为手段，集体思考，使大家发挥最大的想象力。根据一个灵感激发另一个灵感的方式，产生创造性思想，并从中选择最佳解决问题的途径。不可批评与会中人的</a:t>
            </a:r>
            <a:r>
              <a:rPr lang="zh-CN" altLang="en-US" sz="3200" dirty="0" smtClean="0">
                <a:latin typeface="华文新魏" panose="02010800040101010101" charset="-122"/>
                <a:ea typeface="华文新魏" panose="02010800040101010101" charset="-122"/>
              </a:rPr>
              <a:t>创意</a:t>
            </a:r>
            <a:r>
              <a:rPr lang="zh-CN" altLang="zh-CN" sz="3200" dirty="0" smtClean="0">
                <a:latin typeface="华文新魏" panose="02010800040101010101" charset="-122"/>
                <a:ea typeface="华文新魏" panose="02010800040101010101" charset="-122"/>
              </a:rPr>
              <a:t>，以免妨碍他人创造性之思想。 </a:t>
            </a:r>
            <a:endParaRPr lang="zh-CN" altLang="en-US" sz="3200" dirty="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脑力激荡法</a:t>
            </a:r>
            <a:endParaRPr lang="zh-CN" altLang="zh-CN" dirty="0" smtClean="0">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zh-CN" dirty="0" smtClean="0"/>
          </a:p>
          <a:p>
            <a:r>
              <a:rPr lang="zh-CN" altLang="zh-CN" sz="3200" dirty="0" smtClean="0">
                <a:latin typeface="华文新魏" panose="02010800040101010101" charset="-122"/>
                <a:ea typeface="华文新魏" panose="02010800040101010101" charset="-122"/>
              </a:rPr>
              <a:t>研讨会（</a:t>
            </a:r>
            <a:r>
              <a:rPr lang="en-US" altLang="zh-CN" sz="3200" dirty="0" smtClean="0">
                <a:latin typeface="华文新魏" panose="02010800040101010101" charset="-122"/>
                <a:ea typeface="华文新魏" panose="02010800040101010101" charset="-122"/>
              </a:rPr>
              <a:t>seminar</a:t>
            </a:r>
            <a:r>
              <a:rPr lang="zh-CN" altLang="zh-CN" sz="3200" dirty="0" smtClean="0">
                <a:latin typeface="华文新魏" panose="02010800040101010101" charset="-122"/>
                <a:ea typeface="华文新魏" panose="02010800040101010101" charset="-122"/>
              </a:rPr>
              <a:t>）与工作坊方法（</a:t>
            </a:r>
            <a:r>
              <a:rPr lang="en-US" altLang="zh-CN" sz="3200" dirty="0" smtClean="0">
                <a:latin typeface="华文新魏" panose="02010800040101010101" charset="-122"/>
                <a:ea typeface="华文新魏" panose="02010800040101010101" charset="-122"/>
              </a:rPr>
              <a:t>workshop</a:t>
            </a:r>
            <a:r>
              <a:rPr lang="zh-CN" altLang="zh-CN" sz="3200" dirty="0" smtClean="0">
                <a:latin typeface="华文新魏" panose="02010800040101010101" charset="-122"/>
                <a:ea typeface="华文新魏" panose="02010800040101010101" charset="-122"/>
              </a:rPr>
              <a:t>）在性质上相同，后者相比，其规模更大，主题更集中，形式更正规，学术色彩也更浓厚。它为创意写作活动某一专题在一集中场合做主题性讨论、研究、交流而召开会议。</a:t>
            </a:r>
            <a:endParaRPr lang="zh-CN" altLang="zh-CN" sz="3200" dirty="0" smtClean="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研讨会</a:t>
            </a:r>
            <a:endParaRPr lang="zh-CN" altLang="zh-CN" dirty="0" smtClean="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0000" lnSpcReduction="10000"/>
          </a:bodyPr>
          <a:lstStyle/>
          <a:p>
            <a:r>
              <a:rPr lang="zh-CN" altLang="zh-CN" sz="3200" dirty="0" smtClean="0">
                <a:latin typeface="华文新魏" panose="02010800040101010101" charset="-122"/>
                <a:ea typeface="华文新魏" panose="02010800040101010101" charset="-122"/>
              </a:rPr>
              <a:t>心智图法（</a:t>
            </a:r>
            <a:r>
              <a:rPr lang="en-US" altLang="zh-CN" sz="3200" dirty="0" smtClean="0">
                <a:latin typeface="华文新魏" panose="02010800040101010101" charset="-122"/>
                <a:ea typeface="华文新魏" panose="02010800040101010101" charset="-122"/>
              </a:rPr>
              <a:t>Mind Mapping</a:t>
            </a:r>
            <a:r>
              <a:rPr lang="zh-CN" altLang="zh-CN" sz="3200" dirty="0" smtClean="0">
                <a:latin typeface="华文新魏" panose="02010800040101010101" charset="-122"/>
                <a:ea typeface="华文新魏" panose="02010800040101010101" charset="-122"/>
              </a:rPr>
              <a:t>），又称思维导图，其发明者是</a:t>
            </a:r>
            <a:r>
              <a:rPr lang="en-US" altLang="zh-CN" sz="3200" dirty="0" smtClean="0">
                <a:latin typeface="华文新魏" panose="02010800040101010101" charset="-122"/>
                <a:ea typeface="华文新魏" panose="02010800040101010101" charset="-122"/>
              </a:rPr>
              <a:t>Tony </a:t>
            </a:r>
            <a:r>
              <a:rPr lang="en-US" altLang="zh-CN" sz="3200" dirty="0" err="1" smtClean="0">
                <a:latin typeface="华文新魏" panose="02010800040101010101" charset="-122"/>
                <a:ea typeface="华文新魏" panose="02010800040101010101" charset="-122"/>
              </a:rPr>
              <a:t>Buzan</a:t>
            </a:r>
            <a:r>
              <a:rPr lang="zh-CN" altLang="zh-CN" sz="3200" dirty="0" smtClean="0">
                <a:latin typeface="华文新魏" panose="02010800040101010101" charset="-122"/>
                <a:ea typeface="华文新魏" panose="02010800040101010101" charset="-122"/>
              </a:rPr>
              <a:t>，二十世纪六十年代开始流行。其原理受启于运用射线图（</a:t>
            </a:r>
            <a:r>
              <a:rPr lang="en-US" altLang="zh-CN" sz="3200" dirty="0" smtClean="0">
                <a:latin typeface="华文新魏" panose="02010800040101010101" charset="-122"/>
                <a:ea typeface="华文新魏" panose="02010800040101010101" charset="-122"/>
              </a:rPr>
              <a:t>Radial Drawings</a:t>
            </a:r>
            <a:r>
              <a:rPr lang="zh-CN" altLang="zh-CN" sz="3200" dirty="0" smtClean="0">
                <a:latin typeface="华文新魏" panose="02010800040101010101" charset="-122"/>
                <a:ea typeface="华文新魏" panose="02010800040101010101" charset="-122"/>
              </a:rPr>
              <a:t>）模式解决实际问题，使用例子很早，公元</a:t>
            </a:r>
            <a:r>
              <a:rPr lang="en-US" altLang="zh-CN" sz="3200" dirty="0" smtClean="0">
                <a:latin typeface="华文新魏" panose="02010800040101010101" charset="-122"/>
                <a:ea typeface="华文新魏" panose="02010800040101010101" charset="-122"/>
              </a:rPr>
              <a:t>3</a:t>
            </a:r>
            <a:r>
              <a:rPr lang="zh-CN" altLang="zh-CN" sz="3200" dirty="0" smtClean="0">
                <a:latin typeface="华文新魏" panose="02010800040101010101" charset="-122"/>
                <a:ea typeface="华文新魏" panose="02010800040101010101" charset="-122"/>
              </a:rPr>
              <a:t>世纪柏拉图学派的思想家</a:t>
            </a:r>
            <a:r>
              <a:rPr lang="en-US" altLang="zh-CN" sz="3200" dirty="0" err="1" smtClean="0">
                <a:latin typeface="华文新魏" panose="02010800040101010101" charset="-122"/>
                <a:ea typeface="华文新魏" panose="02010800040101010101" charset="-122"/>
              </a:rPr>
              <a:t>Poephyry</a:t>
            </a:r>
            <a:r>
              <a:rPr lang="zh-CN" altLang="zh-CN" sz="3200" dirty="0" smtClean="0">
                <a:latin typeface="华文新魏" panose="02010800040101010101" charset="-122"/>
                <a:ea typeface="华文新魏" panose="02010800040101010101" charset="-122"/>
              </a:rPr>
              <a:t>就用它来表述</a:t>
            </a:r>
            <a:r>
              <a:rPr lang="zh-CN" altLang="en-US" sz="3200" dirty="0" smtClean="0">
                <a:latin typeface="华文新魏" panose="02010800040101010101" charset="-122"/>
                <a:ea typeface="华文新魏" panose="02010800040101010101" charset="-122"/>
              </a:rPr>
              <a:t>亚里士多德</a:t>
            </a:r>
            <a:r>
              <a:rPr lang="zh-CN" altLang="zh-CN" sz="3200" dirty="0" smtClean="0">
                <a:latin typeface="华文新魏" panose="02010800040101010101" charset="-122"/>
                <a:ea typeface="华文新魏" panose="02010800040101010101" charset="-122"/>
              </a:rPr>
              <a:t>的逻辑类别。它是一种借助观念图像化、刺激思维及帮助整合思想与信息的思考方法，主要采用图志式的概念，以线条、图形、符号、颜色、文字、</a:t>
            </a:r>
            <a:r>
              <a:rPr lang="zh-CN" altLang="en-US" sz="3200" dirty="0" smtClean="0">
                <a:latin typeface="华文新魏" panose="02010800040101010101" charset="-122"/>
                <a:ea typeface="华文新魏" panose="02010800040101010101" charset="-122"/>
              </a:rPr>
              <a:t>数字</a:t>
            </a:r>
            <a:r>
              <a:rPr lang="zh-CN" altLang="zh-CN" sz="3200" dirty="0" smtClean="0">
                <a:latin typeface="华文新魏" panose="02010800040101010101" charset="-122"/>
                <a:ea typeface="华文新魏" panose="02010800040101010101" charset="-122"/>
              </a:rPr>
              <a:t>等各样方式，将意念和信息快速地以上述各种方式摘要下来，成为一幅心智图（</a:t>
            </a:r>
            <a:r>
              <a:rPr lang="en-US" altLang="zh-CN" sz="3200" dirty="0" smtClean="0">
                <a:latin typeface="华文新魏" panose="02010800040101010101" charset="-122"/>
                <a:ea typeface="华文新魏" panose="02010800040101010101" charset="-122"/>
              </a:rPr>
              <a:t>Mind Map</a:t>
            </a:r>
            <a:r>
              <a:rPr lang="zh-CN" altLang="zh-CN" sz="3200" dirty="0" smtClean="0">
                <a:latin typeface="华文新魏" panose="02010800040101010101" charset="-122"/>
                <a:ea typeface="华文新魏" panose="02010800040101010101" charset="-122"/>
              </a:rPr>
              <a:t>）。</a:t>
            </a:r>
            <a:endParaRPr lang="zh-CN" altLang="en-US" sz="3200" dirty="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心智图法</a:t>
            </a:r>
            <a:endParaRPr lang="zh-CN" altLang="zh-CN" dirty="0" smtClean="0">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曼陀罗艺术原本起源于佛教，由日本学者今泉浩晃加以系统化改造而成。</a:t>
            </a:r>
            <a:r>
              <a:rPr lang="zh-CN" altLang="en-US" sz="3200" dirty="0" smtClean="0">
                <a:latin typeface="华文新魏" panose="02010800040101010101" charset="-122"/>
                <a:ea typeface="华文新魏" panose="02010800040101010101" charset="-122"/>
              </a:rPr>
              <a:t>曼陀罗</a:t>
            </a:r>
            <a:r>
              <a:rPr lang="zh-CN" altLang="zh-CN" sz="3200" dirty="0" smtClean="0">
                <a:latin typeface="华文新魏" panose="02010800040101010101" charset="-122"/>
                <a:ea typeface="华文新魏" panose="02010800040101010101" charset="-122"/>
              </a:rPr>
              <a:t>法是一种有助扩散性思维的思考策略，利用一幅像九宫格图，将主题写在中央，然后把由主题所引发的各种想法或联想写在其余的八个圈内，此法也可配合“六何法”（</a:t>
            </a:r>
            <a:r>
              <a:rPr lang="en-US" altLang="zh-CN" sz="3200" dirty="0" smtClean="0">
                <a:latin typeface="华文新魏" panose="02010800040101010101" charset="-122"/>
                <a:ea typeface="华文新魏" panose="02010800040101010101" charset="-122"/>
              </a:rPr>
              <a:t>What</a:t>
            </a:r>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Why</a:t>
            </a:r>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Who</a:t>
            </a:r>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Where</a:t>
            </a:r>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When</a:t>
            </a:r>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How</a:t>
            </a:r>
            <a:r>
              <a:rPr lang="zh-CN" altLang="zh-CN" sz="3200" dirty="0" smtClean="0">
                <a:latin typeface="华文新魏" panose="02010800040101010101" charset="-122"/>
                <a:ea typeface="华文新魏" panose="02010800040101010101" charset="-122"/>
              </a:rPr>
              <a:t>）从多方面进行思考。</a:t>
            </a:r>
            <a:endParaRPr lang="zh-CN" altLang="en-US" sz="3200" dirty="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曼陀罗法</a:t>
            </a:r>
            <a:endParaRPr lang="zh-CN" altLang="zh-CN" dirty="0" smtClean="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zh-CN" altLang="zh-CN" dirty="0" smtClean="0">
              <a:sym typeface="+mn-ea"/>
            </a:endParaRPr>
          </a:p>
          <a:p>
            <a:r>
              <a:rPr lang="zh-CN" altLang="zh-CN" sz="3200" dirty="0" smtClean="0">
                <a:solidFill>
                  <a:srgbClr val="0070C0"/>
                </a:solidFill>
                <a:latin typeface="华文琥珀" panose="02010800040101010101" charset="-122"/>
                <a:ea typeface="华文琥珀" panose="02010800040101010101" charset="-122"/>
                <a:sym typeface="+mn-ea"/>
              </a:rPr>
              <a:t>创意来自哪里？赖声川认为，创意的源泉来自自己，没有任何元素是</a:t>
            </a:r>
            <a:r>
              <a:rPr lang="en-US" altLang="zh-CN" sz="3200" dirty="0" smtClean="0">
                <a:solidFill>
                  <a:srgbClr val="0070C0"/>
                </a:solidFill>
                <a:latin typeface="华文琥珀" panose="02010800040101010101" charset="-122"/>
                <a:ea typeface="华文琥珀" panose="02010800040101010101" charset="-122"/>
                <a:sym typeface="+mn-ea"/>
              </a:rPr>
              <a:t>“</a:t>
            </a:r>
            <a:r>
              <a:rPr lang="zh-CN" altLang="zh-CN" sz="3200" dirty="0" smtClean="0">
                <a:solidFill>
                  <a:srgbClr val="0070C0"/>
                </a:solidFill>
                <a:latin typeface="华文琥珀" panose="02010800040101010101" charset="-122"/>
                <a:ea typeface="华文琥珀" panose="02010800040101010101" charset="-122"/>
                <a:sym typeface="+mn-ea"/>
              </a:rPr>
              <a:t>空降</a:t>
            </a:r>
            <a:r>
              <a:rPr lang="en-US" altLang="zh-CN" sz="3200" dirty="0" smtClean="0">
                <a:solidFill>
                  <a:srgbClr val="0070C0"/>
                </a:solidFill>
                <a:latin typeface="华文琥珀" panose="02010800040101010101" charset="-122"/>
                <a:ea typeface="华文琥珀" panose="02010800040101010101" charset="-122"/>
                <a:sym typeface="+mn-ea"/>
              </a:rPr>
              <a:t>”</a:t>
            </a:r>
            <a:r>
              <a:rPr lang="zh-CN" altLang="zh-CN" sz="3200" dirty="0" smtClean="0">
                <a:solidFill>
                  <a:srgbClr val="0070C0"/>
                </a:solidFill>
                <a:latin typeface="华文琥珀" panose="02010800040101010101" charset="-122"/>
                <a:ea typeface="华文琥珀" panose="02010800040101010101" charset="-122"/>
                <a:sym typeface="+mn-ea"/>
              </a:rPr>
              <a:t>到我体内的。</a:t>
            </a:r>
            <a:endParaRPr lang="zh-CN" altLang="zh-CN" sz="3200" dirty="0" smtClean="0">
              <a:solidFill>
                <a:srgbClr val="0070C0"/>
              </a:solidFill>
              <a:latin typeface="华文琥珀" panose="02010800040101010101" charset="-122"/>
              <a:ea typeface="华文琥珀" panose="02010800040101010101" charset="-122"/>
              <a:sym typeface="+mn-ea"/>
            </a:endParaRPr>
          </a:p>
          <a:p>
            <a:endParaRPr lang="zh-CN" altLang="zh-CN" sz="3200" dirty="0" smtClean="0">
              <a:solidFill>
                <a:srgbClr val="0070C0"/>
              </a:solidFill>
              <a:latin typeface="华文琥珀" panose="02010800040101010101" charset="-122"/>
              <a:ea typeface="华文琥珀" panose="02010800040101010101" charset="-122"/>
              <a:sym typeface="+mn-ea"/>
            </a:endParaRPr>
          </a:p>
        </p:txBody>
      </p:sp>
      <p:sp>
        <p:nvSpPr>
          <p:cNvPr id="3" name="标题 2"/>
          <p:cNvSpPr>
            <a:spLocks noGrp="1"/>
          </p:cNvSpPr>
          <p:nvPr>
            <p:ph type="title"/>
          </p:nvPr>
        </p:nvSpPr>
        <p:spPr/>
        <p:txBody>
          <a:bodyPr/>
          <a:lstStyle/>
          <a:p>
            <a:r>
              <a:rPr lang="zh-CN" altLang="zh-CN" dirty="0">
                <a:solidFill>
                  <a:schemeClr val="tx1"/>
                </a:solidFill>
              </a:rPr>
              <a:t>导语</a:t>
            </a:r>
            <a:endParaRPr lang="zh-CN" altLang="zh-CN"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zh-CN" dirty="0" smtClean="0"/>
          </a:p>
          <a:p>
            <a:r>
              <a:rPr lang="zh-CN" altLang="zh-CN" sz="3200" dirty="0" smtClean="0">
                <a:latin typeface="华文新魏" panose="02010800040101010101" charset="-122"/>
                <a:ea typeface="华文新魏" panose="02010800040101010101" charset="-122"/>
              </a:rPr>
              <a:t>属性列举法（</a:t>
            </a:r>
            <a:r>
              <a:rPr lang="en-US" altLang="zh-CN" sz="3200" dirty="0" smtClean="0">
                <a:latin typeface="华文新魏" panose="02010800040101010101" charset="-122"/>
                <a:ea typeface="华文新魏" panose="02010800040101010101" charset="-122"/>
              </a:rPr>
              <a:t>Attribute Listing Technique</a:t>
            </a:r>
            <a:r>
              <a:rPr lang="zh-CN" altLang="zh-CN" sz="3200" dirty="0" smtClean="0">
                <a:latin typeface="华文新魏" panose="02010800040101010101" charset="-122"/>
                <a:ea typeface="华文新魏" panose="02010800040101010101" charset="-122"/>
              </a:rPr>
              <a:t>），也称特性列举法，是美国尼布拉斯加大学的</a:t>
            </a:r>
            <a:r>
              <a:rPr lang="zh-CN" altLang="en-US" sz="3200" dirty="0" smtClean="0">
                <a:latin typeface="华文新魏" panose="02010800040101010101" charset="-122"/>
                <a:ea typeface="华文新魏" panose="02010800040101010101" charset="-122"/>
              </a:rPr>
              <a:t>克劳福德</a:t>
            </a:r>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Robert Crawford</a:t>
            </a:r>
            <a:r>
              <a:rPr lang="zh-CN" altLang="zh-CN" sz="3200" dirty="0" smtClean="0">
                <a:latin typeface="华文新魏" panose="02010800040101010101" charset="-122"/>
                <a:ea typeface="华文新魏" panose="02010800040101010101" charset="-122"/>
              </a:rPr>
              <a:t>）教授在</a:t>
            </a:r>
            <a:r>
              <a:rPr lang="en-US" altLang="zh-CN" sz="3200" dirty="0" smtClean="0">
                <a:latin typeface="华文新魏" panose="02010800040101010101" charset="-122"/>
                <a:ea typeface="华文新魏" panose="02010800040101010101" charset="-122"/>
              </a:rPr>
              <a:t>1954</a:t>
            </a:r>
            <a:r>
              <a:rPr lang="zh-CN" altLang="zh-CN" sz="3200" dirty="0" smtClean="0">
                <a:latin typeface="华文新魏" panose="02010800040101010101" charset="-122"/>
                <a:ea typeface="华文新魏" panose="02010800040101010101" charset="-122"/>
              </a:rPr>
              <a:t>年提倡的一种著名的创意思维策略。此法强调使用者在创造的过程中观察和分析事物或问题的特性或属性，然后针对每项特性提出改良或改变的构想。</a:t>
            </a:r>
            <a:endParaRPr lang="zh-CN" altLang="zh-CN" sz="3200" dirty="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属性列举法</a:t>
            </a:r>
            <a:endParaRPr lang="zh-CN" altLang="zh-CN" dirty="0" smtClean="0">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zh-CN" dirty="0" smtClean="0"/>
          </a:p>
          <a:p>
            <a:r>
              <a:rPr lang="en-US" altLang="zh-CN" dirty="0" smtClean="0"/>
              <a:t>  </a:t>
            </a:r>
            <a:r>
              <a:rPr lang="zh-CN" altLang="zh-CN" sz="3200" dirty="0" smtClean="0">
                <a:latin typeface="华文新魏" panose="02010800040101010101" charset="-122"/>
                <a:ea typeface="华文新魏" panose="02010800040101010101" charset="-122"/>
              </a:rPr>
              <a:t>美国尼布拉斯加大学的</a:t>
            </a:r>
            <a:r>
              <a:rPr lang="zh-CN" altLang="en-US" sz="3200" dirty="0" smtClean="0">
                <a:latin typeface="华文新魏" panose="02010800040101010101" charset="-122"/>
                <a:ea typeface="华文新魏" panose="02010800040101010101" charset="-122"/>
              </a:rPr>
              <a:t>克劳福德</a:t>
            </a:r>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Robert Crawford</a:t>
            </a:r>
            <a:r>
              <a:rPr lang="zh-CN" altLang="zh-CN" sz="3200" dirty="0" smtClean="0">
                <a:latin typeface="华文新魏" panose="02010800040101010101" charset="-122"/>
                <a:ea typeface="华文新魏" panose="02010800040101010101" charset="-122"/>
              </a:rPr>
              <a:t>）首创的创意思维方法，这是一种不断的提“希望”、“怎么样才会更好”……等的理想和愿望，进而探求解决问题和改善对策的技法。此法是通过提出对该问题的事物的希望或理想，使问题和事物的本来目的聚合成焦点来加以考虑的技法。</a:t>
            </a:r>
            <a:endParaRPr lang="zh-CN" altLang="zh-CN" sz="3200" dirty="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希望点列举法</a:t>
            </a:r>
            <a:endParaRPr lang="zh-CN" altLang="zh-CN" dirty="0" smtClean="0">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zh-CN" dirty="0" smtClean="0"/>
          </a:p>
          <a:p>
            <a:r>
              <a:rPr lang="en-US" altLang="zh-CN" dirty="0" smtClean="0"/>
              <a:t>  </a:t>
            </a:r>
            <a:r>
              <a:rPr lang="zh-CN" altLang="zh-CN" sz="3200" dirty="0" smtClean="0">
                <a:latin typeface="华文新魏" panose="02010800040101010101" charset="-122"/>
                <a:ea typeface="华文新魏" panose="02010800040101010101" charset="-122"/>
              </a:rPr>
              <a:t>强制关联法又称“目录法”、“目录检查法</a:t>
            </a:r>
            <a:r>
              <a:rPr lang="en-US" altLang="zh-CN" sz="3200" dirty="0" smtClean="0">
                <a:latin typeface="华文新魏" panose="02010800040101010101" charset="-122"/>
                <a:ea typeface="华文新魏" panose="02010800040101010101" charset="-122"/>
              </a:rPr>
              <a:t> (Catalog Technique)</a:t>
            </a:r>
            <a:r>
              <a:rPr lang="zh-CN" altLang="zh-CN" sz="3200" dirty="0" smtClean="0">
                <a:latin typeface="华文新魏" panose="02010800040101010101" charset="-122"/>
                <a:ea typeface="华文新魏" panose="02010800040101010101" charset="-122"/>
              </a:rPr>
              <a:t>”，是一种查阅和问题有关的目录或索引，以提供解决问题的线索或灵感的方法。在考虑解决某一个问题时，一边翻阅资料性的目录，一边强迫性的把在眼前出现的信息和正在思考的主题联系起来，从中得到构想。</a:t>
            </a:r>
            <a:r>
              <a:rPr lang="zh-CN" altLang="zh-CN" dirty="0" smtClean="0"/>
              <a:t> </a:t>
            </a:r>
            <a:endParaRPr lang="zh-CN" altLang="zh-CN" dirty="0"/>
          </a:p>
        </p:txBody>
      </p:sp>
      <p:sp>
        <p:nvSpPr>
          <p:cNvPr id="3" name="标题 2"/>
          <p:cNvSpPr>
            <a:spLocks noGrp="1"/>
          </p:cNvSpPr>
          <p:nvPr>
            <p:ph type="title"/>
          </p:nvPr>
        </p:nvSpPr>
        <p:spPr/>
        <p:txBody>
          <a:bodyPr/>
          <a:lstStyle/>
          <a:p>
            <a:r>
              <a:rPr lang="zh-CN" altLang="zh-CN" dirty="0" smtClean="0">
                <a:sym typeface="+mn-ea"/>
              </a:rPr>
              <a:t>强制关联法</a:t>
            </a:r>
            <a:endParaRPr lang="zh-CN" altLang="zh-CN" dirty="0" smtClean="0">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zh-CN" dirty="0" smtClean="0"/>
          </a:p>
          <a:p>
            <a:r>
              <a:rPr lang="zh-CN" altLang="zh-CN" sz="3200" dirty="0" smtClean="0">
                <a:latin typeface="华文新魏" panose="02010800040101010101" charset="-122"/>
                <a:ea typeface="华文新魏" panose="02010800040101010101" charset="-122"/>
              </a:rPr>
              <a:t>又称检核表法（</a:t>
            </a:r>
            <a:r>
              <a:rPr lang="en-US" altLang="zh-CN" sz="3200" dirty="0" smtClean="0">
                <a:latin typeface="华文新魏" panose="02010800040101010101" charset="-122"/>
                <a:ea typeface="华文新魏" panose="02010800040101010101" charset="-122"/>
              </a:rPr>
              <a:t>Checklist Method</a:t>
            </a:r>
            <a:r>
              <a:rPr lang="zh-CN" altLang="zh-CN" sz="3200" dirty="0" smtClean="0">
                <a:latin typeface="华文新魏" panose="02010800040101010101" charset="-122"/>
                <a:ea typeface="华文新魏" panose="02010800040101010101" charset="-122"/>
              </a:rPr>
              <a:t>），由哈佛大学教授狄奥提出的一种多路思维的方法，在考虑某一个问题时，先制成一览表，对每项检核方向逐一进行检查，以避免有所遗漏。此法可用来训练员工思考周密，及有助构想出新的意念。</a:t>
            </a:r>
            <a:endParaRPr lang="zh-CN" altLang="zh-CN" sz="3200" dirty="0" smtClean="0">
              <a:latin typeface="华文新魏" panose="02010800040101010101" charset="-122"/>
              <a:ea typeface="华文新魏" panose="02010800040101010101" charset="-122"/>
            </a:endParaRPr>
          </a:p>
          <a:p>
            <a:endParaRPr lang="zh-CN" altLang="en-US" dirty="0"/>
          </a:p>
        </p:txBody>
      </p:sp>
      <p:sp>
        <p:nvSpPr>
          <p:cNvPr id="3" name="标题 2"/>
          <p:cNvSpPr>
            <a:spLocks noGrp="1"/>
          </p:cNvSpPr>
          <p:nvPr>
            <p:ph type="title"/>
          </p:nvPr>
        </p:nvSpPr>
        <p:spPr/>
        <p:txBody>
          <a:bodyPr/>
          <a:lstStyle/>
          <a:p>
            <a:r>
              <a:rPr lang="zh-CN" altLang="zh-CN" dirty="0" smtClean="0">
                <a:sym typeface="+mn-ea"/>
              </a:rPr>
              <a:t>检查单法</a:t>
            </a:r>
            <a:endParaRPr lang="zh-CN" altLang="zh-CN" dirty="0" smtClean="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zh-CN" dirty="0" smtClean="0"/>
          </a:p>
          <a:p>
            <a:r>
              <a:rPr lang="zh-CN" altLang="zh-CN" sz="3200" dirty="0" smtClean="0">
                <a:latin typeface="华文新魏" panose="02010800040101010101" charset="-122"/>
                <a:ea typeface="华文新魏" panose="02010800040101010101" charset="-122"/>
              </a:rPr>
              <a:t>七何检讨法（</a:t>
            </a:r>
            <a:r>
              <a:rPr lang="en-US" altLang="zh-CN" sz="3200" dirty="0" smtClean="0">
                <a:latin typeface="华文新魏" panose="02010800040101010101" charset="-122"/>
                <a:ea typeface="华文新魏" panose="02010800040101010101" charset="-122"/>
              </a:rPr>
              <a:t>5W2H</a:t>
            </a:r>
            <a:r>
              <a:rPr lang="zh-CN" altLang="zh-CN" sz="3200" dirty="0" smtClean="0">
                <a:latin typeface="华文新魏" panose="02010800040101010101" charset="-122"/>
                <a:ea typeface="华文新魏" panose="02010800040101010101" charset="-122"/>
              </a:rPr>
              <a:t>检讨法）是“六何检讨法”的延伸，此法之优点是提示讨论者从不同的层面去思巧和解法问题。所谓</a:t>
            </a:r>
            <a:r>
              <a:rPr lang="en-US" altLang="zh-CN" sz="3200" dirty="0" smtClean="0">
                <a:latin typeface="华文新魏" panose="02010800040101010101" charset="-122"/>
                <a:ea typeface="华文新魏" panose="02010800040101010101" charset="-122"/>
              </a:rPr>
              <a:t>5W</a:t>
            </a:r>
            <a:r>
              <a:rPr lang="zh-CN" altLang="zh-CN" sz="3200" dirty="0" smtClean="0">
                <a:latin typeface="华文新魏" panose="02010800040101010101" charset="-122"/>
                <a:ea typeface="华文新魏" panose="02010800040101010101" charset="-122"/>
              </a:rPr>
              <a:t>，是指：为何（</a:t>
            </a:r>
            <a:r>
              <a:rPr lang="en-US" altLang="zh-CN" sz="3200" dirty="0" smtClean="0">
                <a:latin typeface="华文新魏" panose="02010800040101010101" charset="-122"/>
                <a:ea typeface="华文新魏" panose="02010800040101010101" charset="-122"/>
              </a:rPr>
              <a:t>Why</a:t>
            </a:r>
            <a:r>
              <a:rPr lang="zh-CN" altLang="zh-CN" sz="3200" dirty="0" smtClean="0">
                <a:latin typeface="华文新魏" panose="02010800040101010101" charset="-122"/>
                <a:ea typeface="华文新魏" panose="02010800040101010101" charset="-122"/>
              </a:rPr>
              <a:t>）、何事（</a:t>
            </a:r>
            <a:r>
              <a:rPr lang="en-US" altLang="zh-CN" sz="3200" dirty="0" smtClean="0">
                <a:latin typeface="华文新魏" panose="02010800040101010101" charset="-122"/>
                <a:ea typeface="华文新魏" panose="02010800040101010101" charset="-122"/>
              </a:rPr>
              <a:t>What</a:t>
            </a:r>
            <a:r>
              <a:rPr lang="zh-CN" altLang="zh-CN" sz="3200" dirty="0" smtClean="0">
                <a:latin typeface="华文新魏" panose="02010800040101010101" charset="-122"/>
                <a:ea typeface="华文新魏" panose="02010800040101010101" charset="-122"/>
              </a:rPr>
              <a:t>）、何人（</a:t>
            </a:r>
            <a:r>
              <a:rPr lang="en-US" altLang="zh-CN" sz="3200" dirty="0" smtClean="0">
                <a:latin typeface="华文新魏" panose="02010800040101010101" charset="-122"/>
                <a:ea typeface="华文新魏" panose="02010800040101010101" charset="-122"/>
              </a:rPr>
              <a:t>Who</a:t>
            </a:r>
            <a:r>
              <a:rPr lang="zh-CN" altLang="zh-CN" sz="3200" dirty="0" smtClean="0">
                <a:latin typeface="华文新魏" panose="02010800040101010101" charset="-122"/>
                <a:ea typeface="华文新魏" panose="02010800040101010101" charset="-122"/>
              </a:rPr>
              <a:t>）、何时（</a:t>
            </a:r>
            <a:r>
              <a:rPr lang="en-US" altLang="zh-CN" sz="3200" dirty="0" smtClean="0">
                <a:latin typeface="华文新魏" panose="02010800040101010101" charset="-122"/>
                <a:ea typeface="华文新魏" panose="02010800040101010101" charset="-122"/>
              </a:rPr>
              <a:t>When</a:t>
            </a:r>
            <a:r>
              <a:rPr lang="zh-CN" altLang="zh-CN" sz="3200" dirty="0" smtClean="0">
                <a:latin typeface="华文新魏" panose="02010800040101010101" charset="-122"/>
                <a:ea typeface="华文新魏" panose="02010800040101010101" charset="-122"/>
              </a:rPr>
              <a:t>）、 何地（</a:t>
            </a:r>
            <a:r>
              <a:rPr lang="en-US" altLang="zh-CN" sz="3200" dirty="0" smtClean="0">
                <a:latin typeface="华文新魏" panose="02010800040101010101" charset="-122"/>
                <a:ea typeface="华文新魏" panose="02010800040101010101" charset="-122"/>
              </a:rPr>
              <a:t>Where</a:t>
            </a:r>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2H</a:t>
            </a:r>
            <a:r>
              <a:rPr lang="zh-CN" altLang="zh-CN" sz="3200" dirty="0" smtClean="0">
                <a:latin typeface="华文新魏" panose="02010800040101010101" charset="-122"/>
                <a:ea typeface="华文新魏" panose="02010800040101010101" charset="-122"/>
              </a:rPr>
              <a:t>指：如何（</a:t>
            </a:r>
            <a:r>
              <a:rPr lang="en-US" altLang="zh-CN" sz="3200" dirty="0" smtClean="0">
                <a:latin typeface="华文新魏" panose="02010800040101010101" charset="-122"/>
                <a:ea typeface="华文新魏" panose="02010800040101010101" charset="-122"/>
              </a:rPr>
              <a:t>How</a:t>
            </a:r>
            <a:r>
              <a:rPr lang="zh-CN" altLang="zh-CN" sz="3200" dirty="0" smtClean="0">
                <a:latin typeface="华文新魏" panose="02010800040101010101" charset="-122"/>
                <a:ea typeface="华文新魏" panose="02010800040101010101" charset="-122"/>
              </a:rPr>
              <a:t>）、何价（</a:t>
            </a:r>
            <a:r>
              <a:rPr lang="en-US" altLang="zh-CN" sz="3200" dirty="0" smtClean="0">
                <a:latin typeface="华文新魏" panose="02010800040101010101" charset="-122"/>
                <a:ea typeface="华文新魏" panose="02010800040101010101" charset="-122"/>
              </a:rPr>
              <a:t>How Much</a:t>
            </a:r>
            <a:r>
              <a:rPr lang="zh-CN" altLang="zh-CN" sz="3200" dirty="0" smtClean="0">
                <a:latin typeface="华文新魏" panose="02010800040101010101" charset="-122"/>
                <a:ea typeface="华文新魏" panose="02010800040101010101" charset="-122"/>
              </a:rPr>
              <a:t>）。</a:t>
            </a:r>
            <a:endParaRPr lang="zh-CN" altLang="en-US" sz="3200" dirty="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七何检讨法</a:t>
            </a:r>
            <a:endParaRPr lang="zh-CN" altLang="zh-CN" dirty="0" smtClean="0">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3600" b="1" dirty="0" smtClean="0">
                <a:solidFill>
                  <a:srgbClr val="0070C0"/>
                </a:solidFill>
                <a:latin typeface="华文新魏" panose="02010800040101010101" charset="-122"/>
                <a:ea typeface="华文新魏" panose="02010800040101010101" charset="-122"/>
              </a:rPr>
              <a:t>其一，工坊小组汇报、交流课程目标进展</a:t>
            </a:r>
            <a:endParaRPr lang="zh-CN" altLang="zh-CN" sz="3600" b="1" dirty="0" smtClean="0">
              <a:solidFill>
                <a:srgbClr val="0070C0"/>
              </a:solidFill>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1.</a:t>
            </a:r>
            <a:r>
              <a:rPr lang="zh-CN" altLang="zh-CN" sz="3200" dirty="0" smtClean="0">
                <a:latin typeface="华文新魏" panose="02010800040101010101" charset="-122"/>
                <a:ea typeface="华文新魏" panose="02010800040101010101" charset="-122"/>
              </a:rPr>
              <a:t>小组推举专人汇报。</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2.</a:t>
            </a:r>
            <a:r>
              <a:rPr lang="zh-CN" altLang="zh-CN" sz="3200" dirty="0" smtClean="0">
                <a:latin typeface="华文新魏" panose="02010800040101010101" charset="-122"/>
                <a:ea typeface="华文新魏" panose="02010800040101010101" charset="-122"/>
              </a:rPr>
              <a:t>其他小组听取汇报，并作出点评。</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3.</a:t>
            </a:r>
            <a:r>
              <a:rPr lang="zh-CN" altLang="zh-CN" sz="3200" dirty="0" smtClean="0">
                <a:latin typeface="华文新魏" panose="02010800040101010101" charset="-122"/>
                <a:ea typeface="华文新魏" panose="02010800040101010101" charset="-122"/>
              </a:rPr>
              <a:t>汇报小组作出回应。</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4.</a:t>
            </a:r>
            <a:r>
              <a:rPr lang="zh-CN" altLang="en-US" sz="3200" dirty="0" smtClean="0">
                <a:latin typeface="华文新魏" panose="02010800040101010101" charset="-122"/>
                <a:ea typeface="华文新魏" panose="02010800040101010101" charset="-122"/>
              </a:rPr>
              <a:t>各小组</a:t>
            </a:r>
            <a:r>
              <a:rPr lang="zh-CN" altLang="zh-CN" sz="3200" dirty="0" smtClean="0">
                <a:latin typeface="华文新魏" panose="02010800040101010101" charset="-122"/>
                <a:ea typeface="华文新魏" panose="02010800040101010101" charset="-122"/>
              </a:rPr>
              <a:t>轮流进行。</a:t>
            </a:r>
            <a:endParaRPr lang="zh-CN" altLang="zh-CN" sz="3200" dirty="0" smtClean="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t> 工坊活动</a:t>
            </a:r>
            <a:endParaRPr lang="zh-CN" altLang="zh-CN"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0" y="600075"/>
            <a:ext cx="8939530" cy="5407025"/>
          </a:xfrm>
        </p:spPr>
        <p:txBody>
          <a:bodyPr>
            <a:noAutofit/>
          </a:bodyPr>
          <a:lstStyle/>
          <a:p>
            <a:r>
              <a:rPr lang="zh-CN" altLang="zh-CN" sz="3600" b="1" dirty="0" smtClean="0">
                <a:solidFill>
                  <a:srgbClr val="0070C0"/>
                </a:solidFill>
                <a:latin typeface="华文新魏" panose="02010800040101010101" charset="-122"/>
                <a:ea typeface="华文新魏" panose="02010800040101010101" charset="-122"/>
              </a:rPr>
              <a:t>其二，疯狂写作练习（五选一）</a:t>
            </a:r>
            <a:endParaRPr lang="zh-CN" altLang="zh-CN" sz="3600" b="1" dirty="0" smtClean="0">
              <a:solidFill>
                <a:srgbClr val="0070C0"/>
              </a:solidFill>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1.</a:t>
            </a:r>
            <a:r>
              <a:rPr lang="zh-CN" altLang="zh-CN" sz="3200" dirty="0" smtClean="0">
                <a:latin typeface="华文新魏" panose="02010800040101010101" charset="-122"/>
                <a:ea typeface="华文新魏" panose="02010800040101010101" charset="-122"/>
              </a:rPr>
              <a:t>列出你生命中的十大经历——最有意义且最重要的</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奇妙的</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光荣的</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可怕的</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受启发的</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失望的</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欢呼雀跃的</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沮丧的</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恶心的</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尴尬的事件。</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2.</a:t>
            </a:r>
            <a:r>
              <a:rPr lang="zh-CN" altLang="zh-CN" sz="3200" dirty="0" smtClean="0">
                <a:latin typeface="华文新魏" panose="02010800040101010101" charset="-122"/>
                <a:ea typeface="华文新魏" panose="02010800040101010101" charset="-122"/>
              </a:rPr>
              <a:t>第一次与死亡相关的经历，包括死者、时间、之前对死亡的认识及事后的认识。</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3.</a:t>
            </a:r>
            <a:r>
              <a:rPr lang="zh-CN" altLang="zh-CN" sz="3200" dirty="0" smtClean="0">
                <a:latin typeface="华文新魏" panose="02010800040101010101" charset="-122"/>
                <a:ea typeface="华文新魏" panose="02010800040101010101" charset="-122"/>
              </a:rPr>
              <a:t>一周梦日记。</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4.</a:t>
            </a:r>
            <a:r>
              <a:rPr lang="zh-CN" altLang="zh-CN" sz="3200" dirty="0" smtClean="0">
                <a:latin typeface="华文新魏" panose="02010800040101010101" charset="-122"/>
                <a:ea typeface="华文新魏" panose="02010800040101010101" charset="-122"/>
              </a:rPr>
              <a:t>照镜子——像描述陌生人那样描述自己。</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5.以未来五年后的身份给现在的你写一封信。</a:t>
            </a:r>
            <a:endParaRPr lang="en-US" altLang="zh-CN" sz="3200" dirty="0" smtClean="0">
              <a:latin typeface="华文新魏" panose="02010800040101010101" charset="-122"/>
              <a:ea typeface="华文新魏" panose="0201080004010101010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3200" dirty="0" smtClean="0">
                <a:latin typeface="华文新魏" panose="02010800040101010101" charset="-122"/>
                <a:ea typeface="华文新魏" panose="02010800040101010101" charset="-122"/>
              </a:rPr>
              <a:t>1.</a:t>
            </a:r>
            <a:r>
              <a:rPr lang="zh-CN" altLang="zh-CN" sz="3200" dirty="0" smtClean="0">
                <a:latin typeface="华文新魏" panose="02010800040101010101" charset="-122"/>
                <a:ea typeface="华文新魏" panose="02010800040101010101" charset="-122"/>
              </a:rPr>
              <a:t>赖声川：《赖声川的创意学》，中信出版社</a:t>
            </a:r>
            <a:r>
              <a:rPr lang="en-US" altLang="zh-CN" sz="3200" dirty="0" smtClean="0">
                <a:latin typeface="华文新魏" panose="02010800040101010101" charset="-122"/>
                <a:ea typeface="华文新魏" panose="02010800040101010101" charset="-122"/>
              </a:rPr>
              <a:t>2006</a:t>
            </a:r>
            <a:r>
              <a:rPr lang="zh-CN" altLang="zh-CN" sz="3200" dirty="0" smtClean="0">
                <a:latin typeface="华文新魏" panose="02010800040101010101" charset="-122"/>
                <a:ea typeface="华文新魏" panose="02010800040101010101" charset="-122"/>
              </a:rPr>
              <a:t>年版。</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2.</a:t>
            </a:r>
            <a:r>
              <a:rPr lang="zh-CN" altLang="zh-CN" sz="3200" dirty="0" smtClean="0">
                <a:latin typeface="华文新魏" panose="02010800040101010101" charset="-122"/>
                <a:ea typeface="华文新魏" panose="02010800040101010101" charset="-122"/>
              </a:rPr>
              <a:t>（美）杰克·赫弗伦：《作家创意手册》，中国人民大学出版社</a:t>
            </a:r>
            <a:r>
              <a:rPr lang="en-US" altLang="zh-CN" sz="3200" dirty="0" smtClean="0">
                <a:latin typeface="华文新魏" panose="02010800040101010101" charset="-122"/>
                <a:ea typeface="华文新魏" panose="02010800040101010101" charset="-122"/>
              </a:rPr>
              <a:t>2015</a:t>
            </a:r>
            <a:r>
              <a:rPr lang="zh-CN" altLang="zh-CN" sz="3200" smtClean="0">
                <a:latin typeface="华文新魏" panose="02010800040101010101" charset="-122"/>
                <a:ea typeface="华文新魏" panose="02010800040101010101" charset="-122"/>
              </a:rPr>
              <a:t>年版。</a:t>
            </a:r>
            <a:endParaRPr lang="zh-CN" altLang="zh-CN" sz="3200" smtClean="0">
              <a:latin typeface="华文新魏" panose="02010800040101010101" charset="-122"/>
              <a:ea typeface="华文新魏" panose="02010800040101010101" charset="-122"/>
            </a:endParaRPr>
          </a:p>
          <a:p>
            <a:endParaRPr lang="zh-CN" altLang="en-US"/>
          </a:p>
        </p:txBody>
      </p:sp>
      <p:sp>
        <p:nvSpPr>
          <p:cNvPr id="3" name="标题 2"/>
          <p:cNvSpPr>
            <a:spLocks noGrp="1"/>
          </p:cNvSpPr>
          <p:nvPr>
            <p:ph type="title"/>
          </p:nvPr>
        </p:nvSpPr>
        <p:spPr/>
        <p:txBody>
          <a:bodyPr>
            <a:normAutofit/>
          </a:bodyPr>
          <a:lstStyle/>
          <a:p>
            <a:r>
              <a:rPr lang="zh-CN" altLang="zh-CN" dirty="0" smtClean="0"/>
              <a:t>延展阅读</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zh-CN" sz="3200" b="1" dirty="0" smtClean="0">
                <a:latin typeface="黑体" panose="02010609060101010101" charset="-122"/>
                <a:ea typeface="黑体" panose="02010609060101010101" charset="-122"/>
              </a:rPr>
              <a:t>找到自己的“</a:t>
            </a:r>
            <a:r>
              <a:rPr lang="en-US" altLang="zh-CN" sz="3200" b="1" dirty="0" smtClean="0">
                <a:latin typeface="黑体" panose="02010609060101010101" charset="-122"/>
                <a:ea typeface="黑体" panose="02010609060101010101" charset="-122"/>
              </a:rPr>
              <a:t>A</a:t>
            </a:r>
            <a:r>
              <a:rPr lang="zh-CN" altLang="zh-CN" sz="3200" b="1" dirty="0" smtClean="0">
                <a:latin typeface="黑体" panose="02010609060101010101" charset="-122"/>
                <a:ea typeface="黑体" panose="02010609060101010101" charset="-122"/>
              </a:rPr>
              <a:t>”点</a:t>
            </a:r>
            <a:endParaRPr lang="zh-CN" altLang="zh-CN" sz="3200" b="1" dirty="0" smtClean="0">
              <a:latin typeface="黑体" panose="02010609060101010101" charset="-122"/>
              <a:ea typeface="黑体" panose="02010609060101010101" charset="-122"/>
            </a:endParaRPr>
          </a:p>
          <a:p>
            <a:r>
              <a:rPr lang="zh-CN" altLang="zh-CN" sz="3200" b="1" dirty="0" smtClean="0">
                <a:latin typeface="黑体" panose="02010609060101010101" charset="-122"/>
                <a:ea typeface="黑体" panose="02010609060101010101" charset="-122"/>
                <a:sym typeface="+mn-ea"/>
              </a:rPr>
              <a:t>遵从自我的内心</a:t>
            </a:r>
            <a:endParaRPr lang="zh-CN" altLang="zh-CN" sz="3200" b="1" dirty="0" smtClean="0">
              <a:latin typeface="黑体" panose="02010609060101010101" charset="-122"/>
              <a:ea typeface="黑体" panose="02010609060101010101" charset="-122"/>
              <a:sym typeface="+mn-ea"/>
            </a:endParaRPr>
          </a:p>
          <a:p>
            <a:r>
              <a:rPr lang="zh-CN" altLang="zh-CN" sz="3200" b="1" dirty="0" smtClean="0">
                <a:latin typeface="黑体" panose="02010609060101010101" charset="-122"/>
                <a:ea typeface="黑体" panose="02010609060101010101" charset="-122"/>
                <a:sym typeface="+mn-ea"/>
              </a:rPr>
              <a:t>心思的集体化</a:t>
            </a:r>
            <a:endParaRPr lang="zh-CN" altLang="zh-CN" sz="3200" b="1" dirty="0" smtClean="0">
              <a:latin typeface="黑体" panose="02010609060101010101" charset="-122"/>
              <a:ea typeface="黑体" panose="02010609060101010101" charset="-122"/>
              <a:sym typeface="+mn-ea"/>
            </a:endParaRPr>
          </a:p>
          <a:p>
            <a:r>
              <a:rPr lang="zh-CN" altLang="zh-CN" sz="3200" b="1" dirty="0" smtClean="0">
                <a:latin typeface="黑体" panose="02010609060101010101" charset="-122"/>
                <a:ea typeface="黑体" panose="02010609060101010101" charset="-122"/>
                <a:sym typeface="+mn-ea"/>
              </a:rPr>
              <a:t>个人与他人的联系</a:t>
            </a:r>
            <a:endParaRPr lang="zh-CN" altLang="zh-CN" sz="3200" b="1" dirty="0" smtClean="0">
              <a:latin typeface="黑体" panose="02010609060101010101" charset="-122"/>
              <a:ea typeface="黑体" panose="02010609060101010101" charset="-122"/>
              <a:sym typeface="+mn-ea"/>
            </a:endParaRPr>
          </a:p>
          <a:p>
            <a:r>
              <a:rPr lang="zh-CN" altLang="zh-CN" sz="3200" b="1" dirty="0" smtClean="0">
                <a:latin typeface="黑体" panose="02010609060101010101" charset="-122"/>
                <a:ea typeface="黑体" panose="02010609060101010101" charset="-122"/>
                <a:sym typeface="+mn-ea"/>
              </a:rPr>
              <a:t>差异的重要性</a:t>
            </a:r>
            <a:endParaRPr lang="zh-CN" altLang="zh-CN" sz="3200" b="1" dirty="0" smtClean="0">
              <a:latin typeface="黑体" panose="02010609060101010101" charset="-122"/>
              <a:ea typeface="黑体" panose="02010609060101010101" charset="-122"/>
            </a:endParaRPr>
          </a:p>
          <a:p>
            <a:endParaRPr lang="zh-CN" altLang="zh-CN" sz="3200" b="1" dirty="0" smtClean="0">
              <a:latin typeface="黑体" panose="02010609060101010101" charset="-122"/>
              <a:ea typeface="黑体" panose="02010609060101010101" charset="-122"/>
            </a:endParaRPr>
          </a:p>
        </p:txBody>
      </p:sp>
      <p:sp>
        <p:nvSpPr>
          <p:cNvPr id="3" name="标题 2"/>
          <p:cNvSpPr>
            <a:spLocks noGrp="1"/>
          </p:cNvSpPr>
          <p:nvPr>
            <p:ph type="title"/>
          </p:nvPr>
        </p:nvSpPr>
        <p:spPr/>
        <p:txBody>
          <a:bodyPr/>
          <a:lstStyle/>
          <a:p>
            <a:r>
              <a:rPr lang="zh-CN" altLang="zh-CN" dirty="0" smtClean="0"/>
              <a:t>第一节 自我发掘</a:t>
            </a:r>
            <a:endParaRPr lang="zh-CN" altLang="zh-C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73685" y="1481455"/>
            <a:ext cx="8613140" cy="4526280"/>
          </a:xfrm>
        </p:spPr>
        <p:txBody>
          <a:bodyPr>
            <a:noAutofit/>
          </a:bodyPr>
          <a:lstStyle/>
          <a:p>
            <a:r>
              <a:rPr lang="zh-CN" altLang="zh-CN" sz="3200" dirty="0" smtClean="0">
                <a:latin typeface="华文新魏" panose="02010800040101010101" charset="-122"/>
                <a:ea typeface="华文新魏" panose="02010800040101010101" charset="-122"/>
              </a:rPr>
              <a:t>编剧陈秋平在《分享编剧技巧》时说：“下笔前一定问自己：这个剧本你非写不可吗？什么让你如鲠在喉？也许是一个愤怒、一段思念、一个画面、一场高潮戏、一个流泪片段，甚至可能是一次委屈。总之，找到这个动力源，把它当作</a:t>
            </a:r>
            <a:r>
              <a:rPr lang="en-US" altLang="zh-CN" sz="3200" dirty="0" smtClean="0">
                <a:latin typeface="华文新魏" panose="02010800040101010101" charset="-122"/>
                <a:ea typeface="华文新魏" panose="02010800040101010101" charset="-122"/>
              </a:rPr>
              <a:t>A</a:t>
            </a:r>
            <a:r>
              <a:rPr lang="zh-CN" altLang="zh-CN" sz="3200" dirty="0" smtClean="0">
                <a:latin typeface="华文新魏" panose="02010800040101010101" charset="-122"/>
                <a:ea typeface="华文新魏" panose="02010800040101010101" charset="-122"/>
              </a:rPr>
              <a:t>点确定下来。有了</a:t>
            </a:r>
            <a:r>
              <a:rPr lang="en-US" altLang="zh-CN" sz="3200" dirty="0" smtClean="0">
                <a:latin typeface="华文新魏" panose="02010800040101010101" charset="-122"/>
                <a:ea typeface="华文新魏" panose="02010800040101010101" charset="-122"/>
              </a:rPr>
              <a:t>A</a:t>
            </a:r>
            <a:r>
              <a:rPr lang="zh-CN" altLang="zh-CN" sz="3200" dirty="0" smtClean="0">
                <a:latin typeface="华文新魏" panose="02010800040101010101" charset="-122"/>
                <a:ea typeface="华文新魏" panose="02010800040101010101" charset="-122"/>
              </a:rPr>
              <a:t>，才能推演出</a:t>
            </a:r>
            <a:r>
              <a:rPr lang="en-US" altLang="zh-CN" sz="3200" dirty="0" smtClean="0">
                <a:latin typeface="华文新魏" panose="02010800040101010101" charset="-122"/>
                <a:ea typeface="华文新魏" panose="02010800040101010101" charset="-122"/>
              </a:rPr>
              <a:t>B</a:t>
            </a:r>
            <a:r>
              <a:rPr lang="zh-CN" altLang="zh-CN" sz="3200" dirty="0" smtClean="0">
                <a:latin typeface="华文新魏" panose="02010800040101010101" charset="-122"/>
                <a:ea typeface="华文新魏" panose="02010800040101010101" charset="-122"/>
              </a:rPr>
              <a:t>，由</a:t>
            </a:r>
            <a:r>
              <a:rPr lang="en-US" altLang="zh-CN" sz="3200" dirty="0" smtClean="0">
                <a:latin typeface="华文新魏" panose="02010800040101010101" charset="-122"/>
                <a:ea typeface="华文新魏" panose="02010800040101010101" charset="-122"/>
              </a:rPr>
              <a:t>B</a:t>
            </a:r>
            <a:r>
              <a:rPr lang="zh-CN" altLang="zh-CN" sz="3200" dirty="0" smtClean="0">
                <a:latin typeface="华文新魏" panose="02010800040101010101" charset="-122"/>
                <a:ea typeface="华文新魏" panose="02010800040101010101" charset="-122"/>
              </a:rPr>
              <a:t>再推演出</a:t>
            </a:r>
            <a:r>
              <a:rPr lang="en-US" altLang="zh-CN" sz="3200" dirty="0" smtClean="0">
                <a:latin typeface="华文新魏" panose="02010800040101010101" charset="-122"/>
                <a:ea typeface="华文新魏" panose="02010800040101010101" charset="-122"/>
              </a:rPr>
              <a:t>C</a:t>
            </a:r>
            <a:r>
              <a:rPr lang="zh-CN" altLang="zh-CN" sz="3200" dirty="0" smtClean="0">
                <a:latin typeface="华文新魏" panose="02010800040101010101" charset="-122"/>
                <a:ea typeface="华文新魏" panose="02010800040101010101" charset="-122"/>
              </a:rPr>
              <a:t>和</a:t>
            </a:r>
            <a:r>
              <a:rPr lang="en-US" altLang="zh-CN" sz="3200" dirty="0" smtClean="0">
                <a:latin typeface="华文新魏" panose="02010800040101010101" charset="-122"/>
                <a:ea typeface="华文新魏" panose="02010800040101010101" charset="-122"/>
              </a:rPr>
              <a:t>D</a:t>
            </a:r>
            <a:r>
              <a:rPr lang="zh-CN" altLang="zh-CN" sz="3200" dirty="0" smtClean="0">
                <a:latin typeface="华文新魏" panose="02010800040101010101" charset="-122"/>
                <a:ea typeface="华文新魏" panose="02010800040101010101" charset="-122"/>
              </a:rPr>
              <a:t>。也许往下推演不顺而回过头来调整</a:t>
            </a:r>
            <a:r>
              <a:rPr lang="en-US" altLang="zh-CN" sz="3200" dirty="0" smtClean="0">
                <a:latin typeface="华文新魏" panose="02010800040101010101" charset="-122"/>
                <a:ea typeface="华文新魏" panose="02010800040101010101" charset="-122"/>
              </a:rPr>
              <a:t>A</a:t>
            </a:r>
            <a:r>
              <a:rPr lang="zh-CN" altLang="zh-CN" sz="3200" dirty="0" smtClean="0">
                <a:latin typeface="华文新魏" panose="02010800040101010101" charset="-122"/>
                <a:ea typeface="华文新魏" panose="02010800040101010101" charset="-122"/>
              </a:rPr>
              <a:t>，但是，写剧本必须找到‘</a:t>
            </a:r>
            <a:r>
              <a:rPr lang="en-US" altLang="zh-CN" sz="3200" dirty="0" smtClean="0">
                <a:latin typeface="华文新魏" panose="02010800040101010101" charset="-122"/>
                <a:ea typeface="华文新魏" panose="02010800040101010101" charset="-122"/>
              </a:rPr>
              <a:t>A</a:t>
            </a:r>
            <a:r>
              <a:rPr lang="zh-CN" altLang="zh-CN" sz="3200" dirty="0" smtClean="0">
                <a:latin typeface="华文新魏" panose="02010800040101010101" charset="-122"/>
                <a:ea typeface="华文新魏" panose="02010800040101010101" charset="-122"/>
              </a:rPr>
              <a:t>’点。”</a:t>
            </a:r>
            <a:endParaRPr lang="zh-CN" altLang="zh-CN" sz="3200" dirty="0" smtClean="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找到自己的“</a:t>
            </a:r>
            <a:r>
              <a:rPr lang="en-US" altLang="zh-CN" dirty="0" smtClean="0">
                <a:sym typeface="+mn-ea"/>
              </a:rPr>
              <a:t>A</a:t>
            </a:r>
            <a:r>
              <a:rPr lang="zh-CN" altLang="zh-CN" dirty="0" smtClean="0">
                <a:sym typeface="+mn-ea"/>
              </a:rPr>
              <a:t>”点</a:t>
            </a:r>
            <a:endParaRPr lang="zh-CN" altLang="zh-CN"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idx="4294967295"/>
          </p:nvPr>
        </p:nvSpPr>
        <p:spPr>
          <a:xfrm>
            <a:off x="0" y="1752600"/>
            <a:ext cx="8470265" cy="1830070"/>
          </a:xfrm>
        </p:spPr>
        <p:txBody>
          <a:bodyPr/>
          <a:p>
            <a:pPr algn="ctr"/>
            <a:r>
              <a:rPr lang="zh-CN" altLang="en-US"/>
              <a:t>想一想：你的</a:t>
            </a:r>
            <a:r>
              <a:rPr lang="en-US" altLang="zh-CN"/>
              <a:t>A</a:t>
            </a:r>
            <a:r>
              <a:rPr lang="zh-CN" altLang="en-US"/>
              <a:t>点是什么呢？</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20000"/>
          </a:bodyPr>
          <a:lstStyle/>
          <a:p>
            <a:r>
              <a:rPr lang="zh-CN" altLang="zh-CN" sz="3600" b="1" dirty="0" smtClean="0">
                <a:solidFill>
                  <a:srgbClr val="0070C0"/>
                </a:solidFill>
                <a:latin typeface="华文新魏" panose="02010800040101010101" charset="-122"/>
                <a:ea typeface="华文新魏" panose="02010800040101010101" charset="-122"/>
              </a:rPr>
              <a:t>写作就是狠狠地向自己开刀！</a:t>
            </a:r>
            <a:endParaRPr lang="zh-CN" altLang="zh-CN" sz="3600" b="1" dirty="0" smtClean="0">
              <a:solidFill>
                <a:srgbClr val="0070C0"/>
              </a:solidFill>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一位作家说，他一度老是做一个很恐怖的梦</a:t>
            </a:r>
            <a:r>
              <a:rPr lang="zh-CN" altLang="en-US"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经常在梦中听到</a:t>
            </a:r>
            <a:r>
              <a:rPr lang="zh-CN" altLang="en-US" sz="3200" dirty="0" smtClean="0">
                <a:latin typeface="华文新魏" panose="02010800040101010101" charset="-122"/>
                <a:ea typeface="华文新魏" panose="02010800040101010101" charset="-122"/>
              </a:rPr>
              <a:t>考试的</a:t>
            </a:r>
            <a:r>
              <a:rPr lang="en-US" altLang="zh-CN" sz="3200" dirty="0" smtClean="0">
                <a:latin typeface="华文新魏" panose="02010800040101010101" charset="-122"/>
                <a:ea typeface="华文新魏" panose="02010800040101010101" charset="-122"/>
              </a:rPr>
              <a:t>“铃……”，</a:t>
            </a:r>
            <a:r>
              <a:rPr lang="zh-CN" altLang="en-US" sz="3200" dirty="0" smtClean="0">
                <a:latin typeface="华文新魏" panose="02010800040101010101" charset="-122"/>
                <a:ea typeface="华文新魏" panose="02010800040101010101" charset="-122"/>
              </a:rPr>
              <a:t>可</a:t>
            </a:r>
            <a:r>
              <a:rPr lang="en-US" altLang="zh-CN" sz="3200" dirty="0" smtClean="0">
                <a:latin typeface="华文新魏" panose="02010800040101010101" charset="-122"/>
                <a:ea typeface="华文新魏" panose="02010800040101010101" charset="-122"/>
              </a:rPr>
              <a:t>他</a:t>
            </a:r>
            <a:r>
              <a:rPr lang="zh-CN" altLang="en-US" sz="3200" dirty="0" smtClean="0">
                <a:latin typeface="华文新魏" panose="02010800040101010101" charset="-122"/>
                <a:ea typeface="华文新魏" panose="02010800040101010101" charset="-122"/>
              </a:rPr>
              <a:t>却</a:t>
            </a:r>
            <a:r>
              <a:rPr lang="en-US" altLang="zh-CN" sz="3200" dirty="0" smtClean="0">
                <a:latin typeface="华文新魏" panose="02010800040101010101" charset="-122"/>
                <a:ea typeface="华文新魏" panose="02010800040101010101" charset="-122"/>
              </a:rPr>
              <a:t>忘记要去哪个教室了，就在走廊里到处跑……</a:t>
            </a:r>
            <a:endParaRPr lang="en-US" altLang="zh-CN" sz="3200" dirty="0" smtClean="0">
              <a:latin typeface="华文新魏" panose="02010800040101010101" charset="-122"/>
              <a:ea typeface="华文新魏" panose="02010800040101010101" charset="-122"/>
            </a:endParaRPr>
          </a:p>
          <a:p>
            <a:r>
              <a:rPr lang="zh-CN" altLang="en-US" sz="3200" dirty="0" smtClean="0">
                <a:latin typeface="华文新魏" panose="02010800040101010101" charset="-122"/>
                <a:ea typeface="华文新魏" panose="02010800040101010101" charset="-122"/>
              </a:rPr>
              <a:t>后来他把这梦写成了小说，当这个小说发表后，就再也不做这个焦虑的梦了。</a:t>
            </a:r>
            <a:endParaRPr lang="zh-CN" altLang="en-US" sz="3200" dirty="0" smtClean="0">
              <a:latin typeface="华文新魏" panose="02010800040101010101" charset="-122"/>
              <a:ea typeface="华文新魏" panose="02010800040101010101" charset="-122"/>
            </a:endParaRPr>
          </a:p>
          <a:p>
            <a:pPr lvl="1"/>
            <a:endParaRPr lang="en-US" altLang="zh-CN" sz="3200" dirty="0" smtClean="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遵从自我的内心</a:t>
            </a:r>
            <a:endParaRPr lang="zh-CN" altLang="zh-CN" dirty="0" smtClean="0">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20000"/>
          </a:bodyPr>
          <a:p>
            <a:pPr lvl="1"/>
            <a:r>
              <a:rPr lang="zh-CN" altLang="zh-CN" sz="3600" b="1" dirty="0" smtClean="0">
                <a:solidFill>
                  <a:srgbClr val="0070C0"/>
                </a:solidFill>
                <a:latin typeface="华文新魏" panose="02010800040101010101" charset="-122"/>
                <a:ea typeface="华文新魏" panose="02010800040101010101" charset="-122"/>
                <a:sym typeface="+mn-ea"/>
              </a:rPr>
              <a:t>写作要遵从内心真实的渴望。</a:t>
            </a:r>
            <a:endParaRPr lang="zh-CN" altLang="zh-CN" sz="3600" b="1" dirty="0" smtClean="0">
              <a:solidFill>
                <a:srgbClr val="0070C0"/>
              </a:solidFill>
              <a:latin typeface="华文新魏" panose="02010800040101010101" charset="-122"/>
              <a:ea typeface="华文新魏" panose="02010800040101010101" charset="-122"/>
              <a:sym typeface="+mn-ea"/>
            </a:endParaRPr>
          </a:p>
          <a:p>
            <a:pPr lvl="1"/>
            <a:r>
              <a:rPr lang="zh-CN" altLang="en-US" sz="3200" dirty="0" smtClean="0">
                <a:latin typeface="华文新魏" panose="02010800040101010101" charset="-122"/>
                <a:ea typeface="华文新魏" panose="02010800040101010101" charset="-122"/>
                <a:sym typeface="+mn-ea"/>
              </a:rPr>
              <a:t>文学就是潜意识的改头换面，心思的文字形式，以虚拟的形式实现自己的心思，文学即是作家的白日梦。</a:t>
            </a:r>
            <a:endParaRPr lang="zh-CN" altLang="en-US" sz="3200" dirty="0" smtClean="0">
              <a:latin typeface="华文新魏" panose="02010800040101010101" charset="-122"/>
              <a:ea typeface="华文新魏" panose="02010800040101010101" charset="-122"/>
              <a:sym typeface="+mn-ea"/>
            </a:endParaRPr>
          </a:p>
          <a:p>
            <a:pPr lvl="1" algn="l"/>
            <a:r>
              <a:rPr lang="zh-CN" altLang="en-US" sz="3200" dirty="0" smtClean="0">
                <a:latin typeface="华文新魏" panose="02010800040101010101" charset="-122"/>
                <a:ea typeface="华文新魏" panose="02010800040101010101" charset="-122"/>
                <a:sym typeface="+mn-ea"/>
              </a:rPr>
              <a:t>陈平原：武侠小说类型其实就是中国千古文人的行侠仗义、济世救人的侠客梦。</a:t>
            </a:r>
            <a:endParaRPr lang="zh-CN" altLang="en-US" sz="3200" dirty="0" smtClean="0">
              <a:latin typeface="华文新魏" panose="02010800040101010101" charset="-122"/>
              <a:ea typeface="华文新魏" panose="02010800040101010101" charset="-122"/>
              <a:sym typeface="+mn-ea"/>
            </a:endParaRPr>
          </a:p>
          <a:p>
            <a:pPr lvl="1" algn="l"/>
            <a:r>
              <a:rPr lang="zh-CN" altLang="en-US" sz="3200" dirty="0" smtClean="0">
                <a:latin typeface="华文新魏" panose="02010800040101010101" charset="-122"/>
                <a:ea typeface="华文新魏" panose="02010800040101010101" charset="-122"/>
              </a:rPr>
              <a:t>遵从人物的内心也是创作的原则。《功夫熊猫》讲述了一个关于心思的故事。人只要坚持自己的心思，不放弃，心思总有实现的可能。</a:t>
            </a:r>
            <a:endParaRPr lang="zh-CN" altLang="en-US" sz="3200" dirty="0" smtClean="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我们每一个人内心深处似乎都有一个个人创意源泉。同时存在一种更广大、超越个人、属于全人类的共同源泉，里面储存着各种原始、深奥的集体智慧。这个庞大源泉或许在我们体内，或许我们通过一种渠道可以联接到它。</a:t>
            </a:r>
            <a:endParaRPr lang="zh-CN" altLang="zh-CN" sz="3200" dirty="0" smtClean="0">
              <a:latin typeface="华文新魏" panose="02010800040101010101" charset="-122"/>
              <a:ea typeface="华文新魏" panose="02010800040101010101" charset="-122"/>
            </a:endParaRPr>
          </a:p>
          <a:p>
            <a:r>
              <a:rPr lang="zh-CN" altLang="en-US" sz="3200" dirty="0">
                <a:latin typeface="华文新魏" panose="02010800040101010101" charset="-122"/>
                <a:ea typeface="华文新魏" panose="02010800040101010101" charset="-122"/>
              </a:rPr>
              <a:t>                                     </a:t>
            </a:r>
            <a:r>
              <a:rPr lang="en-US" altLang="zh-CN" sz="3200" dirty="0">
                <a:latin typeface="华文新魏" panose="02010800040101010101" charset="-122"/>
                <a:ea typeface="华文新魏" panose="02010800040101010101" charset="-122"/>
              </a:rPr>
              <a:t>——</a:t>
            </a:r>
            <a:r>
              <a:rPr lang="zh-CN" altLang="en-US" sz="3200" dirty="0">
                <a:latin typeface="华文新魏" panose="02010800040101010101" charset="-122"/>
                <a:ea typeface="华文新魏" panose="02010800040101010101" charset="-122"/>
              </a:rPr>
              <a:t>赖声川</a:t>
            </a:r>
            <a:endParaRPr lang="zh-CN" altLang="en-US" sz="3200" dirty="0">
              <a:latin typeface="华文新魏" panose="02010800040101010101" charset="-122"/>
              <a:ea typeface="华文新魏" panose="02010800040101010101" charset="-122"/>
            </a:endParaRPr>
          </a:p>
        </p:txBody>
      </p:sp>
      <p:sp>
        <p:nvSpPr>
          <p:cNvPr id="3" name="标题 2"/>
          <p:cNvSpPr>
            <a:spLocks noGrp="1"/>
          </p:cNvSpPr>
          <p:nvPr>
            <p:ph type="title"/>
          </p:nvPr>
        </p:nvSpPr>
        <p:spPr/>
        <p:txBody>
          <a:bodyPr/>
          <a:lstStyle/>
          <a:p>
            <a:r>
              <a:rPr lang="zh-CN" altLang="zh-CN" dirty="0" smtClean="0">
                <a:sym typeface="+mn-ea"/>
              </a:rPr>
              <a:t>心思的集体化</a:t>
            </a:r>
            <a:endParaRPr lang="zh-CN" altLang="zh-CN" dirty="0" smtClean="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4294967295"/>
          </p:nvPr>
        </p:nvSpPr>
        <p:spPr>
          <a:xfrm>
            <a:off x="0" y="455295"/>
            <a:ext cx="8861425" cy="6038215"/>
          </a:xfrm>
        </p:spPr>
        <p:txBody>
          <a:bodyPr>
            <a:normAutofit lnSpcReduction="20000"/>
          </a:bodyPr>
          <a:p>
            <a:r>
              <a:rPr lang="zh-CN" altLang="en-US" sz="3200">
                <a:latin typeface="华文新魏" panose="02010800040101010101" charset="-122"/>
                <a:ea typeface="华文新魏" panose="02010800040101010101" charset="-122"/>
              </a:rPr>
              <a:t>叔本华曾说，只有通过历史，一个民族才能完全意识到自己。以演义历史为己任的中国传统历史小说自觉承担了记录民族记忆的责任，尤其是在“亡国灭种”、“救亡图存”的历史时刻。</a:t>
            </a:r>
            <a:endParaRPr lang="zh-CN" altLang="en-US" sz="3200">
              <a:latin typeface="华文新魏" panose="02010800040101010101" charset="-122"/>
              <a:ea typeface="华文新魏" panose="02010800040101010101" charset="-122"/>
            </a:endParaRPr>
          </a:p>
          <a:p>
            <a:r>
              <a:rPr lang="en-US" altLang="zh-CN" sz="3200">
                <a:latin typeface="华文新魏" panose="02010800040101010101" charset="-122"/>
                <a:ea typeface="华文新魏" panose="02010800040101010101" charset="-122"/>
              </a:rPr>
              <a:t>“</a:t>
            </a:r>
            <a:r>
              <a:rPr lang="zh-CN" altLang="en-US" sz="3200">
                <a:latin typeface="华文新魏" panose="02010800040101010101" charset="-122"/>
                <a:ea typeface="华文新魏" panose="02010800040101010101" charset="-122"/>
              </a:rPr>
              <a:t>话说天下事积久渐忘，最为可怕之事。</a:t>
            </a:r>
            <a:r>
              <a:rPr lang="en-US" altLang="zh-CN" sz="3200">
                <a:latin typeface="华文新魏" panose="02010800040101010101" charset="-122"/>
                <a:ea typeface="华文新魏" panose="02010800040101010101" charset="-122"/>
              </a:rPr>
              <a:t>……</a:t>
            </a:r>
            <a:r>
              <a:rPr lang="zh-CN" altLang="en-US" sz="3200">
                <a:latin typeface="华文新魏" panose="02010800040101010101" charset="-122"/>
                <a:ea typeface="华文新魏" panose="02010800040101010101" charset="-122"/>
              </a:rPr>
              <a:t>我因为这个可怕，便想到把旧事重提，做一部中国古历史的小说，庶几大家看了，触动了旧事，不至尽忘。……我试演一部开辟土地的历史出来，并且从开辟时代，演至将近割弃时代。好等读这部书的，既知古人开辟的艰难，就不容今人割弃的容易。</a:t>
            </a:r>
            <a:r>
              <a:rPr lang="en-US" altLang="zh-CN" sz="3200">
                <a:latin typeface="华文新魏" panose="02010800040101010101" charset="-122"/>
                <a:ea typeface="华文新魏" panose="02010800040101010101" charset="-122"/>
              </a:rPr>
              <a:t>”</a:t>
            </a:r>
            <a:endParaRPr lang="en-US" altLang="zh-CN" sz="3200">
              <a:latin typeface="华文新魏" panose="02010800040101010101" charset="-122"/>
              <a:ea typeface="华文新魏" panose="02010800040101010101" charset="-122"/>
            </a:endParaRPr>
          </a:p>
          <a:p>
            <a:r>
              <a:rPr lang="en-US" altLang="zh-CN" sz="3200">
                <a:latin typeface="华文新魏" panose="02010800040101010101" charset="-122"/>
                <a:ea typeface="华文新魏" panose="02010800040101010101" charset="-122"/>
              </a:rPr>
              <a:t>                     ——吴趼人：《云南野乘》第一回</a:t>
            </a:r>
            <a:endParaRPr lang="en-US" altLang="zh-CN" sz="3200">
              <a:latin typeface="华文新魏" panose="02010800040101010101" charset="-122"/>
              <a:ea typeface="华文新魏" panose="02010800040101010101" charset="-122"/>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3431</Words>
  <Application>WPS 演示</Application>
  <PresentationFormat>全屏显示(4:3)</PresentationFormat>
  <Paragraphs>138</Paragraphs>
  <Slides>27</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Arial</vt:lpstr>
      <vt:lpstr>宋体</vt:lpstr>
      <vt:lpstr>Wingdings</vt:lpstr>
      <vt:lpstr>Wingdings 3</vt:lpstr>
      <vt:lpstr>Verdana</vt:lpstr>
      <vt:lpstr>Wingdings 2</vt:lpstr>
      <vt:lpstr>Lucida Sans Unicode</vt:lpstr>
      <vt:lpstr>黑体</vt:lpstr>
      <vt:lpstr>微软雅黑</vt:lpstr>
      <vt:lpstr>Arial Unicode MS</vt:lpstr>
      <vt:lpstr>Calibri</vt:lpstr>
      <vt:lpstr>华文新魏</vt:lpstr>
      <vt:lpstr>华文宋体</vt:lpstr>
      <vt:lpstr>华文彩云</vt:lpstr>
      <vt:lpstr>华文楷体</vt:lpstr>
      <vt:lpstr>华文琥珀</vt:lpstr>
      <vt:lpstr>聚合</vt:lpstr>
      <vt:lpstr>第二章 潜能激发</vt:lpstr>
      <vt:lpstr>PowerPoint 演示文稿</vt:lpstr>
      <vt:lpstr>第一节 自我发掘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个人与他人的联系</vt:lpstr>
      <vt:lpstr>PowerPoint 演示文稿</vt:lpstr>
      <vt:lpstr>PowerPoint 演示文稿</vt:lpstr>
      <vt:lpstr>第二节 思维训练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工坊活动</vt:lpstr>
      <vt:lpstr>PowerPoint 演示文稿</vt:lpstr>
      <vt:lpstr>延展阅读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潜能激发</dc:title>
  <dc:creator>Administrator</dc:creator>
  <cp:lastModifiedBy>dddew</cp:lastModifiedBy>
  <cp:revision>8</cp:revision>
  <dcterms:created xsi:type="dcterms:W3CDTF">2017-06-24T09:49:00Z</dcterms:created>
  <dcterms:modified xsi:type="dcterms:W3CDTF">2017-09-01T05:17:57Z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