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7" r:id="rId4"/>
    <p:sldId id="258" r:id="rId5"/>
    <p:sldId id="265" r:id="rId6"/>
    <p:sldId id="259" r:id="rId7"/>
    <p:sldId id="260" r:id="rId8"/>
    <p:sldId id="261" r:id="rId9"/>
    <p:sldId id="262" r:id="rId10"/>
    <p:sldId id="263" r:id="rId11"/>
    <p:sldId id="264"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4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3627120"/>
            <a:ext cx="6858000" cy="1284288"/>
          </a:xfrm>
        </p:spPr>
        <p:txBody>
          <a:bodyPr anchor="b">
            <a:noAutofit/>
          </a:bodyPr>
          <a:lstStyle>
            <a:lvl1pPr algn="ctr">
              <a:defRPr sz="4000">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4917758"/>
            <a:ext cx="6858000" cy="576262"/>
          </a:xfrm>
        </p:spPr>
        <p:txBody>
          <a:bodyPr>
            <a:normAutofit/>
          </a:bodyPr>
          <a:lstStyle>
            <a:lvl1pPr marL="0" indent="0" algn="ctr">
              <a:buNone/>
              <a:defRPr sz="24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normAutofit/>
          </a:bodyPr>
          <a:lstStyle>
            <a:lvl1pPr>
              <a:defRPr>
                <a:solidFill>
                  <a:schemeClr val="tx1"/>
                </a:solidFill>
              </a:defRPr>
            </a:lvl1pPr>
          </a:lstStyle>
          <a:p>
            <a:fld id="{0D7E23F7-2C2F-4439-8771-CF74DAD7FF0F}"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normAutofit/>
          </a:bodyPr>
          <a:lstStyle>
            <a:lvl1pPr>
              <a:defRPr>
                <a:solidFill>
                  <a:schemeClr val="tx1"/>
                </a:solidFill>
              </a:defRPr>
            </a:lvl1pPr>
          </a:lstStyle>
          <a:p>
            <a:fld id="{6FEBEBC3-80FF-4C66-A06C-028EE844B8F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0D7E23F7-2C2F-4439-8771-CF74DAD7FF0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EBEBC3-80FF-4C66-A06C-028EE844B8FE}" type="slidenum">
              <a:rPr lang="zh-CN" altLang="en-US" smtClean="0"/>
            </a:fld>
            <a:endParaRPr lang="zh-CN" altLang="en-US"/>
          </a:p>
        </p:txBody>
      </p:sp>
      <p:sp>
        <p:nvSpPr>
          <p:cNvPr id="7" name="标题 6"/>
          <p:cNvSpPr>
            <a:spLocks noGrp="1"/>
          </p:cNvSpPr>
          <p:nvPr>
            <p:ph type="title" hasCustomPrompt="1"/>
          </p:nvPr>
        </p:nvSpPr>
        <p:spPr/>
        <p:txBody>
          <a:bodyPr/>
          <a:lstStyle/>
          <a:p>
            <a:r>
              <a:rPr lang="zh-CN" altLang="en-US" dirty="0" smtClean="0"/>
              <a:t>单击此处编辑标题式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50132" y="4095750"/>
            <a:ext cx="7043737" cy="1314450"/>
          </a:xfrm>
        </p:spPr>
        <p:txBody>
          <a:bodyPr anchor="b">
            <a:normAutofit/>
          </a:bodyPr>
          <a:lstStyle>
            <a:lvl1pPr algn="ctr">
              <a:defRPr sz="4000">
                <a:solidFill>
                  <a:schemeClr val="tx1"/>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50132" y="5491957"/>
            <a:ext cx="7043737" cy="636127"/>
          </a:xfrm>
        </p:spPr>
        <p:txBody>
          <a:bodyPr>
            <a:normAutofit/>
          </a:bodyPr>
          <a:lstStyle>
            <a:lvl1pPr marL="0" indent="0" algn="ctr">
              <a:buNone/>
              <a:defRPr sz="24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normAutofit/>
          </a:bodyPr>
          <a:lstStyle>
            <a:lvl1pPr>
              <a:defRPr>
                <a:solidFill>
                  <a:schemeClr val="tx1"/>
                </a:solidFill>
              </a:defRPr>
            </a:lvl1pPr>
          </a:lstStyle>
          <a:p>
            <a:fld id="{0D7E23F7-2C2F-4439-8771-CF74DAD7FF0F}"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normAutofit/>
          </a:bodyPr>
          <a:lstStyle>
            <a:lvl1pPr>
              <a:defRPr>
                <a:solidFill>
                  <a:schemeClr val="tx1"/>
                </a:solidFill>
              </a:defRPr>
            </a:lvl1pPr>
          </a:lstStyle>
          <a:p>
            <a:fld id="{6FEBEBC3-80FF-4C66-A06C-028EE844B8F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463040"/>
            <a:ext cx="3886200" cy="4713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29150" y="1463040"/>
            <a:ext cx="3886200" cy="4713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solidFill>
                  <a:schemeClr val="tx1"/>
                </a:solidFill>
              </a:defRPr>
            </a:lvl1pPr>
          </a:lstStyle>
          <a:p>
            <a:fld id="{0D7E23F7-2C2F-4439-8771-CF74DAD7FF0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6FEBEBC3-80FF-4C66-A06C-028EE844B8FE}" type="slidenum">
              <a:rPr lang="zh-CN" altLang="en-US" smtClean="0"/>
            </a:fld>
            <a:endParaRPr lang="zh-CN" altLang="en-US"/>
          </a:p>
        </p:txBody>
      </p:sp>
      <p:sp>
        <p:nvSpPr>
          <p:cNvPr id="2" name="标题 1"/>
          <p:cNvSpPr>
            <a:spLocks noGrp="1"/>
          </p:cNvSpPr>
          <p:nvPr>
            <p:ph type="title" hasCustomPrompt="1"/>
          </p:nvPr>
        </p:nvSpPr>
        <p:spPr/>
        <p:txBody>
          <a:bodyPr/>
          <a:lstStyle>
            <a:lvl1pPr>
              <a:defRPr>
                <a:solidFill>
                  <a:schemeClr val="tx1"/>
                </a:solidFill>
              </a:defRPr>
            </a:lvl1pPr>
          </a:lstStyle>
          <a:p>
            <a:r>
              <a:rPr lang="zh-CN" altLang="en-US" dirty="0" smtClean="0"/>
              <a:t>单击此处编辑标题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514525"/>
            <a:ext cx="3868340" cy="823912"/>
          </a:xfrm>
        </p:spPr>
        <p:txBody>
          <a:bodyPr anchor="b">
            <a:normAutofit/>
          </a:bodyPr>
          <a:lstStyle>
            <a:lvl1pPr marL="0" indent="0">
              <a:buNone/>
              <a:defRPr sz="24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338436"/>
            <a:ext cx="3868340" cy="38680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29150" y="1514525"/>
            <a:ext cx="3887391" cy="823912"/>
          </a:xfrm>
        </p:spPr>
        <p:txBody>
          <a:bodyPr anchor="b">
            <a:normAutofit/>
          </a:bodyPr>
          <a:lstStyle>
            <a:lvl1pPr marL="0" indent="0">
              <a:buNone/>
              <a:defRPr sz="24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338436"/>
            <a:ext cx="3887391" cy="38680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solidFill>
                  <a:schemeClr val="tx1"/>
                </a:solidFill>
              </a:defRPr>
            </a:lvl1pPr>
          </a:lstStyle>
          <a:p>
            <a:fld id="{0D7E23F7-2C2F-4439-8771-CF74DAD7FF0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6FEBEBC3-80FF-4C66-A06C-028EE844B8FE}" type="slidenum">
              <a:rPr lang="zh-CN" altLang="en-US" smtClean="0"/>
            </a:fld>
            <a:endParaRPr lang="zh-CN" altLang="en-US"/>
          </a:p>
        </p:txBody>
      </p:sp>
      <p:sp>
        <p:nvSpPr>
          <p:cNvPr id="10" name="标题 9"/>
          <p:cNvSpPr>
            <a:spLocks noGrp="1"/>
          </p:cNvSpPr>
          <p:nvPr>
            <p:ph type="title" hasCustomPrompt="1"/>
          </p:nvPr>
        </p:nvSpPr>
        <p:spPr/>
        <p:txBody>
          <a:bodyPr/>
          <a:lstStyle>
            <a:lvl1pPr>
              <a:defRPr>
                <a:solidFill>
                  <a:schemeClr val="tx1"/>
                </a:solidFill>
              </a:defRPr>
            </a:lvl1pPr>
          </a:lstStyle>
          <a:p>
            <a:r>
              <a:rPr lang="zh-CN" altLang="en-US" dirty="0" smtClean="0"/>
              <a:t>单击此处编辑标题</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143000" y="3851910"/>
            <a:ext cx="6858000" cy="1279260"/>
          </a:xfrm>
        </p:spPr>
        <p:txBody>
          <a:bodyPr anchor="b" anchorCtr="0">
            <a:normAutofit/>
          </a:bodyPr>
          <a:lstStyle>
            <a:lvl1pPr algn="ctr">
              <a:defRPr sz="6600">
                <a:solidFill>
                  <a:schemeClr val="tx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normAutofit/>
          </a:bodyPr>
          <a:lstStyle>
            <a:lvl1pPr>
              <a:defRPr>
                <a:solidFill>
                  <a:schemeClr val="tx1"/>
                </a:solidFill>
              </a:defRPr>
            </a:lvl1pPr>
          </a:lstStyle>
          <a:p>
            <a:fld id="{0D7E23F7-2C2F-4439-8771-CF74DAD7FF0F}"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normAutofit/>
          </a:bodyPr>
          <a:lstStyle>
            <a:lvl1pPr>
              <a:defRPr>
                <a:solidFill>
                  <a:schemeClr val="tx1"/>
                </a:solidFill>
              </a:defRPr>
            </a:lvl1pPr>
          </a:lstStyle>
          <a:p>
            <a:fld id="{6FEBEBC3-80FF-4C66-A06C-028EE844B8F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1"/>
                </a:solidFill>
              </a:defRPr>
            </a:lvl1pPr>
          </a:lstStyle>
          <a:p>
            <a:fld id="{0D7E23F7-2C2F-4439-8771-CF74DAD7FF0F}"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solidFill>
                  <a:schemeClr val="tx1"/>
                </a:solidFill>
              </a:defRPr>
            </a:lvl1pPr>
          </a:lstStyle>
          <a:p>
            <a:endParaRPr lang="zh-CN" altLang="en-US"/>
          </a:p>
        </p:txBody>
      </p:sp>
      <p:sp>
        <p:nvSpPr>
          <p:cNvPr id="4" name="灯片编号占位符 3"/>
          <p:cNvSpPr>
            <a:spLocks noGrp="1"/>
          </p:cNvSpPr>
          <p:nvPr>
            <p:ph type="sldNum" sz="quarter" idx="12"/>
          </p:nvPr>
        </p:nvSpPr>
        <p:spPr/>
        <p:txBody>
          <a:bodyPr/>
          <a:lstStyle>
            <a:lvl1pPr>
              <a:defRPr>
                <a:solidFill>
                  <a:schemeClr val="tx1"/>
                </a:solidFill>
              </a:defRPr>
            </a:lvl1pPr>
          </a:lstStyle>
          <a:p>
            <a:fld id="{6FEBEBC3-80FF-4C66-A06C-028EE844B8F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solidFill>
                  <a:schemeClr val="tx1"/>
                </a:solidFill>
              </a:defRPr>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solidFill>
                  <a:schemeClr val="tx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solidFill>
                  <a:schemeClr val="tx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solidFill>
                  <a:schemeClr val="tx1"/>
                </a:solidFill>
              </a:defRPr>
            </a:lvl1p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A7AAEAA2-D029-4D23-B6D5-DE004B8B3ED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64066" y="365125"/>
            <a:ext cx="1251284" cy="5811838"/>
          </a:xfrm>
        </p:spPr>
        <p:txBody>
          <a:bodyPr vert="eaVert">
            <a:normAutofit/>
          </a:bodyPr>
          <a:lstStyle>
            <a:lvl1pPr>
              <a:defRPr sz="3300">
                <a:solidFill>
                  <a:schemeClr val="tx1"/>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75535" cy="5811838"/>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0D7E23F7-2C2F-4439-8771-CF74DAD7FF0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6FEBEBC3-80FF-4C66-A06C-028EE844B8F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4.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971550" y="252097"/>
            <a:ext cx="4046220" cy="948054"/>
          </a:xfrm>
          <a:prstGeom prst="rect">
            <a:avLst/>
          </a:prstGeom>
        </p:spPr>
        <p:txBody>
          <a:bodyPr vert="horz" lIns="91440" tIns="45720" rIns="91440" bIns="45720" rtlCol="0" anchor="ctr">
            <a:noAutofit/>
          </a:bodyPr>
          <a:lstStyle/>
          <a:p>
            <a:r>
              <a:rPr lang="zh-CN" altLang="en-US" dirty="0" smtClean="0"/>
              <a:t>单击此处编辑标题</a:t>
            </a:r>
            <a:endParaRPr lang="zh-CN" altLang="en-US" dirty="0"/>
          </a:p>
        </p:txBody>
      </p:sp>
      <p:sp>
        <p:nvSpPr>
          <p:cNvPr id="3" name="文本占位符 2"/>
          <p:cNvSpPr>
            <a:spLocks noGrp="1"/>
          </p:cNvSpPr>
          <p:nvPr>
            <p:ph type="body" idx="1"/>
            <p:custDataLst>
              <p:tags r:id="rId13"/>
            </p:custDataLst>
          </p:nvPr>
        </p:nvSpPr>
        <p:spPr>
          <a:xfrm>
            <a:off x="971550" y="1440180"/>
            <a:ext cx="7543800" cy="473678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800">
                <a:solidFill>
                  <a:schemeClr val="tx1"/>
                </a:solidFill>
              </a:defRPr>
            </a:lvl1pPr>
          </a:lstStyle>
          <a:p>
            <a:fld id="{0D7E23F7-2C2F-4439-8771-CF74DAD7FF0F}" type="datetimeFigureOut">
              <a:rPr lang="zh-CN" altLang="en-US" smtClean="0"/>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800">
                <a:solidFill>
                  <a:schemeClr val="tx1"/>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noAutofit/>
          </a:bodyPr>
          <a:lstStyle>
            <a:lvl1pPr algn="r">
              <a:defRPr sz="1800">
                <a:solidFill>
                  <a:schemeClr val="tx1"/>
                </a:solidFill>
              </a:defRPr>
            </a:lvl1pPr>
          </a:lstStyle>
          <a:p>
            <a:fld id="{6FEBEBC3-80FF-4C66-A06C-028EE844B8F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a:normAutofit/>
          </a:bodyPr>
          <a:p>
            <a:r>
              <a:rPr lang="zh-CN" altLang="en-US" sz="4400" b="1" smtClean="0"/>
              <a:t>第五章 从作家角度阅读</a:t>
            </a:r>
            <a:endParaRPr lang="zh-CN" altLang="en-US" sz="4400" b="1" smtClean="0"/>
          </a:p>
        </p:txBody>
      </p:sp>
      <p:sp>
        <p:nvSpPr>
          <p:cNvPr id="5" name="副标题 4"/>
          <p:cNvSpPr>
            <a:spLocks noGrp="1"/>
          </p:cNvSpPr>
          <p:nvPr>
            <p:ph type="subTitle" idx="1"/>
            <p:custDataLst>
              <p:tags r:id="rId2"/>
            </p:custDataLst>
          </p:nvPr>
        </p:nvSpPr>
        <p:spPr/>
        <p:txBody>
          <a:bodyPr>
            <a:normAutofit/>
          </a:bodyPr>
          <a:p>
            <a:pPr algn="l"/>
            <a:r>
              <a:rPr lang="zh-CN" altLang="en-US" smtClean="0"/>
              <a:t>LOREM IPSUM DOLOR</a:t>
            </a:r>
            <a:endParaRPr lang="zh-CN" altLang="en-US"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t>第二节 创意阅读</a:t>
            </a:r>
            <a:endParaRPr lang="zh-CN" altLang="en-US" sz="4000" b="1" smtClean="0"/>
          </a:p>
        </p:txBody>
      </p:sp>
      <p:sp>
        <p:nvSpPr>
          <p:cNvPr id="5" name="内容占位符 4"/>
          <p:cNvSpPr>
            <a:spLocks noGrp="1"/>
          </p:cNvSpPr>
          <p:nvPr>
            <p:ph idx="1"/>
            <p:custDataLst>
              <p:tags r:id="rId2"/>
            </p:custDataLst>
          </p:nvPr>
        </p:nvSpPr>
        <p:spPr/>
        <p:txBody>
          <a:bodyPr>
            <a:normAutofit/>
          </a:bodyPr>
          <a:p>
            <a:pPr marL="365760" indent="-255905">
              <a:buClr>
                <a:schemeClr val="accent1"/>
              </a:buClr>
              <a:buSzTx/>
              <a:buFont typeface="Wingdings 3" panose="05040102010807070707"/>
              <a:buChar char=""/>
            </a:pPr>
            <a:r>
              <a:rPr lang="zh-CN" altLang="en-US" sz="2800" smtClean="0"/>
              <a:t>知识性阅读</a:t>
            </a:r>
            <a:endParaRPr lang="zh-CN" altLang="en-US" sz="2800" smtClean="0"/>
          </a:p>
          <a:p>
            <a:pPr marL="365760" indent="-255905">
              <a:buClr>
                <a:schemeClr val="accent1"/>
              </a:buClr>
              <a:buSzTx/>
              <a:buFont typeface="Wingdings 3" panose="05040102010807070707"/>
              <a:buChar char=""/>
            </a:pPr>
            <a:r>
              <a:rPr lang="zh-CN" altLang="en-US" sz="2800" smtClean="0">
                <a:sym typeface="+mn-ea"/>
              </a:rPr>
              <a:t>多感官阅读</a:t>
            </a:r>
            <a:endParaRPr lang="zh-CN" altLang="en-US" sz="2800" smtClean="0">
              <a:sym typeface="+mn-ea"/>
            </a:endParaRPr>
          </a:p>
          <a:p>
            <a:pPr marL="365760" indent="-255905">
              <a:buClr>
                <a:schemeClr val="accent1"/>
              </a:buClr>
              <a:buSzTx/>
              <a:buFont typeface="Wingdings 3" panose="05040102010807070707"/>
              <a:buChar char=""/>
            </a:pPr>
            <a:r>
              <a:rPr lang="zh-CN" altLang="en-US" sz="2800" smtClean="0">
                <a:sym typeface="+mn-ea"/>
              </a:rPr>
              <a:t>批评式阅读</a:t>
            </a:r>
            <a:endParaRPr lang="zh-CN" altLang="en-US" sz="2800" smtClean="0">
              <a:sym typeface="+mn-ea"/>
            </a:endParaRPr>
          </a:p>
          <a:p>
            <a:pPr marL="365760" indent="-255905">
              <a:buClr>
                <a:schemeClr val="accent1"/>
              </a:buClr>
              <a:buSzTx/>
              <a:buFont typeface="Wingdings 3" panose="05040102010807070707"/>
              <a:buChar char=""/>
            </a:pPr>
            <a:r>
              <a:rPr lang="zh-CN" altLang="en-US" sz="2800" smtClean="0">
                <a:sym typeface="+mn-ea"/>
              </a:rPr>
              <a:t>从作家角度阅读</a:t>
            </a:r>
            <a:endParaRPr lang="zh-CN" altLang="en-US" sz="2800" smtClean="0">
              <a:sym typeface="+mn-ea"/>
            </a:endParaRPr>
          </a:p>
          <a:p>
            <a:pPr marL="365760" indent="-255905">
              <a:buClr>
                <a:schemeClr val="accent1"/>
              </a:buClr>
              <a:buSzTx/>
              <a:buFont typeface="Wingdings 3" panose="05040102010807070707"/>
              <a:buChar char=""/>
            </a:pPr>
            <a:r>
              <a:rPr lang="zh-CN" altLang="en-US" sz="2800" smtClean="0">
                <a:sym typeface="+mn-ea"/>
              </a:rPr>
              <a:t>从人物角度阅读</a:t>
            </a:r>
            <a:endParaRPr lang="zh-CN" altLang="en-US" sz="2800" smtClean="0">
              <a:sym typeface="+mn-ea"/>
            </a:endParaRPr>
          </a:p>
          <a:p>
            <a:pPr marL="365760" indent="-255905">
              <a:buClr>
                <a:schemeClr val="accent1"/>
              </a:buClr>
              <a:buSzTx/>
              <a:buFont typeface="Wingdings 3" panose="05040102010807070707"/>
              <a:buChar char=""/>
            </a:pPr>
            <a:r>
              <a:rPr lang="zh-CN" altLang="en-US" sz="2800" smtClean="0">
                <a:sym typeface="+mn-ea"/>
              </a:rPr>
              <a:t>理解作品中的对立人物</a:t>
            </a:r>
            <a:endParaRPr lang="zh-CN" altLang="en-US" sz="2800" smtClean="0">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知识性阅读</a:t>
            </a:r>
            <a:endParaRPr lang="zh-CN" altLang="en-US" sz="4000" b="1" dirty="0" smtClean="0">
              <a:sym typeface="+mn-ea"/>
            </a:endParaRPr>
          </a:p>
        </p:txBody>
      </p:sp>
      <p:sp>
        <p:nvSpPr>
          <p:cNvPr id="5" name="内容占位符 4"/>
          <p:cNvSpPr>
            <a:spLocks noGrp="1"/>
          </p:cNvSpPr>
          <p:nvPr>
            <p:ph idx="1"/>
            <p:custDataLst>
              <p:tags r:id="rId2"/>
            </p:custDataLst>
          </p:nvPr>
        </p:nvSpPr>
        <p:spPr>
          <a:xfrm>
            <a:off x="221615" y="1440180"/>
            <a:ext cx="8728075" cy="5263515"/>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读万卷书，行万里路，是古人扩大自己人生视野、积累人生经历甚至搜集写作素材的途径。</a:t>
            </a:r>
            <a:endParaRPr lang="zh-CN" altLang="en-US" sz="2800" smtClean="0"/>
          </a:p>
          <a:p>
            <a:pPr marL="365760" indent="-255905">
              <a:buClr>
                <a:schemeClr val="accent1"/>
              </a:buClr>
              <a:buSzTx/>
              <a:buFont typeface="Wingdings 3" panose="05040102010807070707"/>
              <a:buChar char=""/>
            </a:pPr>
            <a:r>
              <a:rPr lang="zh-CN" altLang="en-US" sz="2800" smtClean="0"/>
              <a:t>阅读文学作品之外的书籍对于某些类型的创作重要性更加明显，比如科幻小说、历史小说等。</a:t>
            </a:r>
            <a:endParaRPr lang="zh-CN" altLang="en-US" sz="2800" smtClean="0"/>
          </a:p>
          <a:p>
            <a:pPr marL="365760" indent="-255905">
              <a:buClr>
                <a:schemeClr val="accent1"/>
              </a:buClr>
              <a:buSzTx/>
              <a:buFont typeface="Wingdings 3" panose="05040102010807070707"/>
              <a:buChar char=""/>
            </a:pPr>
            <a:r>
              <a:rPr lang="zh-CN" altLang="en-US" sz="2800" smtClean="0"/>
              <a:t>网络文学的发展已经学给当下的文学带来了正面的东西。比如，幻想小说在古代只有神魔一个种类，近代以后出现了科幻新成员，在网络短短的十几年，它就发展出玄幻、奇幻、架空等等新的分支。</a:t>
            </a:r>
            <a:endParaRPr lang="zh-CN" altLang="en-US" sz="2800" smtClean="0"/>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多感官阅读</a:t>
            </a:r>
            <a:endParaRPr lang="zh-CN" altLang="en-US" sz="4000" b="1" dirty="0" smtClean="0">
              <a:sym typeface="+mn-ea"/>
            </a:endParaRPr>
          </a:p>
        </p:txBody>
      </p:sp>
      <p:sp>
        <p:nvSpPr>
          <p:cNvPr id="5" name="内容占位符 4"/>
          <p:cNvSpPr>
            <a:spLocks noGrp="1"/>
          </p:cNvSpPr>
          <p:nvPr>
            <p:ph idx="1"/>
            <p:custDataLst>
              <p:tags r:id="rId2"/>
            </p:custDataLst>
          </p:nvPr>
        </p:nvSpPr>
        <p:spPr>
          <a:xfrm>
            <a:off x="195580" y="1440180"/>
            <a:ext cx="8766810" cy="5184140"/>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从多个角度打开作品的空间，是一方面；打开自己感知的各个器官，从不同的角度进入作品，也是创意阅读的重要途径。</a:t>
            </a:r>
            <a:endParaRPr lang="zh-CN" altLang="en-US" sz="2800" smtClean="0"/>
          </a:p>
          <a:p>
            <a:pPr marL="365760" indent="-255905">
              <a:buClr>
                <a:schemeClr val="accent1"/>
              </a:buClr>
              <a:buSzTx/>
              <a:buFont typeface="Wingdings 3" panose="05040102010807070707"/>
              <a:buChar char=""/>
            </a:pPr>
            <a:r>
              <a:rPr lang="zh-CN" altLang="en-US" sz="2800" smtClean="0"/>
              <a:t>李欣频“一口七身阅读法”</a:t>
            </a:r>
            <a:endParaRPr lang="zh-CN" altLang="en-US" sz="2800" smtClean="0"/>
          </a:p>
          <a:p>
            <a:pPr marL="365760" indent="-255905">
              <a:buClr>
                <a:schemeClr val="accent1"/>
              </a:buClr>
              <a:buSzTx/>
              <a:buFont typeface="Wingdings 3" panose="05040102010807070707"/>
              <a:buChar char=""/>
            </a:pPr>
            <a:r>
              <a:rPr lang="zh-CN" altLang="en-US" sz="2800" smtClean="0"/>
              <a:t>《英雄》《阿凡达》《少年派的奇幻漂流》《速度与激情》等给我们视觉冲击；</a:t>
            </a:r>
            <a:endParaRPr lang="zh-CN" altLang="en-US" sz="2800" smtClean="0"/>
          </a:p>
          <a:p>
            <a:pPr marL="365760" indent="-255905">
              <a:buClr>
                <a:schemeClr val="accent1"/>
              </a:buClr>
              <a:buSzTx/>
              <a:buFont typeface="Wingdings 3" panose="05040102010807070707"/>
              <a:buChar char=""/>
            </a:pPr>
            <a:r>
              <a:rPr lang="zh-CN" altLang="en-US" sz="2800" smtClean="0"/>
              <a:t>《香水——一个谋杀者的故事》给我们嗅觉冲击；</a:t>
            </a:r>
            <a:endParaRPr lang="zh-CN" altLang="en-US" sz="2800" smtClean="0"/>
          </a:p>
          <a:p>
            <a:pPr marL="365760" indent="-255905">
              <a:buClr>
                <a:schemeClr val="accent1"/>
              </a:buClr>
              <a:buSzTx/>
              <a:buFont typeface="Wingdings 3" panose="05040102010807070707"/>
              <a:buChar char=""/>
            </a:pPr>
            <a:r>
              <a:rPr lang="zh-CN" altLang="en-US" sz="2800" smtClean="0"/>
              <a:t>《午夜凶铃》《电锯杀人狂》等给我们恐怖感受。</a:t>
            </a:r>
            <a:endParaRPr lang="zh-CN" altLang="en-US" sz="2800" smtClean="0"/>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批评式阅读</a:t>
            </a:r>
            <a:endParaRPr lang="zh-CN" altLang="en-US" sz="4000" b="1" dirty="0" smtClean="0">
              <a:sym typeface="+mn-ea"/>
            </a:endParaRPr>
          </a:p>
        </p:txBody>
      </p:sp>
      <p:sp>
        <p:nvSpPr>
          <p:cNvPr id="5" name="内容占位符 4"/>
          <p:cNvSpPr>
            <a:spLocks noGrp="1"/>
          </p:cNvSpPr>
          <p:nvPr>
            <p:ph idx="1"/>
            <p:custDataLst>
              <p:tags r:id="rId2"/>
            </p:custDataLst>
          </p:nvPr>
        </p:nvSpPr>
        <p:spPr>
          <a:xfrm>
            <a:off x="198755" y="1440180"/>
            <a:ext cx="8856345" cy="5276850"/>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有效的阅读是成为作家的开始，好的作家都会是好的阅读家。“当你学会了批评式的阅读，你会发现其乐趣比只是欣赏式的阅读更加浓厚。”（</a:t>
            </a:r>
            <a:r>
              <a:rPr lang="zh-CN" altLang="en-US" sz="2800" smtClean="0">
                <a:sym typeface="+mn-ea"/>
              </a:rPr>
              <a:t>布兰德</a:t>
            </a:r>
            <a:r>
              <a:rPr lang="zh-CN" altLang="en-US" sz="2800" smtClean="0"/>
              <a:t>）</a:t>
            </a:r>
            <a:endParaRPr lang="zh-CN" altLang="en-US" sz="2800" smtClean="0"/>
          </a:p>
          <a:p>
            <a:pPr marL="365760" indent="-255905">
              <a:buClr>
                <a:schemeClr val="accent1"/>
              </a:buClr>
              <a:buSzTx/>
              <a:buFont typeface="Wingdings 3" panose="05040102010807070707"/>
              <a:buChar char=""/>
            </a:pPr>
            <a:r>
              <a:rPr lang="zh-CN" altLang="en-US" sz="2800" smtClean="0"/>
              <a:t>好的书至少要读两遍。第一遍是欣赏式阅读，完全凭感觉、直觉去把握； 第二遍要有意识地进行批评式阅读，彻底通读，读透，找第一遍阅读遗留下来的问题的答案，然后标识出精彩段落章节，供以后再学习借鉴和模仿。</a:t>
            </a:r>
            <a:endParaRPr lang="zh-CN" altLang="en-US" sz="2800" smtClean="0"/>
          </a:p>
          <a:p>
            <a:pPr marL="365760" indent="-255905">
              <a:buClr>
                <a:schemeClr val="accent1"/>
              </a:buClr>
              <a:buSzTx/>
              <a:buFont typeface="Wingdings 3" panose="05040102010807070707"/>
              <a:buChar char=""/>
            </a:pPr>
            <a:endParaRPr lang="zh-CN" altLang="en-US" sz="2800" smtClean="0"/>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71550" y="55245"/>
            <a:ext cx="4046220" cy="961390"/>
          </a:xfrm>
        </p:spPr>
        <p:txBody>
          <a:bodyPr/>
          <a:p>
            <a:r>
              <a:rPr lang="zh-CN" altLang="en-US" sz="4000" b="1" smtClean="0">
                <a:sym typeface="+mn-ea"/>
              </a:rPr>
              <a:t>从作家角度阅读</a:t>
            </a:r>
            <a:endParaRPr lang="zh-CN" altLang="en-US" sz="4000" b="1" dirty="0" smtClean="0">
              <a:sym typeface="+mn-ea"/>
            </a:endParaRPr>
          </a:p>
        </p:txBody>
      </p:sp>
      <p:sp>
        <p:nvSpPr>
          <p:cNvPr id="5" name="内容占位符 4"/>
          <p:cNvSpPr>
            <a:spLocks noGrp="1"/>
          </p:cNvSpPr>
          <p:nvPr>
            <p:ph idx="1"/>
            <p:custDataLst>
              <p:tags r:id="rId2"/>
            </p:custDataLst>
          </p:nvPr>
        </p:nvSpPr>
        <p:spPr>
          <a:xfrm>
            <a:off x="11430" y="846455"/>
            <a:ext cx="9121775" cy="6011545"/>
          </a:xfrm>
        </p:spPr>
        <p:txBody>
          <a:bodyPr>
            <a:normAutofit/>
          </a:bodyPr>
          <a:p>
            <a:endParaRPr lang="zh-CN" altLang="en-US" dirty="0"/>
          </a:p>
          <a:p>
            <a:pPr marL="365760" indent="-255905">
              <a:buClr>
                <a:schemeClr val="accent1"/>
              </a:buClr>
              <a:buSzTx/>
              <a:buFont typeface="Wingdings 3" panose="05040102010807070707"/>
              <a:buChar char=""/>
            </a:pPr>
            <a:r>
              <a:rPr lang="zh-CN" altLang="en-US" smtClean="0"/>
              <a:t>（主播）“请注意，谢无欢这个馒头来得非常蹊跷，让我们回顾一下二十年前的那一刻……看，这个馒头已经被吃了。那么谢无欢手里捏的这个馒头，又是从哪里来的呢？”</a:t>
            </a:r>
            <a:endParaRPr lang="zh-CN" altLang="en-US" smtClean="0"/>
          </a:p>
          <a:p>
            <a:pPr marL="365760" indent="-255905">
              <a:buClr>
                <a:schemeClr val="accent1"/>
              </a:buClr>
              <a:buSzTx/>
              <a:buFont typeface="Wingdings 3" panose="05040102010807070707"/>
              <a:buChar char=""/>
            </a:pPr>
            <a:r>
              <a:rPr lang="zh-CN" altLang="en-US" smtClean="0"/>
              <a:t>（谢无欢）“关于这个问题，我也说不清。这都是导演的安排。”</a:t>
            </a:r>
            <a:endParaRPr lang="zh-CN" altLang="en-US" smtClean="0"/>
          </a:p>
          <a:p>
            <a:pPr marL="365760" indent="-255905">
              <a:buClr>
                <a:schemeClr val="accent1"/>
              </a:buClr>
              <a:buSzTx/>
              <a:buFont typeface="Wingdings 3" panose="05040102010807070707"/>
              <a:buChar char=""/>
            </a:pPr>
            <a:r>
              <a:rPr lang="zh-CN" altLang="en-US" smtClean="0"/>
              <a:t>（主播）“原来，这一切都是谢无欢的阴谋。谢无欢首先刺激王经理，使王经理想杀张倾城，然后迫使张昆仑杀死王经理，接下来又陷害真田小队长，现在又在导演的安排下，拿出一个道具馒头来刺激张倾城。世界人民震惊了”</a:t>
            </a:r>
            <a:endParaRPr lang="zh-CN" altLang="en-US" smtClean="0"/>
          </a:p>
          <a:p>
            <a:pPr marL="365760" indent="-255905">
              <a:buClr>
                <a:schemeClr val="accent1"/>
              </a:buClr>
              <a:buSzTx/>
              <a:buFont typeface="Wingdings 3" panose="05040102010807070707"/>
              <a:buChar char=""/>
            </a:pPr>
            <a:r>
              <a:rPr lang="zh-CN" altLang="en-US" smtClean="0"/>
              <a:t>……</a:t>
            </a:r>
            <a:endParaRPr lang="zh-CN" altLang="en-US" smtClean="0"/>
          </a:p>
          <a:p>
            <a:pPr marL="365760" indent="-255905">
              <a:buClr>
                <a:schemeClr val="accent1"/>
              </a:buClr>
              <a:buSzTx/>
              <a:buFont typeface="Wingdings 3" panose="05040102010807070707"/>
              <a:buChar char=""/>
            </a:pPr>
            <a:r>
              <a:rPr lang="zh-CN" altLang="en-US" smtClean="0"/>
              <a:t>胡戈的《一个馒头引发的血案》是对陈凯歌电影《无极》的戏仿，其中关于“导演”的佯谬手法引出了“导演”或“作家”的存在。</a:t>
            </a:r>
            <a:endParaRPr lang="zh-CN" altLang="en-US" smtClean="0"/>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从人物角度阅读</a:t>
            </a:r>
            <a:endParaRPr lang="zh-CN" altLang="en-US" sz="4000" b="1" dirty="0" smtClean="0">
              <a:sym typeface="+mn-ea"/>
            </a:endParaRPr>
          </a:p>
        </p:txBody>
      </p:sp>
      <p:sp>
        <p:nvSpPr>
          <p:cNvPr id="5" name="内容占位符 4"/>
          <p:cNvSpPr>
            <a:spLocks noGrp="1"/>
          </p:cNvSpPr>
          <p:nvPr>
            <p:ph idx="1"/>
            <p:custDataLst>
              <p:tags r:id="rId2"/>
            </p:custDataLst>
          </p:nvPr>
        </p:nvSpPr>
        <p:spPr>
          <a:xfrm>
            <a:off x="-14605" y="1440180"/>
            <a:ext cx="9109075" cy="5315585"/>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李欣频说，“我阅读、看电影的时候非常投入，仿佛作者正在我面前讲话，我会想象他的作品第一时间从脑袋出来的状态，会把自己当成电影或是小说里的人，亲身经历每一个故事。”</a:t>
            </a:r>
            <a:endParaRPr lang="zh-CN" altLang="en-US" sz="2800" smtClean="0"/>
          </a:p>
          <a:p>
            <a:pPr marL="365760" indent="-255905">
              <a:buClr>
                <a:schemeClr val="accent1"/>
              </a:buClr>
              <a:buSzTx/>
              <a:buFont typeface="Wingdings 3" panose="05040102010807070707"/>
              <a:buChar char=""/>
            </a:pPr>
            <a:r>
              <a:rPr lang="zh-CN" altLang="en-US" sz="2800" smtClean="0"/>
              <a:t>钱谷融先生说过，文学是人学，千万要把文学作品中的人当人看。《西游记》中，唐僧那匹马。</a:t>
            </a:r>
            <a:endParaRPr lang="zh-CN" altLang="en-US" sz="2800" smtClean="0"/>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71550" y="252095"/>
            <a:ext cx="6125210" cy="948055"/>
          </a:xfrm>
        </p:spPr>
        <p:txBody>
          <a:bodyPr/>
          <a:p>
            <a:r>
              <a:rPr lang="zh-CN" altLang="en-US" sz="4000" b="1" smtClean="0">
                <a:sym typeface="+mn-ea"/>
              </a:rPr>
              <a:t>理解作品中的对立人物</a:t>
            </a:r>
            <a:endParaRPr lang="zh-CN" altLang="en-US" sz="4000" b="1" dirty="0" smtClean="0">
              <a:sym typeface="+mn-ea"/>
            </a:endParaRPr>
          </a:p>
        </p:txBody>
      </p:sp>
      <p:sp>
        <p:nvSpPr>
          <p:cNvPr id="5" name="内容占位符 4"/>
          <p:cNvSpPr>
            <a:spLocks noGrp="1"/>
          </p:cNvSpPr>
          <p:nvPr>
            <p:ph idx="1"/>
            <p:custDataLst>
              <p:tags r:id="rId2"/>
            </p:custDataLst>
          </p:nvPr>
        </p:nvSpPr>
        <p:spPr>
          <a:xfrm>
            <a:off x="50800" y="1440180"/>
            <a:ext cx="9017635" cy="5407660"/>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反对者一直都存在，创意写作其实为他们而存在。创意写作要做的事情是，改变他们对世界、对人生、对事物的原初认识，他们的疑虑、成见、反对。</a:t>
            </a:r>
            <a:endParaRPr lang="zh-CN" altLang="en-US" sz="2800" smtClean="0"/>
          </a:p>
          <a:p>
            <a:pPr marL="365760" indent="-255905">
              <a:buClr>
                <a:schemeClr val="accent1"/>
              </a:buClr>
              <a:buSzTx/>
              <a:buFont typeface="Wingdings 3" panose="05040102010807070707"/>
              <a:buChar char=""/>
            </a:pPr>
            <a:r>
              <a:rPr lang="zh-CN" altLang="en-US" sz="2800" smtClean="0"/>
              <a:t>《我的名字叫红》《上海地王》</a:t>
            </a:r>
            <a:endParaRPr lang="zh-CN" altLang="en-US" sz="2800" smtClean="0"/>
          </a:p>
          <a:p>
            <a:pPr marL="365760" indent="-255905">
              <a:buClr>
                <a:schemeClr val="accent1"/>
              </a:buClr>
              <a:buSzTx/>
              <a:buFont typeface="Wingdings 3" panose="05040102010807070707"/>
              <a:buChar char=""/>
            </a:pPr>
            <a:r>
              <a:rPr lang="zh-CN" altLang="en-US" sz="2800" smtClean="0"/>
              <a:t>从对立者角度去看待这个世界牵扯到叙事伦理，选择何种形式、何种视角，绝不是简单的技巧问题，它与认识我们的人生、世界相关，也关涉到我们创意的品味。</a:t>
            </a:r>
            <a:endParaRPr lang="zh-CN" altLang="en-US" sz="2800" smtClean="0"/>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t>工坊活动</a:t>
            </a:r>
            <a:endParaRPr lang="zh-CN" altLang="en-US" sz="4000" b="1" smtClean="0"/>
          </a:p>
        </p:txBody>
      </p:sp>
      <p:sp>
        <p:nvSpPr>
          <p:cNvPr id="5" name="内容占位符 4"/>
          <p:cNvSpPr>
            <a:spLocks noGrp="1"/>
          </p:cNvSpPr>
          <p:nvPr>
            <p:ph idx="1"/>
            <p:custDataLst>
              <p:tags r:id="rId2"/>
            </p:custDataLst>
          </p:nvPr>
        </p:nvSpPr>
        <p:spPr>
          <a:xfrm>
            <a:off x="103505" y="1111885"/>
            <a:ext cx="9003665" cy="5657215"/>
          </a:xfrm>
        </p:spPr>
        <p:txBody>
          <a:bodyPr>
            <a:normAutofit/>
          </a:bodyPr>
          <a:p>
            <a:pPr marL="365760" indent="-255905">
              <a:buClr>
                <a:schemeClr val="accent1"/>
              </a:buClr>
              <a:buSzTx/>
              <a:buFont typeface="Wingdings 3" panose="05040102010807070707"/>
              <a:buChar char=""/>
            </a:pPr>
            <a:r>
              <a:rPr lang="zh-CN" altLang="en-US" sz="2800" smtClean="0"/>
              <a:t>一、自我诊断</a:t>
            </a:r>
            <a:endParaRPr lang="zh-CN" altLang="en-US" sz="2800" smtClean="0"/>
          </a:p>
          <a:p>
            <a:pPr marL="365760" indent="-255905">
              <a:buClr>
                <a:schemeClr val="accent1"/>
              </a:buClr>
              <a:buSzTx/>
              <a:buFont typeface="Wingdings 3" panose="05040102010807070707"/>
              <a:buChar char=""/>
            </a:pPr>
            <a:r>
              <a:rPr lang="zh-CN" altLang="en-US" sz="2800" smtClean="0"/>
              <a:t>从你的故事中选出两篇，一篇是你最满意的，另一篇是你最不满意的。给这两个故事各写一个情节摘要，摘要必须直接列出时间、人物和发生的事件。然后来分析它们。</a:t>
            </a:r>
            <a:endParaRPr lang="zh-CN" altLang="en-US" sz="2800" smtClean="0"/>
          </a:p>
          <a:p>
            <a:pPr marL="365760" indent="-255905">
              <a:buClr>
                <a:schemeClr val="accent1"/>
              </a:buClr>
              <a:buSzTx/>
              <a:buFont typeface="Wingdings 3" panose="05040102010807070707"/>
              <a:buChar char=""/>
            </a:pPr>
            <a:r>
              <a:rPr lang="zh-CN" altLang="en-US" sz="2800" smtClean="0"/>
              <a:t>二、作品改写</a:t>
            </a:r>
            <a:endParaRPr lang="zh-CN" altLang="en-US" sz="2800" smtClean="0"/>
          </a:p>
          <a:p>
            <a:pPr marL="365760" indent="-255905">
              <a:buClr>
                <a:schemeClr val="accent1"/>
              </a:buClr>
              <a:buSzTx/>
              <a:buFont typeface="Wingdings 3" panose="05040102010807070707"/>
              <a:buChar char=""/>
            </a:pPr>
            <a:r>
              <a:rPr lang="zh-CN" altLang="en-US" sz="2800" smtClean="0"/>
              <a:t>分别以闰土或阿Q的身份，改写《故乡》或《阿Q正传》，重新讲述作品故事。</a:t>
            </a:r>
            <a:endParaRPr lang="zh-CN" altLang="en-US" sz="2800" smtClean="0"/>
          </a:p>
          <a:p>
            <a:pPr marL="365760" indent="-255905">
              <a:buClr>
                <a:schemeClr val="accent1"/>
              </a:buClr>
              <a:buSzTx/>
              <a:buFont typeface="Wingdings 3" panose="05040102010807070707"/>
              <a:buChar char=""/>
            </a:pPr>
            <a:r>
              <a:rPr lang="zh-CN" altLang="en-US" sz="2800" smtClean="0"/>
              <a:t>三、重述《圣经》</a:t>
            </a:r>
            <a:endParaRPr lang="zh-CN" altLang="en-US" sz="2800" smtClean="0"/>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延展阅读</a:t>
            </a:r>
            <a:endParaRPr lang="zh-CN" altLang="en-US" sz="4000" b="1" smtClean="0">
              <a:sym typeface="+mn-ea"/>
            </a:endParaRPr>
          </a:p>
        </p:txBody>
      </p:sp>
      <p:sp>
        <p:nvSpPr>
          <p:cNvPr id="5" name="内容占位符 4"/>
          <p:cNvSpPr>
            <a:spLocks noGrp="1"/>
          </p:cNvSpPr>
          <p:nvPr>
            <p:ph idx="1"/>
            <p:custDataLst>
              <p:tags r:id="rId2"/>
            </p:custDataLst>
          </p:nvPr>
        </p:nvSpPr>
        <p:spPr>
          <a:xfrm>
            <a:off x="432435" y="1440180"/>
            <a:ext cx="8688070" cy="5104765"/>
          </a:xfrm>
        </p:spPr>
        <p:txBody>
          <a:bodyPr/>
          <a:p>
            <a:pPr marL="365760" indent="-255905">
              <a:buClr>
                <a:schemeClr val="accent1"/>
              </a:buClr>
              <a:buSzTx/>
              <a:buFont typeface="Wingdings 3" panose="05040102010807070707"/>
              <a:buChar char=""/>
            </a:pPr>
            <a:r>
              <a:rPr lang="zh-CN" altLang="en-US" sz="2800" smtClean="0"/>
              <a:t>1. </a:t>
            </a:r>
            <a:r>
              <a:rPr lang="zh-CN" altLang="en-US" sz="2800" smtClean="0">
                <a:sym typeface="+mn-ea"/>
              </a:rPr>
              <a:t>Matthew Morrison：</a:t>
            </a:r>
            <a:r>
              <a:rPr lang="zh-CN" altLang="en-US" sz="2800" smtClean="0"/>
              <a:t>Key Concepts in Creative Writing，</a:t>
            </a:r>
            <a:r>
              <a:rPr lang="en-US" altLang="zh-CN" sz="2800" smtClean="0"/>
              <a:t>Palgrave Macmillan</a:t>
            </a:r>
            <a:r>
              <a:rPr lang="zh-CN" altLang="en-US" sz="2800" smtClean="0"/>
              <a:t>，2010</a:t>
            </a:r>
            <a:r>
              <a:rPr lang="en-US" altLang="zh-CN" sz="2800" smtClean="0"/>
              <a:t>.</a:t>
            </a:r>
            <a:endParaRPr lang="en-US" altLang="zh-CN" sz="2800" smtClean="0"/>
          </a:p>
          <a:p>
            <a:pPr marL="365760" indent="-255905">
              <a:buClr>
                <a:schemeClr val="accent1"/>
              </a:buClr>
              <a:buSzTx/>
              <a:buFont typeface="Wingdings 3" panose="05040102010807070707"/>
              <a:buChar char=""/>
            </a:pPr>
            <a:r>
              <a:rPr lang="zh-CN" altLang="en-US" sz="2800" smtClean="0"/>
              <a:t>2.李欣频：《十四堂人生创意课》系列，电子工业出版社2007年版，广西科学技术出版社2009年版、2010年版。</a:t>
            </a:r>
            <a:endParaRPr lang="zh-CN" altLang="en-US" sz="2800" smtClean="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dirty="0"/>
              <a:t>导语</a:t>
            </a:r>
            <a:endParaRPr lang="zh-CN" altLang="en-US" sz="4000" dirty="0"/>
          </a:p>
        </p:txBody>
      </p:sp>
      <p:sp>
        <p:nvSpPr>
          <p:cNvPr id="5" name="内容占位符 4"/>
          <p:cNvSpPr>
            <a:spLocks noGrp="1"/>
          </p:cNvSpPr>
          <p:nvPr>
            <p:ph idx="1"/>
            <p:custDataLst>
              <p:tags r:id="rId2"/>
            </p:custDataLst>
          </p:nvPr>
        </p:nvSpPr>
        <p:spPr>
          <a:xfrm>
            <a:off x="971550" y="2625090"/>
            <a:ext cx="7543800" cy="3552190"/>
          </a:xfrm>
        </p:spPr>
        <p:txBody>
          <a:bodyPr/>
          <a:p>
            <a:pPr algn="l"/>
            <a:r>
              <a:rPr lang="zh-CN" altLang="en-US" sz="3200" smtClean="0">
                <a:sym typeface="+mn-ea"/>
              </a:rPr>
              <a:t>作为学习写作的读者要关注的，不是“这个故事表达了什么”，而是“这个故事是怎样表达的”。</a:t>
            </a:r>
            <a:endParaRPr lang="zh-CN" altLang="en-US" sz="3200" smtClean="0">
              <a:sym typeface="+mn-ea"/>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892810" y="212725"/>
            <a:ext cx="6823075" cy="948055"/>
          </a:xfrm>
        </p:spPr>
        <p:txBody>
          <a:bodyPr/>
          <a:p>
            <a:r>
              <a:rPr lang="zh-CN" altLang="en-US" sz="4000" smtClean="0"/>
              <a:t>第一节 从新批评到创意写作</a:t>
            </a:r>
            <a:endParaRPr lang="zh-CN" altLang="en-US" sz="4000" smtClean="0"/>
          </a:p>
        </p:txBody>
      </p:sp>
      <p:sp>
        <p:nvSpPr>
          <p:cNvPr id="5" name="内容占位符 4"/>
          <p:cNvSpPr>
            <a:spLocks noGrp="1"/>
          </p:cNvSpPr>
          <p:nvPr>
            <p:ph idx="1"/>
            <p:custDataLst>
              <p:tags r:id="rId2"/>
            </p:custDataLst>
          </p:nvPr>
        </p:nvSpPr>
        <p:spPr/>
        <p:txBody>
          <a:bodyPr/>
          <a:p>
            <a:endParaRPr lang="zh-CN" altLang="en-US" dirty="0"/>
          </a:p>
          <a:p>
            <a:pPr marL="365760" indent="-255905">
              <a:buClr>
                <a:schemeClr val="accent1"/>
              </a:buClr>
              <a:buSzTx/>
              <a:buFont typeface="Wingdings 3" panose="05040102010807070707"/>
              <a:buChar char=""/>
            </a:pPr>
            <a:r>
              <a:rPr lang="zh-CN" altLang="en-US" sz="3200" smtClean="0"/>
              <a:t>批评的剖析</a:t>
            </a:r>
            <a:endParaRPr lang="zh-CN" altLang="en-US" sz="3200" smtClean="0"/>
          </a:p>
          <a:p>
            <a:pPr marL="365760" indent="-255905">
              <a:buClr>
                <a:schemeClr val="accent1"/>
              </a:buClr>
              <a:buSzTx/>
              <a:buFont typeface="Wingdings 3" panose="05040102010807070707"/>
              <a:buChar char=""/>
            </a:pPr>
            <a:r>
              <a:rPr lang="zh-CN" altLang="en-US" sz="3200" smtClean="0">
                <a:sym typeface="+mn-ea"/>
              </a:rPr>
              <a:t>新批评</a:t>
            </a:r>
            <a:endParaRPr lang="zh-CN" altLang="en-US" sz="3200" smtClean="0">
              <a:sym typeface="+mn-ea"/>
            </a:endParaRPr>
          </a:p>
          <a:p>
            <a:pPr marL="365760" indent="-255905">
              <a:buClr>
                <a:schemeClr val="accent1"/>
              </a:buClr>
              <a:buSzTx/>
              <a:buFont typeface="Wingdings 3" panose="05040102010807070707"/>
              <a:buChar char=""/>
            </a:pPr>
            <a:r>
              <a:rPr lang="zh-CN" altLang="en-US" sz="3200" smtClean="0">
                <a:sym typeface="+mn-ea"/>
              </a:rPr>
              <a:t>创意写作学核心概念</a:t>
            </a:r>
            <a:endParaRPr lang="zh-CN" altLang="en-US" sz="3200" smtClean="0">
              <a:sym typeface="+mn-ea"/>
            </a:endParaRPr>
          </a:p>
          <a:p>
            <a:pPr marL="365760" indent="-255905">
              <a:buClr>
                <a:schemeClr val="accent1"/>
              </a:buClr>
              <a:buSzTx/>
              <a:buFont typeface="Wingdings 3" panose="05040102010807070707"/>
              <a:buChar char=""/>
            </a:pPr>
            <a:endParaRPr lang="zh-CN" altLang="en-US" sz="3200" smtClean="0">
              <a:sym typeface="+mn-ea"/>
            </a:endParaRPr>
          </a:p>
          <a:p>
            <a:pPr marL="365760" indent="-255905">
              <a:buClr>
                <a:schemeClr val="accent1"/>
              </a:buClr>
              <a:buSzTx/>
              <a:buFont typeface="Wingdings 3" panose="05040102010807070707"/>
              <a:buChar char=""/>
            </a:pPr>
            <a:endParaRPr lang="zh-CN" altLang="en-US" sz="3200" smtClean="0">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smtClean="0">
                <a:sym typeface="+mn-ea"/>
              </a:rPr>
              <a:t>批评的剖析</a:t>
            </a:r>
            <a:endParaRPr lang="zh-CN" altLang="en-US" sz="4000" dirty="0" smtClean="0">
              <a:sym typeface="+mn-ea"/>
            </a:endParaRPr>
          </a:p>
        </p:txBody>
      </p:sp>
      <p:sp>
        <p:nvSpPr>
          <p:cNvPr id="5" name="内容占位符 4"/>
          <p:cNvSpPr>
            <a:spLocks noGrp="1"/>
          </p:cNvSpPr>
          <p:nvPr>
            <p:ph idx="1"/>
            <p:custDataLst>
              <p:tags r:id="rId2"/>
            </p:custDataLst>
          </p:nvPr>
        </p:nvSpPr>
        <p:spPr>
          <a:xfrm>
            <a:off x="800100" y="1440180"/>
            <a:ext cx="7715250" cy="4737100"/>
          </a:xfrm>
        </p:spPr>
        <p:txBody>
          <a:bodyPr>
            <a:normAutofit lnSpcReduction="20000"/>
          </a:bodyPr>
          <a:p>
            <a:endParaRPr lang="zh-CN" altLang="en-US" dirty="0"/>
          </a:p>
          <a:p>
            <a:pPr marL="365760" indent="-255905">
              <a:buClr>
                <a:schemeClr val="accent1"/>
              </a:buClr>
              <a:buSzTx/>
              <a:buFont typeface="Wingdings 3" panose="05040102010807070707"/>
              <a:buChar char=""/>
            </a:pPr>
            <a:r>
              <a:rPr lang="zh-CN" altLang="en-US" sz="2800" smtClean="0"/>
              <a:t>文学活动有两个向度，一是“文学创作——文学作品——文学接受”，一是“文学生产——作品价值——文学消费”。</a:t>
            </a:r>
            <a:endParaRPr lang="zh-CN" altLang="en-US" sz="2800" smtClean="0"/>
          </a:p>
          <a:p>
            <a:pPr marL="365760" indent="-255905">
              <a:buClr>
                <a:schemeClr val="accent1"/>
              </a:buClr>
              <a:buSzTx/>
              <a:buFont typeface="Wingdings 3" panose="05040102010807070707"/>
              <a:buChar char=""/>
            </a:pPr>
            <a:r>
              <a:rPr lang="zh-CN" altLang="en-US" sz="2800" smtClean="0"/>
              <a:t>何谓文学批评，有多种解释，一般来说，它首先是一种评价行为，站在一定立场，根据一定文学理论、文学思想对以作品为主要对象的一切文学活动和文学现象为对做出理性分析、评价和判读，有的时候它还带有某种程度的意识形态色彩。</a:t>
            </a:r>
            <a:endParaRPr lang="zh-CN" altLang="en-US" sz="2800" smtClean="0"/>
          </a:p>
          <a:p>
            <a:pPr marL="365760" indent="-255905">
              <a:buClr>
                <a:schemeClr val="accent1"/>
              </a:buClr>
              <a:buSzTx/>
              <a:buFont typeface="Wingdings 3" panose="05040102010807070707"/>
              <a:buChar char=""/>
            </a:pPr>
            <a:endParaRPr lang="zh-CN" altLang="en-US" sz="2800"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smtClean="0">
                <a:sym typeface="+mn-ea"/>
              </a:rPr>
              <a:t>新批评</a:t>
            </a:r>
            <a:endParaRPr lang="zh-CN" altLang="en-US" sz="4000" dirty="0" smtClean="0">
              <a:sym typeface="+mn-ea"/>
            </a:endParaRPr>
          </a:p>
        </p:txBody>
      </p:sp>
      <p:sp>
        <p:nvSpPr>
          <p:cNvPr id="5" name="内容占位符 4"/>
          <p:cNvSpPr>
            <a:spLocks noGrp="1"/>
          </p:cNvSpPr>
          <p:nvPr>
            <p:ph idx="1"/>
            <p:custDataLst>
              <p:tags r:id="rId2"/>
            </p:custDataLst>
          </p:nvPr>
        </p:nvSpPr>
        <p:spPr>
          <a:xfrm>
            <a:off x="576580" y="1199515"/>
            <a:ext cx="8442325" cy="5529580"/>
          </a:xfrm>
        </p:spPr>
        <p:txBody>
          <a:bodyPr>
            <a:normAutofit/>
          </a:bodyPr>
          <a:p>
            <a:pPr marL="0" indent="0">
              <a:buNone/>
            </a:pPr>
            <a:endParaRPr lang="zh-CN" altLang="en-US" dirty="0"/>
          </a:p>
          <a:p>
            <a:pPr marL="365760" indent="-255905">
              <a:buClr>
                <a:schemeClr val="accent1"/>
              </a:buClr>
              <a:buSzTx/>
              <a:buFont typeface="Wingdings 3" panose="05040102010807070707"/>
              <a:buChar char=""/>
            </a:pPr>
            <a:r>
              <a:rPr lang="zh-CN" altLang="en-US" sz="2800" smtClean="0"/>
              <a:t>（一）回到文学本身</a:t>
            </a:r>
            <a:endParaRPr lang="zh-CN" altLang="en-US" sz="2800" smtClean="0"/>
          </a:p>
          <a:p>
            <a:pPr marL="365760" indent="-255905">
              <a:buClr>
                <a:schemeClr val="accent1"/>
              </a:buClr>
              <a:buSzTx/>
              <a:buFont typeface="Wingdings 3" panose="05040102010807070707"/>
              <a:buChar char=""/>
            </a:pPr>
            <a:r>
              <a:rPr lang="zh-CN" altLang="en-US" sz="2800" smtClean="0"/>
              <a:t>离“从作家角度阅读”最近的批评是新批评。体现了一种切近文学本身、试图从内部探讨文学作品的尝试。</a:t>
            </a:r>
            <a:endParaRPr lang="zh-CN" altLang="en-US" sz="2800" smtClean="0"/>
          </a:p>
          <a:p>
            <a:pPr marL="365760" indent="-255905">
              <a:buClr>
                <a:schemeClr val="accent1"/>
              </a:buClr>
              <a:buSzTx/>
              <a:buFont typeface="Wingdings 3" panose="05040102010807070707"/>
              <a:buChar char=""/>
            </a:pPr>
            <a:r>
              <a:rPr lang="zh-CN" altLang="en-US" sz="2800" smtClean="0"/>
              <a:t>新批评运动有几个共同点，一是这些批评家基本是有着诗歌写作实践经历的诗人；二是将文学当作文学来研究，回到文学本身，是新批评的核心理念和文学批评的前提；三是新批评家们将关注点转移到了诗歌的内部结构。</a:t>
            </a:r>
            <a:endParaRPr lang="zh-CN" altLang="en-US" sz="2800" smtClean="0"/>
          </a:p>
          <a:p>
            <a:pPr marL="365760" indent="-255905">
              <a:buClr>
                <a:schemeClr val="accent1"/>
              </a:buClr>
              <a:buSzTx/>
              <a:buFont typeface="Wingdings 3" panose="05040102010807070707"/>
              <a:buChar char=""/>
            </a:pPr>
            <a:endParaRPr lang="zh-CN" altLang="en-US"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z="4000" b="1" smtClean="0">
                <a:sym typeface="+mn-ea"/>
              </a:rPr>
              <a:t>（二）“细读法”</a:t>
            </a:r>
            <a:endParaRPr lang="zh-CN" altLang="en-US" sz="4000" b="1" dirty="0" smtClean="0">
              <a:sym typeface="+mn-ea"/>
            </a:endParaRPr>
          </a:p>
        </p:txBody>
      </p:sp>
      <p:sp>
        <p:nvSpPr>
          <p:cNvPr id="5" name="内容占位符 4"/>
          <p:cNvSpPr>
            <a:spLocks noGrp="1"/>
          </p:cNvSpPr>
          <p:nvPr>
            <p:ph idx="1"/>
            <p:custDataLst>
              <p:tags r:id="rId2"/>
            </p:custDataLst>
          </p:nvPr>
        </p:nvSpPr>
        <p:spPr>
          <a:xfrm>
            <a:off x="90170" y="1098550"/>
            <a:ext cx="9017635" cy="5789295"/>
          </a:xfrm>
        </p:spPr>
        <p:txBody>
          <a:bodyPr>
            <a:noAutofit/>
          </a:bodyPr>
          <a:p>
            <a:endParaRPr lang="zh-CN" altLang="en-US" dirty="0"/>
          </a:p>
          <a:p>
            <a:pPr marL="365760" indent="-255905">
              <a:buClr>
                <a:schemeClr val="accent1"/>
              </a:buClr>
              <a:buSzTx/>
              <a:buFont typeface="Wingdings 3" panose="05040102010807070707"/>
              <a:buChar char=""/>
            </a:pPr>
            <a:r>
              <a:rPr lang="zh-CN" altLang="en-US" sz="2800" smtClean="0"/>
              <a:t>“细读法”是新批评创造的一种具体的批评方法，也叫“实践批评”它建立在对文本语义细致分析的基础上。</a:t>
            </a:r>
            <a:endParaRPr lang="zh-CN" altLang="en-US" sz="2800" smtClean="0"/>
          </a:p>
          <a:p>
            <a:pPr marL="365760" indent="-255905">
              <a:buClr>
                <a:schemeClr val="accent1"/>
              </a:buClr>
              <a:buSzTx/>
              <a:buFont typeface="Wingdings 3" panose="05040102010807070707"/>
              <a:buChar char=""/>
            </a:pPr>
            <a:r>
              <a:rPr lang="zh-CN" altLang="en-US" sz="2800" smtClean="0"/>
              <a:t>“细读法”大致程序是：首先选择篇幅短小的，意蕴丰富的文本；其次将目标集中于本文，对本文进行多重回溯性阅读，寻找其中语词的隐微含义；最后，想象本文具有戏剧冲突性，将本文视为充满矛盾和张力的有机统一体，分析语言的含混、悖论、隐喻、反讽、象征等要素，以及由于这些要素的作用所形成的诗歌的复杂意义和阐释空间。</a:t>
            </a:r>
            <a:endParaRPr lang="zh-CN" altLang="en-US" sz="2800" smtClean="0"/>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71550" y="252095"/>
            <a:ext cx="6888480" cy="948055"/>
          </a:xfrm>
        </p:spPr>
        <p:txBody>
          <a:bodyPr/>
          <a:p>
            <a:r>
              <a:rPr lang="zh-CN" altLang="en-US" sz="4000" b="1" smtClean="0">
                <a:sym typeface="+mn-ea"/>
              </a:rPr>
              <a:t>（三）新批评未完成的工作</a:t>
            </a:r>
            <a:endParaRPr lang="zh-CN" altLang="en-US" sz="4000" b="1" dirty="0" smtClean="0">
              <a:sym typeface="+mn-ea"/>
            </a:endParaRPr>
          </a:p>
        </p:txBody>
      </p:sp>
      <p:sp>
        <p:nvSpPr>
          <p:cNvPr id="5" name="内容占位符 4"/>
          <p:cNvSpPr>
            <a:spLocks noGrp="1"/>
          </p:cNvSpPr>
          <p:nvPr>
            <p:ph idx="1"/>
            <p:custDataLst>
              <p:tags r:id="rId2"/>
            </p:custDataLst>
          </p:nvPr>
        </p:nvSpPr>
        <p:spPr>
          <a:xfrm>
            <a:off x="24765" y="1200150"/>
            <a:ext cx="9135110" cy="5608320"/>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首先它没有顺势将修辞学、文学批评转向写作学，它依旧是批评的一种；</a:t>
            </a:r>
            <a:endParaRPr lang="zh-CN" altLang="en-US" sz="2800" smtClean="0"/>
          </a:p>
          <a:p>
            <a:pPr marL="365760" indent="-255905">
              <a:buClr>
                <a:schemeClr val="accent1"/>
              </a:buClr>
              <a:buSzTx/>
              <a:buFont typeface="Wingdings 3" panose="05040102010807070707"/>
              <a:buChar char=""/>
            </a:pPr>
            <a:r>
              <a:rPr lang="zh-CN" altLang="en-US" sz="2800" smtClean="0"/>
              <a:t>第二，它主要以诗歌为主要批评对象，而影响更为巨大的叙事类研究与批评则交由叙事学与结构主义；</a:t>
            </a:r>
            <a:endParaRPr lang="zh-CN" altLang="en-US" sz="2800" smtClean="0"/>
          </a:p>
          <a:p>
            <a:pPr marL="365760" indent="-255905">
              <a:buClr>
                <a:schemeClr val="accent1"/>
              </a:buClr>
              <a:buSzTx/>
              <a:buFont typeface="Wingdings 3" panose="05040102010807070707"/>
              <a:buChar char=""/>
            </a:pPr>
            <a:r>
              <a:rPr lang="zh-CN" altLang="en-US" sz="2800" smtClean="0"/>
              <a:t>第三，它以文本细读为方法，但目标依旧是审阅文学本身的审美、文学的结构而不是文学的生成。</a:t>
            </a:r>
            <a:endParaRPr lang="zh-CN" altLang="en-US" sz="2800" smtClean="0"/>
          </a:p>
          <a:p>
            <a:pPr marL="365760" indent="-255905">
              <a:buClr>
                <a:schemeClr val="accent1"/>
              </a:buClr>
              <a:buSzTx/>
              <a:buFont typeface="Wingdings 3" panose="05040102010807070707"/>
              <a:buChar char=""/>
            </a:pPr>
            <a:r>
              <a:rPr lang="zh-CN" altLang="en-US" sz="2800" smtClean="0"/>
              <a:t>第四，它完全斩断了文本与生活、与类型（其他文本）之间的联系，文本成了孤立的、静止的对象。</a:t>
            </a:r>
            <a:endParaRPr lang="zh-CN" altLang="en-US" sz="2800" smtClean="0"/>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71550" y="252095"/>
            <a:ext cx="6823710" cy="948055"/>
          </a:xfrm>
        </p:spPr>
        <p:txBody>
          <a:bodyPr/>
          <a:p>
            <a:r>
              <a:rPr lang="zh-CN" altLang="en-US" sz="4000" b="1" smtClean="0">
                <a:sym typeface="+mn-ea"/>
              </a:rPr>
              <a:t>创意写作学核心概念</a:t>
            </a:r>
            <a:endParaRPr lang="zh-CN" altLang="en-US" sz="4000" b="1" dirty="0" smtClean="0">
              <a:sym typeface="+mn-ea"/>
            </a:endParaRPr>
          </a:p>
        </p:txBody>
      </p:sp>
      <p:sp>
        <p:nvSpPr>
          <p:cNvPr id="5" name="内容占位符 4"/>
          <p:cNvSpPr>
            <a:spLocks noGrp="1"/>
          </p:cNvSpPr>
          <p:nvPr>
            <p:ph idx="1"/>
            <p:custDataLst>
              <p:tags r:id="rId2"/>
            </p:custDataLst>
          </p:nvPr>
        </p:nvSpPr>
        <p:spPr>
          <a:xfrm>
            <a:off x="247650" y="1729105"/>
            <a:ext cx="8477250" cy="5013960"/>
          </a:xfrm>
        </p:spPr>
        <p:txBody>
          <a:bodyPr>
            <a:normAutofit/>
          </a:bodyPr>
          <a:p>
            <a:pPr marL="365760" indent="-255905">
              <a:buClr>
                <a:schemeClr val="accent1"/>
              </a:buClr>
              <a:buSzTx/>
              <a:buFont typeface="Wingdings 3" panose="05040102010807070707"/>
              <a:buChar char=""/>
            </a:pPr>
            <a:r>
              <a:rPr lang="zh-CN" altLang="en-US" sz="2800" smtClean="0"/>
              <a:t>文学批评、文学研究本质上属于分析哲学的一种，而创意写作则是关于作品生成的艺术实践。</a:t>
            </a:r>
            <a:endParaRPr lang="zh-CN" altLang="en-US" sz="2800" smtClean="0"/>
          </a:p>
          <a:p>
            <a:pPr marL="365760" indent="-255905">
              <a:buClr>
                <a:schemeClr val="accent1"/>
              </a:buClr>
              <a:buSzTx/>
              <a:buFont typeface="Wingdings 3" panose="05040102010807070707"/>
              <a:buChar char=""/>
            </a:pPr>
            <a:r>
              <a:rPr lang="zh-CN" altLang="en-US" sz="2800" smtClean="0"/>
              <a:t>“从作家角度阅读”隶属于创意写作学，虽然它与叙事学、新批评、形式主义批评等分享许多经验与概念，但已经形成了一套自身的规范术语和核心概念。</a:t>
            </a:r>
            <a:endParaRPr lang="zh-CN" altLang="en-US" sz="2800" smtClean="0"/>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71550" y="252095"/>
            <a:ext cx="6664960" cy="948055"/>
          </a:xfrm>
        </p:spPr>
        <p:txBody>
          <a:bodyPr/>
          <a:p>
            <a:r>
              <a:rPr lang="zh-CN" altLang="en-US" sz="4000" b="1" smtClean="0">
                <a:sym typeface="+mn-ea"/>
              </a:rPr>
              <a:t>从作家角度阅读有如下特点</a:t>
            </a:r>
            <a:endParaRPr lang="zh-CN" altLang="en-US" sz="4000" b="1" dirty="0" smtClean="0">
              <a:sym typeface="+mn-ea"/>
            </a:endParaRPr>
          </a:p>
        </p:txBody>
      </p:sp>
      <p:sp>
        <p:nvSpPr>
          <p:cNvPr id="5" name="内容占位符 4"/>
          <p:cNvSpPr>
            <a:spLocks noGrp="1"/>
          </p:cNvSpPr>
          <p:nvPr>
            <p:ph idx="1"/>
            <p:custDataLst>
              <p:tags r:id="rId2"/>
            </p:custDataLst>
          </p:nvPr>
        </p:nvSpPr>
        <p:spPr>
          <a:xfrm>
            <a:off x="-1905" y="1440180"/>
            <a:ext cx="9149080" cy="5579110"/>
          </a:xfrm>
        </p:spPr>
        <p:txBody>
          <a:bodyPr>
            <a:normAutofit/>
          </a:bodyPr>
          <a:p>
            <a:endParaRPr lang="zh-CN" altLang="en-US" dirty="0"/>
          </a:p>
          <a:p>
            <a:pPr marL="365760" indent="-255905">
              <a:buClr>
                <a:schemeClr val="accent1"/>
              </a:buClr>
              <a:buSzTx/>
              <a:buFont typeface="Wingdings 3" panose="05040102010807070707"/>
              <a:buChar char=""/>
            </a:pPr>
            <a:r>
              <a:rPr lang="zh-CN" altLang="en-US" sz="2800" smtClean="0"/>
              <a:t>其一，它立足于文体和文本，以文体为前提，以文本为中心，并以专业术语进行研讨。</a:t>
            </a:r>
            <a:endParaRPr lang="zh-CN" altLang="en-US" sz="2800" smtClean="0"/>
          </a:p>
          <a:p>
            <a:pPr marL="365760" indent="-255905">
              <a:buClr>
                <a:schemeClr val="accent1"/>
              </a:buClr>
              <a:buSzTx/>
              <a:buFont typeface="Wingdings 3" panose="05040102010807070707"/>
              <a:buChar char=""/>
            </a:pPr>
            <a:r>
              <a:rPr lang="zh-CN" altLang="en-US" sz="2800" smtClean="0"/>
              <a:t>第二，它高度重视文体的原理、永恒普遍的形式、原型、整体性、写作的现实、技巧、独创性。</a:t>
            </a:r>
            <a:endParaRPr lang="zh-CN" altLang="en-US" sz="2800" smtClean="0"/>
          </a:p>
          <a:p>
            <a:pPr marL="365760" indent="-255905">
              <a:buClr>
                <a:schemeClr val="accent1"/>
              </a:buClr>
              <a:buSzTx/>
              <a:buFont typeface="Wingdings 3" panose="05040102010807070707"/>
              <a:buChar char=""/>
            </a:pPr>
            <a:r>
              <a:rPr lang="zh-CN" altLang="en-US" sz="2800" smtClean="0"/>
              <a:t>第三，它立足于文本的生产，写作的现实，立足于写作的动态过程。</a:t>
            </a:r>
            <a:endParaRPr lang="zh-CN" altLang="en-US" sz="2800" smtClean="0"/>
          </a:p>
          <a:p>
            <a:pPr marL="365760" indent="-255905">
              <a:buClr>
                <a:schemeClr val="accent1"/>
              </a:buClr>
              <a:buSzTx/>
              <a:buFont typeface="Wingdings 3" panose="05040102010807070707"/>
              <a:buChar char=""/>
            </a:pPr>
            <a:r>
              <a:rPr lang="zh-CN" altLang="en-US" sz="2800" smtClean="0"/>
              <a:t>第四，它认为作品的主题、创意的境界、格局，与技巧紧密相关，没有脱离技巧的东西。</a:t>
            </a:r>
            <a:endParaRPr lang="zh-CN" altLang="en-US" sz="2800" smtClean="0"/>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68"/>
</p:tagLst>
</file>

<file path=ppt/tags/tag10.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11.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12.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14.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15.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17.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18.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xml><?xml version="1.0" encoding="utf-8"?>
<p:tagLst xmlns:p="http://schemas.openxmlformats.org/presentationml/2006/main">
  <p:tag name="KSO_WM_TAG_VERSION" val="1.0"/>
  <p:tag name="KSO_WM_TEMPLATE_CATEGORY" val="custom"/>
  <p:tag name="KSO_WM_TEMPLATE_INDEX" val="268"/>
</p:tagLst>
</file>

<file path=ppt/tags/tag20.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21.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3.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24.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6.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27.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29.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3.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1*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32.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33.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35.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36.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38.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39.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AG_VERSION" val="1.0"/>
  <p:tag name="KSO_WM_BEAUTIFY_FLAG" val="#wm#"/>
  <p:tag name="KSO_WM_TEMPLATE_CATEGORY" val="custom"/>
  <p:tag name="KSO_WM_TEMPLATE_INDEX" val="268"/>
  <p:tag name="KSO_WM_UNIT_TYPE" val="b"/>
  <p:tag name="KSO_WM_UNIT_INDEX" val="1"/>
  <p:tag name="KSO_WM_UNIT_ID" val="custom492_1*b*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41.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42.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3.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44.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45.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6.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47.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48.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9.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5.xml><?xml version="1.0" encoding="utf-8"?>
<p:tagLst xmlns:p="http://schemas.openxmlformats.org/presentationml/2006/main">
  <p:tag name="KSO_WM_TEMPLATE_CATEGORY" val="custom"/>
  <p:tag name="KSO_WM_TEMPLATE_INDEX" val="268"/>
  <p:tag name="KSO_WM_TAG_VERSION" val="1.0"/>
  <p:tag name="KSO_WM_SLIDE_ID" val="custom268_1"/>
  <p:tag name="KSO_WM_SLIDE_INDEX" val="1"/>
  <p:tag name="KSO_WM_SLIDE_ITEM_CNT" val="2"/>
  <p:tag name="KSO_WM_SLIDE_LAYOUT" val="a_b"/>
  <p:tag name="KSO_WM_SLIDE_LAYOUT_CNT" val="1_1"/>
  <p:tag name="KSO_WM_SLIDE_TYPE" val="title"/>
  <p:tag name="KSO_WM_TEMPLATE_THUMBS_INDEX" val="1、11、12、16、22、26、27、28、29"/>
  <p:tag name="KSO_WM_BEAUTIFY_FLAG" val="#wm#"/>
</p:tagLst>
</file>

<file path=ppt/tags/tag50.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51.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52.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53.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54.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55.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56.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6.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7.xml><?xml version="1.0" encoding="utf-8"?>
<p:tagLst xmlns:p="http://schemas.openxmlformats.org/presentationml/2006/main">
  <p:tag name="KSO_WM_TAG_VERSION" val="1.0"/>
  <p:tag name="KSO_WM_BEAUTIFY_FLAG" val="#wm#"/>
  <p:tag name="KSO_WM_TEMPLATE_CATEGORY" val="custom"/>
  <p:tag name="KSO_WM_TEMPLATE_INDEX" val="268"/>
  <p:tag name="KSO_WM_UNIT_TYPE" val="f"/>
  <p:tag name="KSO_WM_UNIT_INDEX" val="1"/>
  <p:tag name="KSO_WM_UNIT_ID" val="custom492_2*f*1"/>
  <p:tag name="KSO_WM_UNIT_CLEAR" val="1"/>
  <p:tag name="KSO_WM_UNIT_LAYERLEVEL" val="1"/>
  <p:tag name="KSO_WM_UNIT_VALUE" val="240"/>
  <p:tag name="KSO_WM_UNIT_HIGHLIGHT" val="0"/>
  <p:tag name="KSO_WM_UNIT_COMPATIBLE" val="0"/>
  <p:tag name="KSO_WM_UNIT_PRESET_TEXT_INDEX" val="5"/>
  <p:tag name="KSO_WM_UNIT_PRESET_TEXT_LEN" val="232"/>
</p:tagLst>
</file>

<file path=ppt/tags/tag8.xml><?xml version="1.0" encoding="utf-8"?>
<p:tagLst xmlns:p="http://schemas.openxmlformats.org/presentationml/2006/main">
  <p:tag name="KSO_WM_TEMPLATE_CATEGORY" val="custom"/>
  <p:tag name="KSO_WM_TEMPLATE_INDEX" val="268"/>
  <p:tag name="KSO_WM_TAG_VERSION" val="1.0"/>
  <p:tag name="KSO_WM_SLIDE_ID" val="custom268_2"/>
  <p:tag name="KSO_WM_SLIDE_INDEX" val="2"/>
  <p:tag name="KSO_WM_SLIDE_ITEM_CNT" val="1"/>
  <p:tag name="KSO_WM_SLIDE_LAYOUT" val="a_f"/>
  <p:tag name="KSO_WM_SLIDE_LAYOUT_CNT" val="1_1"/>
  <p:tag name="KSO_WM_SLIDE_TYPE" val="text"/>
  <p:tag name="KSO_WM_BEAUTIFY_FLAG" val="#wm#"/>
  <p:tag name="KSO_WM_SLIDE_POSITION" val="76*113"/>
  <p:tag name="KSO_WM_SLIDE_SIZE" val="594*373"/>
</p:tagLst>
</file>

<file path=ppt/tags/tag9.xml><?xml version="1.0" encoding="utf-8"?>
<p:tagLst xmlns:p="http://schemas.openxmlformats.org/presentationml/2006/main">
  <p:tag name="KSO_WM_TAG_VERSION" val="1.0"/>
  <p:tag name="KSO_WM_BEAUTIFY_FLAG" val="#wm#"/>
  <p:tag name="KSO_WM_TEMPLATE_CATEGORY" val="custom"/>
  <p:tag name="KSO_WM_TEMPLATE_INDEX" val="268"/>
  <p:tag name="KSO_WM_UNIT_TYPE" val="a"/>
  <p:tag name="KSO_WM_UNIT_INDEX" val="1"/>
  <p:tag name="KSO_WM_UNIT_ID" val="custom49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2_Office 主题">
  <a:themeElements>
    <a:clrScheme name="自定义 209">
      <a:dk1>
        <a:srgbClr val="FFFFFF"/>
      </a:dk1>
      <a:lt1>
        <a:srgbClr val="000000"/>
      </a:lt1>
      <a:dk2>
        <a:srgbClr val="44546A"/>
      </a:dk2>
      <a:lt2>
        <a:srgbClr val="E7E6E6"/>
      </a:lt2>
      <a:accent1>
        <a:srgbClr val="00B0F0"/>
      </a:accent1>
      <a:accent2>
        <a:srgbClr val="FFFFFF"/>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2466</Words>
  <Application>WPS 演示</Application>
  <PresentationFormat>全屏显示(4:3)</PresentationFormat>
  <Paragraphs>114</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Wingdings 3</vt:lpstr>
      <vt:lpstr>Verdana</vt:lpstr>
      <vt:lpstr>Wingdings 2</vt:lpstr>
      <vt:lpstr>楷体</vt:lpstr>
      <vt:lpstr>Lucida Sans Unicode</vt:lpstr>
      <vt:lpstr>黑体</vt:lpstr>
      <vt:lpstr>微软雅黑</vt:lpstr>
      <vt:lpstr>Arial Unicode MS</vt:lpstr>
      <vt:lpstr>Calibri</vt:lpstr>
      <vt:lpstr>2_Office 主题</vt:lpstr>
      <vt:lpstr>第五章 从作家角度阅读</vt:lpstr>
      <vt:lpstr>LOREM IPSUM DOLOR</vt:lpstr>
      <vt:lpstr>第一节 从新批评到创意写作</vt:lpstr>
      <vt:lpstr>LOREM IPSUM DOLOR</vt:lpstr>
      <vt:lpstr>LOREM IPSUM DOLOR</vt:lpstr>
      <vt:lpstr>LOREM IPSUM DOLOR</vt:lpstr>
      <vt:lpstr>LOREM IPSUM DOLOR</vt:lpstr>
      <vt:lpstr>LOREM IPSUM DOLOR</vt:lpstr>
      <vt:lpstr>LOREM IPSUM DOLOR</vt:lpstr>
      <vt:lpstr>第二节 创意阅读</vt:lpstr>
      <vt:lpstr>LOREM IPSUM DOLOR</vt:lpstr>
      <vt:lpstr>LOREM IPSUM DOLOR</vt:lpstr>
      <vt:lpstr>LOREM IPSUM DOLOR</vt:lpstr>
      <vt:lpstr>LOREM IPSUM DOLOR</vt:lpstr>
      <vt:lpstr>LOREM IPSUM DOLOR</vt:lpstr>
      <vt:lpstr>LOREM IPSUM DOLOR</vt:lpstr>
      <vt:lpstr>工坊活动</vt:lpstr>
      <vt:lpstr>延展阅读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dddew</dc:creator>
  <cp:lastModifiedBy>dddew</cp:lastModifiedBy>
  <cp:revision>12</cp:revision>
  <dcterms:created xsi:type="dcterms:W3CDTF">2017-06-30T02:10:00Z</dcterms:created>
  <dcterms:modified xsi:type="dcterms:W3CDTF">2017-09-01T13:44:50Z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