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78" r:id="rId4"/>
    <p:sldId id="306" r:id="rId5"/>
    <p:sldId id="308" r:id="rId6"/>
    <p:sldId id="307" r:id="rId7"/>
    <p:sldId id="309" r:id="rId8"/>
    <p:sldId id="310" r:id="rId9"/>
    <p:sldId id="311" r:id="rId10"/>
    <p:sldId id="312" r:id="rId11"/>
    <p:sldId id="313" r:id="rId12"/>
    <p:sldId id="317" r:id="rId13"/>
    <p:sldId id="315" r:id="rId14"/>
    <p:sldId id="318" r:id="rId15"/>
    <p:sldId id="305" r:id="rId16"/>
    <p:sldId id="320" r:id="rId17"/>
    <p:sldId id="321" r:id="rId18"/>
    <p:sldId id="322" r:id="rId19"/>
    <p:sldId id="285" r:id="rId20"/>
    <p:sldId id="271" r:id="rId21"/>
    <p:sldId id="272" r:id="rId22"/>
    <p:sldId id="273" r:id="rId23"/>
    <p:sldId id="274" r:id="rId24"/>
    <p:sldId id="275" r:id="rId25"/>
    <p:sldId id="323" r:id="rId26"/>
    <p:sldId id="324" r:id="rId27"/>
    <p:sldId id="283" r:id="rId2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5" d="100"/>
          <a:sy n="65" d="100"/>
        </p:scale>
        <p:origin x="-1500" y="-11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Ref idx="1003">
        <a:schemeClr val="bg2"/>
      </p:bgRef>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173157"/>
            <a:ext cx="7772400" cy="1470025"/>
          </a:xfrm>
        </p:spPr>
        <p:txBody>
          <a:bodyPr anchor="b"/>
          <a:lstStyle>
            <a:lvl1pPr algn="l">
              <a:defRPr sz="4800"/>
            </a:lvl1pPr>
          </a:lstStyle>
          <a:p>
            <a:r>
              <a:rPr kumimoji="0" lang="zh-CN" altLang="en-US" smtClean="0"/>
              <a:t>单击此处编辑母版标题样式</a:t>
            </a:r>
            <a:endParaRPr kumimoji="0" lang="en-US"/>
          </a:p>
        </p:txBody>
      </p:sp>
      <p:sp>
        <p:nvSpPr>
          <p:cNvPr id="3" name="副标题 2"/>
          <p:cNvSpPr>
            <a:spLocks noGrp="1"/>
          </p:cNvSpPr>
          <p:nvPr>
            <p:ph type="subTitle" idx="1"/>
          </p:nvPr>
        </p:nvSpPr>
        <p:spPr>
          <a:xfrm>
            <a:off x="687716" y="2643182"/>
            <a:ext cx="6670366" cy="1752600"/>
          </a:xfrm>
        </p:spPr>
        <p:txBody>
          <a:bodyPr/>
          <a:lstStyle>
            <a:lvl1pPr marL="0" indent="0" algn="l">
              <a:buNone/>
              <a:defRPr sz="2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0" lang="zh-CN" altLang="en-US" smtClean="0"/>
              <a:t>单击此处编辑母版副标题样式</a:t>
            </a:r>
            <a:endParaRPr kumimoji="0" lang="en-US"/>
          </a:p>
        </p:txBody>
      </p:sp>
      <p:sp>
        <p:nvSpPr>
          <p:cNvPr id="4" name="日期占位符 3"/>
          <p:cNvSpPr>
            <a:spLocks noGrp="1"/>
          </p:cNvSpPr>
          <p:nvPr>
            <p:ph type="dt" sz="half" idx="10"/>
          </p:nvPr>
        </p:nvSpPr>
        <p:spPr/>
        <p:txBody>
          <a:bodyPr/>
          <a:lstStyle/>
          <a:p>
            <a:fld id="{E9C9F933-D750-4A8A-8FA4-8ACD366A32D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C46994C-67B0-49BA-84C4-3FC98678400A}" type="slidenum">
              <a:rPr lang="zh-CN" altLang="en-US" smtClean="0"/>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E9C9F933-D750-4A8A-8FA4-8ACD366A32D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C46994C-67B0-49BA-84C4-3FC98678400A}"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143768" y="274639"/>
            <a:ext cx="1543032" cy="5851525"/>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39"/>
            <a:ext cx="6615130" cy="5851525"/>
          </a:xfrm>
        </p:spPr>
        <p:txBody>
          <a:bodyPr vert="eaVert"/>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E9C9F933-D750-4A8A-8FA4-8ACD366A32D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C46994C-67B0-49BA-84C4-3FC98678400A}"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E9C9F933-D750-4A8A-8FA4-8ACD366A32D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C46994C-67B0-49BA-84C4-3FC98678400A}"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showMasterSp="0">
  <p:cSld name="节标题">
    <p:bg>
      <p:bgRef idx="1003">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685800" y="2924181"/>
            <a:ext cx="7772400" cy="1362075"/>
          </a:xfrm>
        </p:spPr>
        <p:txBody>
          <a:bodyPr anchor="t"/>
          <a:lstStyle>
            <a:lvl1pPr algn="l">
              <a:defRPr sz="4400" b="0" cap="all"/>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685800" y="1428747"/>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E9C9F933-D750-4A8A-8FA4-8ACD366A32D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C46994C-67B0-49BA-84C4-3FC98678400A}" type="slidenum">
              <a:rPr lang="zh-CN" altLang="en-US" smtClean="0"/>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E9C9F933-D750-4A8A-8FA4-8ACD366A32D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C46994C-67B0-49BA-84C4-3FC98678400A}"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endParaRPr kumimoji="0"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endParaRPr kumimoji="0"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p>
            <a:fld id="{E9C9F933-D750-4A8A-8FA4-8ACD366A32D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C46994C-67B0-49BA-84C4-3FC98678400A}"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E9C9F933-D750-4A8A-8FA4-8ACD366A32D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C46994C-67B0-49BA-84C4-3FC98678400A}"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9C9F933-D750-4A8A-8FA4-8ACD366A32D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C46994C-67B0-49BA-84C4-3FC98678400A}"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3" name="内容占位符 2"/>
          <p:cNvSpPr>
            <a:spLocks noGrp="1"/>
          </p:cNvSpPr>
          <p:nvPr>
            <p:ph idx="1"/>
          </p:nvPr>
        </p:nvSpPr>
        <p:spPr>
          <a:xfrm>
            <a:off x="460382" y="1071546"/>
            <a:ext cx="5111750" cy="504976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文本占位符 3"/>
          <p:cNvSpPr>
            <a:spLocks noGrp="1"/>
          </p:cNvSpPr>
          <p:nvPr>
            <p:ph type="body" sz="half" idx="2"/>
          </p:nvPr>
        </p:nvSpPr>
        <p:spPr>
          <a:xfrm>
            <a:off x="5679083" y="1071546"/>
            <a:ext cx="3008313" cy="342902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E9C9F933-D750-4A8A-8FA4-8ACD366A32D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C46994C-67B0-49BA-84C4-3FC98678400A}" type="slidenum">
              <a:rPr lang="zh-CN" altLang="en-US" smtClean="0"/>
            </a:fld>
            <a:endParaRPr lang="zh-CN" altLang="en-US"/>
          </a:p>
        </p:txBody>
      </p:sp>
      <p:sp>
        <p:nvSpPr>
          <p:cNvPr id="2" name="标题 1"/>
          <p:cNvSpPr>
            <a:spLocks noGrp="1"/>
          </p:cNvSpPr>
          <p:nvPr>
            <p:ph type="title"/>
          </p:nvPr>
        </p:nvSpPr>
        <p:spPr>
          <a:xfrm>
            <a:off x="457205" y="285728"/>
            <a:ext cx="8230993" cy="696626"/>
          </a:xfrm>
        </p:spPr>
        <p:txBody>
          <a:bodyPr anchor="ctr"/>
          <a:lstStyle>
            <a:lvl1pPr algn="ctr">
              <a:defRPr sz="3600" b="0"/>
            </a:lvl1pPr>
          </a:lstStyle>
          <a:p>
            <a:r>
              <a:rPr kumimoji="0" lang="zh-CN" altLang="en-US" smtClean="0"/>
              <a:t>单击此处编辑母版标题样式</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001024" y="642918"/>
            <a:ext cx="785818" cy="4572032"/>
          </a:xfrm>
        </p:spPr>
        <p:txBody>
          <a:bodyPr vert="eaVert" anchor="ctr"/>
          <a:lstStyle>
            <a:lvl1pPr algn="l">
              <a:defRPr sz="2400" b="0"/>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442922" y="541340"/>
            <a:ext cx="6415094" cy="5459428"/>
          </a:xfrm>
          <a:prstGeom prst="roundRect">
            <a:avLst>
              <a:gd name="adj" fmla="val 4800"/>
            </a:avLst>
          </a:prstGeom>
          <a:solidFill>
            <a:schemeClr val="accent1">
              <a:tint val="20000"/>
            </a:schemeClr>
          </a:solidFill>
          <a:ln w="38100">
            <a:gradFill flip="none" rotWithShape="1">
              <a:gsLst>
                <a:gs pos="0">
                  <a:schemeClr val="accent1">
                    <a:alpha val="50000"/>
                  </a:schemeClr>
                </a:gs>
                <a:gs pos="100000">
                  <a:schemeClr val="accent1">
                    <a:tint val="20000"/>
                  </a:schemeClr>
                </a:gs>
              </a:gsLst>
              <a:lin ang="16200000" scaled="1"/>
              <a:tileRect/>
            </a:gradFill>
          </a:ln>
          <a:effectLst>
            <a:outerShdw blurRad="76200" dist="38100" dir="5400000" sx="100500" sy="100500" algn="tl" rotWithShape="0">
              <a:srgbClr val="000000">
                <a:alpha val="50000"/>
              </a:srgb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0" lang="zh-CN" altLang="en-US" smtClean="0"/>
              <a:t>单击图标添加图片</a:t>
            </a:r>
            <a:endParaRPr kumimoji="0" lang="en-US"/>
          </a:p>
        </p:txBody>
      </p:sp>
      <p:sp>
        <p:nvSpPr>
          <p:cNvPr id="4" name="文本占位符 3"/>
          <p:cNvSpPr>
            <a:spLocks noGrp="1"/>
          </p:cNvSpPr>
          <p:nvPr>
            <p:ph type="body" sz="half" idx="2"/>
          </p:nvPr>
        </p:nvSpPr>
        <p:spPr>
          <a:xfrm>
            <a:off x="7072330" y="1000108"/>
            <a:ext cx="914368" cy="4214842"/>
          </a:xfrm>
        </p:spPr>
        <p:txBody>
          <a:bodyPr vert="eaVert" anchor="ctr"/>
          <a:lstStyle>
            <a:lvl1pPr marL="0" indent="0" algn="ctr">
              <a:buNone/>
              <a:defRPr sz="1400"/>
            </a:lvl1pPr>
            <a:lvl2pPr marL="457200" indent="0" algn="ctr">
              <a:buNone/>
              <a:defRPr sz="1200"/>
            </a:lvl2pPr>
            <a:lvl3pPr marL="914400" indent="0" algn="ctr">
              <a:buNone/>
              <a:defRPr sz="1000"/>
            </a:lvl3pPr>
            <a:lvl4pPr marL="1371600" indent="0" algn="ctr">
              <a:buNone/>
              <a:defRPr sz="900"/>
            </a:lvl4pPr>
            <a:lvl5pPr marL="1828800" indent="0" algn="ctr">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E9C9F933-D750-4A8A-8FA4-8ACD366A32D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C46994C-67B0-49BA-84C4-3FC98678400A}"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2.png"/><Relationship Id="rId12" Type="http://schemas.openxmlformats.org/officeDocument/2006/relationships/image" Target="../media/image1.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pic>
        <p:nvPicPr>
          <p:cNvPr id="8" name="图片 7"/>
          <p:cNvPicPr>
            <a:picLocks noChangeAspect="1"/>
          </p:cNvPicPr>
          <p:nvPr/>
        </p:nvPicPr>
        <p:blipFill>
          <a:blip r:embed="rId12">
            <a:duotone>
              <a:schemeClr val="accent1"/>
              <a:srgbClr val="FFFFFF"/>
            </a:duotone>
            <a:lum bright="12000" contrast="40000"/>
          </a:blip>
          <a:stretch>
            <a:fillRect/>
          </a:stretch>
        </p:blipFill>
        <p:spPr>
          <a:xfrm>
            <a:off x="6667809" y="4915143"/>
            <a:ext cx="2476191" cy="1942857"/>
          </a:xfrm>
          <a:prstGeom prst="rect">
            <a:avLst/>
          </a:prstGeom>
          <a:noFill/>
          <a:ln>
            <a:noFill/>
          </a:ln>
        </p:spPr>
      </p:pic>
      <p:sp>
        <p:nvSpPr>
          <p:cNvPr id="10" name="矩形 9"/>
          <p:cNvSpPr/>
          <p:nvPr/>
        </p:nvSpPr>
        <p:spPr>
          <a:xfrm>
            <a:off x="0" y="0"/>
            <a:ext cx="9144000" cy="71438"/>
          </a:xfrm>
          <a:prstGeom prst="rect">
            <a:avLst/>
          </a:prstGeom>
          <a:gradFill flip="none" rotWithShape="1">
            <a:gsLst>
              <a:gs pos="0">
                <a:schemeClr val="accent1">
                  <a:tint val="100000"/>
                  <a:shade val="50000"/>
                  <a:hueMod val="100000"/>
                  <a:satMod val="250000"/>
                  <a:alpha val="0"/>
                </a:schemeClr>
              </a:gs>
              <a:gs pos="75000">
                <a:schemeClr val="accent1">
                  <a:tint val="80000"/>
                  <a:shade val="100000"/>
                  <a:hueMod val="100000"/>
                  <a:satMod val="375000"/>
                  <a:alpha val="20000"/>
                </a:schemeClr>
              </a:gs>
              <a:gs pos="100000">
                <a:schemeClr val="accent1">
                  <a:tint val="50000"/>
                  <a:shade val="100000"/>
                  <a:hueMod val="100000"/>
                  <a:satMod val="500000"/>
                </a:schemeClr>
              </a:gs>
            </a:gsLst>
            <a:lin ang="18900000" scaled="1"/>
            <a:tileRect/>
          </a:gradFill>
          <a:ln w="12700" cap="rnd" cmpd="sng" algn="ctr">
            <a:noFill/>
            <a:prstDash val="solid"/>
          </a:ln>
        </p:spPr>
        <p:style>
          <a:lnRef idx="1">
            <a:schemeClr val="accent1"/>
          </a:lnRef>
          <a:fillRef idx="2">
            <a:schemeClr val="accent1"/>
          </a:fillRef>
          <a:effectRef idx="1">
            <a:schemeClr val="accent1"/>
          </a:effectRef>
          <a:fontRef idx="minor">
            <a:schemeClr val="dk1"/>
          </a:fontRef>
        </p:style>
        <p:txBody>
          <a:bodyPr rtlCol="0" anchor="ctr"/>
          <a:lstStyle/>
          <a:p>
            <a:pPr algn="ctr" eaLnBrk="1" latinLnBrk="0" hangingPunct="1"/>
            <a:endParaRPr kumimoji="0" lang="zh-CN" altLang="en-US"/>
          </a:p>
        </p:txBody>
      </p:sp>
      <p:sp>
        <p:nvSpPr>
          <p:cNvPr id="11" name="矩形 10"/>
          <p:cNvSpPr/>
          <p:nvPr/>
        </p:nvSpPr>
        <p:spPr>
          <a:xfrm>
            <a:off x="0" y="40951"/>
            <a:ext cx="4572000" cy="71438"/>
          </a:xfrm>
          <a:prstGeom prst="rect">
            <a:avLst/>
          </a:prstGeom>
          <a:gradFill flip="none" rotWithShape="1">
            <a:gsLst>
              <a:gs pos="0">
                <a:schemeClr val="accent1">
                  <a:tint val="100000"/>
                  <a:shade val="50000"/>
                  <a:hueMod val="100000"/>
                  <a:satMod val="250000"/>
                  <a:alpha val="0"/>
                </a:schemeClr>
              </a:gs>
              <a:gs pos="75000">
                <a:schemeClr val="accent1">
                  <a:tint val="80000"/>
                  <a:shade val="100000"/>
                  <a:hueMod val="100000"/>
                  <a:satMod val="375000"/>
                  <a:alpha val="5000"/>
                </a:schemeClr>
              </a:gs>
              <a:gs pos="100000">
                <a:schemeClr val="accent1">
                  <a:tint val="50000"/>
                  <a:shade val="100000"/>
                  <a:hueMod val="100000"/>
                  <a:satMod val="500000"/>
                  <a:alpha val="60000"/>
                </a:schemeClr>
              </a:gs>
            </a:gsLst>
            <a:lin ang="8100000" scaled="1"/>
            <a:tileRect/>
          </a:gradFill>
          <a:ln w="12700" cap="rnd" cmpd="sng" algn="ctr">
            <a:noFill/>
            <a:prstDash val="solid"/>
          </a:ln>
          <a:effectLst>
            <a:glow>
              <a:schemeClr val="accent1">
                <a:tint val="100000"/>
                <a:shade val="100000"/>
                <a:hueMod val="100000"/>
                <a:satMod val="100000"/>
              </a:schemeClr>
            </a:glow>
            <a:softEdge rad="12700"/>
          </a:effectLst>
        </p:spPr>
        <p:style>
          <a:lnRef idx="1">
            <a:schemeClr val="accent1"/>
          </a:lnRef>
          <a:fillRef idx="2">
            <a:schemeClr val="accent1"/>
          </a:fillRef>
          <a:effectRef idx="1">
            <a:schemeClr val="accent1"/>
          </a:effectRef>
          <a:fontRef idx="minor">
            <a:schemeClr val="dk1"/>
          </a:fontRef>
        </p:style>
        <p:txBody>
          <a:bodyPr rtlCol="0" anchor="ctr"/>
          <a:lstStyle/>
          <a:p>
            <a:pPr algn="ctr" eaLnBrk="1" latinLnBrk="0" hangingPunct="1"/>
            <a:endParaRPr kumimoji="0" lang="zh-CN" altLang="en-US"/>
          </a:p>
        </p:txBody>
      </p:sp>
      <p:pic>
        <p:nvPicPr>
          <p:cNvPr id="9" name="图片 8"/>
          <p:cNvPicPr>
            <a:picLocks noChangeAspect="1"/>
          </p:cNvPicPr>
          <p:nvPr/>
        </p:nvPicPr>
        <p:blipFill>
          <a:blip r:embed="rId13">
            <a:duotone>
              <a:schemeClr val="accent1"/>
              <a:srgbClr val="FFFFFF"/>
            </a:duotone>
            <a:lum bright="35000" contrast="40000"/>
          </a:blip>
          <a:stretch>
            <a:fillRect/>
          </a:stretch>
        </p:blipFill>
        <p:spPr>
          <a:xfrm>
            <a:off x="0" y="6420445"/>
            <a:ext cx="9144000" cy="437555"/>
          </a:xfrm>
          <a:prstGeom prst="rect">
            <a:avLst/>
          </a:prstGeom>
          <a:noFill/>
          <a:ln>
            <a:noFill/>
          </a:ln>
          <a:effectLst/>
        </p:spPr>
      </p:pic>
      <p:sp>
        <p:nvSpPr>
          <p:cNvPr id="2" name="标题占位符 1"/>
          <p:cNvSpPr>
            <a:spLocks noGrp="1"/>
          </p:cNvSpPr>
          <p:nvPr>
            <p:ph type="title"/>
          </p:nvPr>
        </p:nvSpPr>
        <p:spPr>
          <a:xfrm>
            <a:off x="457200" y="274638"/>
            <a:ext cx="8229600" cy="1143000"/>
          </a:xfrm>
          <a:prstGeom prst="rect">
            <a:avLst/>
          </a:prstGeom>
        </p:spPr>
        <p:txBody>
          <a:bodyPr vert="horz" rtlCol="0" anchor="ctr">
            <a:normAutofit/>
          </a:body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600200"/>
            <a:ext cx="8229600" cy="4525963"/>
          </a:xfrm>
          <a:prstGeom prst="rect">
            <a:avLst/>
          </a:prstGeom>
        </p:spPr>
        <p:txBody>
          <a:bodyPr vert="horz" rtlCol="0">
            <a:normAutofit/>
          </a:bodyPr>
          <a:lstStyle/>
          <a:p>
            <a:pPr lvl="0" eaLnBrk="1" latinLnBrk="0" hangingPunct="1"/>
            <a:r>
              <a:rPr kumimoji="0" lang="zh-CN" altLang="en-US" smtClean="0"/>
              <a:t>单击此处编辑母版文本样式</a:t>
            </a:r>
            <a:endParaRPr kumimoji="0" lang="zh-CN" altLang="en-US" smtClean="0"/>
          </a:p>
          <a:p>
            <a:pPr lvl="1" eaLnBrk="1" latinLnBrk="0" hangingPunct="1"/>
            <a:r>
              <a:rPr kumimoji="0" lang="zh-CN" altLang="en-US" smtClean="0"/>
              <a:t>第二级</a:t>
            </a:r>
            <a:endParaRPr kumimoji="0" lang="zh-CN" altLang="en-US" smtClean="0"/>
          </a:p>
          <a:p>
            <a:pPr lvl="2" eaLnBrk="1" latinLnBrk="0" hangingPunct="1"/>
            <a:r>
              <a:rPr kumimoji="0" lang="zh-CN" altLang="en-US" smtClean="0"/>
              <a:t>第三级</a:t>
            </a:r>
            <a:endParaRPr kumimoji="0" lang="zh-CN" altLang="en-US" smtClean="0"/>
          </a:p>
          <a:p>
            <a:pPr lvl="3" eaLnBrk="1" latinLnBrk="0" hangingPunct="1"/>
            <a:r>
              <a:rPr kumimoji="0" lang="zh-CN" altLang="en-US" smtClean="0"/>
              <a:t>第四级</a:t>
            </a:r>
            <a:endParaRPr kumimoji="0" lang="zh-CN" altLang="en-US" smtClean="0"/>
          </a:p>
          <a:p>
            <a:pPr lvl="4" eaLnBrk="1" latinLnBrk="0" hangingPunct="1"/>
            <a:r>
              <a:rPr kumimoji="0" lang="zh-CN" altLang="en-US" smtClean="0"/>
              <a:t>第五级</a:t>
            </a:r>
            <a:endParaRPr kumimoji="0" lang="en-US"/>
          </a:p>
        </p:txBody>
      </p:sp>
      <p:sp>
        <p:nvSpPr>
          <p:cNvPr id="4" name="日期占位符 3"/>
          <p:cNvSpPr>
            <a:spLocks noGrp="1"/>
          </p:cNvSpPr>
          <p:nvPr>
            <p:ph type="dt" sz="half" idx="2"/>
          </p:nvPr>
        </p:nvSpPr>
        <p:spPr>
          <a:xfrm>
            <a:off x="457200" y="6356350"/>
            <a:ext cx="2133600" cy="365125"/>
          </a:xfrm>
          <a:prstGeom prst="rect">
            <a:avLst/>
          </a:prstGeom>
        </p:spPr>
        <p:txBody>
          <a:bodyPr vert="horz" rtlCol="0" anchor="ctr"/>
          <a:lstStyle>
            <a:lvl1pPr algn="l" eaLnBrk="1" latinLnBrk="0" hangingPunct="1">
              <a:defRPr kumimoji="0" sz="1200">
                <a:solidFill>
                  <a:schemeClr val="tx1">
                    <a:tint val="75000"/>
                  </a:schemeClr>
                </a:solidFill>
              </a:defRPr>
            </a:lvl1pPr>
          </a:lstStyle>
          <a:p>
            <a:fld id="{E9C9F933-D750-4A8A-8FA4-8ACD366A32D0}" type="datetimeFigureOut">
              <a:rPr lang="zh-CN" altLang="en-US" smtClean="0"/>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rtlCol="0" anchor="ctr"/>
          <a:lstStyle>
            <a:lvl1pPr algn="ctr" eaLnBrk="1" latinLnBrk="0" hangingPunct="1">
              <a:defRPr kumimoji="0"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rtlCol="0" anchor="ctr"/>
          <a:lstStyle>
            <a:lvl1pPr algn="r" eaLnBrk="1" latinLnBrk="0" hangingPunct="1">
              <a:defRPr kumimoji="0" sz="1200">
                <a:solidFill>
                  <a:schemeClr val="tx1">
                    <a:tint val="75000"/>
                  </a:schemeClr>
                </a:solidFill>
              </a:defRPr>
            </a:lvl1pPr>
          </a:lstStyle>
          <a:p>
            <a:fld id="{3C46994C-67B0-49BA-84C4-3FC98678400A}"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1" latinLnBrk="0" hangingPunct="1">
        <a:spcBef>
          <a:spcPct val="0"/>
        </a:spcBef>
        <a:buNone/>
        <a:defRPr kumimoji="0" sz="4400" kern="1200">
          <a:solidFill>
            <a:schemeClr val="tx2"/>
          </a:solidFill>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1" latinLnBrk="0" hangingPunct="1">
        <a:spcBef>
          <a:spcPct val="20000"/>
        </a:spcBef>
        <a:buClr>
          <a:schemeClr val="accent1"/>
        </a:buClr>
        <a:buSzPct val="50000"/>
        <a:buFont typeface="Wingdings 2" panose="05020102010507070707"/>
        <a:buChar char=""/>
        <a:defRPr kumimoji="0" sz="3200" kern="1200">
          <a:solidFill>
            <a:schemeClr val="tx1"/>
          </a:solidFill>
          <a:latin typeface="+mn-lt"/>
          <a:ea typeface="+mn-ea"/>
          <a:cs typeface="+mn-cs"/>
        </a:defRPr>
      </a:lvl1pPr>
      <a:lvl2pPr marL="742950" indent="-285750" algn="l" rtl="0" eaLnBrk="1" latinLnBrk="0" hangingPunct="1">
        <a:spcBef>
          <a:spcPct val="20000"/>
        </a:spcBef>
        <a:buClr>
          <a:schemeClr val="accent2"/>
        </a:buClr>
        <a:buSzPct val="50000"/>
        <a:buFont typeface="Wingdings 2" panose="05020102010507070707"/>
        <a:buChar char="³"/>
        <a:defRPr kumimoji="0" sz="2800" kern="1200">
          <a:solidFill>
            <a:schemeClr val="tx1"/>
          </a:solidFill>
          <a:latin typeface="+mn-lt"/>
          <a:ea typeface="+mn-ea"/>
          <a:cs typeface="+mn-cs"/>
        </a:defRPr>
      </a:lvl2pPr>
      <a:lvl3pPr marL="1143000" indent="-228600" algn="l" rtl="0" eaLnBrk="1" latinLnBrk="0" hangingPunct="1">
        <a:spcBef>
          <a:spcPct val="20000"/>
        </a:spcBef>
        <a:buClr>
          <a:schemeClr val="accent3"/>
        </a:buClr>
        <a:buSzPct val="60000"/>
        <a:buFont typeface="Wingdings 2" panose="05020102010507070707"/>
        <a:buChar char="®"/>
        <a:defRPr kumimoji="0" sz="2400" kern="1200">
          <a:solidFill>
            <a:schemeClr val="tx1"/>
          </a:solidFill>
          <a:latin typeface="+mn-lt"/>
          <a:ea typeface="+mn-ea"/>
          <a:cs typeface="+mn-cs"/>
        </a:defRPr>
      </a:lvl3pPr>
      <a:lvl4pPr marL="1600200" indent="-228600" algn="l" rtl="0" eaLnBrk="1" latinLnBrk="0" hangingPunct="1">
        <a:spcBef>
          <a:spcPct val="20000"/>
        </a:spcBef>
        <a:buClr>
          <a:schemeClr val="accent5"/>
        </a:buClr>
        <a:buSzPct val="45000"/>
        <a:buFont typeface="Wingdings 2" panose="05020102010507070707"/>
        <a:buChar char="¯"/>
        <a:defRPr kumimoji="0" sz="2000" kern="1200">
          <a:solidFill>
            <a:schemeClr val="tx1"/>
          </a:solidFill>
          <a:latin typeface="+mn-lt"/>
          <a:ea typeface="+mn-ea"/>
          <a:cs typeface="+mn-cs"/>
        </a:defRPr>
      </a:lvl4pPr>
      <a:lvl5pPr marL="2057400" indent="-228600" algn="l" rtl="0" eaLnBrk="1" latinLnBrk="0" hangingPunct="1">
        <a:spcBef>
          <a:spcPct val="20000"/>
        </a:spcBef>
        <a:buClr>
          <a:schemeClr val="accent6"/>
        </a:buClr>
        <a:buFont typeface="Wingdings 2" panose="05020102010507070707"/>
        <a:buChar char=""/>
        <a:defRPr kumimoji="0" sz="2000" kern="1200">
          <a:solidFill>
            <a:schemeClr val="tx1"/>
          </a:solidFill>
          <a:latin typeface="+mn-lt"/>
          <a:ea typeface="+mn-ea"/>
          <a:cs typeface="+mn-cs"/>
        </a:defRPr>
      </a:lvl5pPr>
      <a:lvl6pPr marL="25146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smtClean="0"/>
              <a:t>第九章  自由诗与歌词写作</a:t>
            </a:r>
            <a:endParaRPr lang="zh-CN" altLang="en-US" dirty="0"/>
          </a:p>
        </p:txBody>
      </p:sp>
      <p:sp>
        <p:nvSpPr>
          <p:cNvPr id="3" name="副标题 2"/>
          <p:cNvSpPr>
            <a:spLocks noGrp="1"/>
          </p:cNvSpPr>
          <p:nvPr>
            <p:ph type="subTitle" idx="1"/>
          </p:nvPr>
        </p:nvSpPr>
        <p:spPr>
          <a:xfrm>
            <a:off x="687716" y="2928934"/>
            <a:ext cx="7527622" cy="2714644"/>
          </a:xfrm>
        </p:spPr>
        <p:txBody>
          <a:bodyPr>
            <a:normAutofit/>
          </a:bodyPr>
          <a:lstStyle/>
          <a:p>
            <a:endParaRPr lang="zh-CN" alt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诗歌写作练习</a:t>
            </a:r>
            <a:endParaRPr lang="zh-CN" altLang="en-US"/>
          </a:p>
        </p:txBody>
      </p:sp>
      <p:sp>
        <p:nvSpPr>
          <p:cNvPr id="3" name="内容占位符 2"/>
          <p:cNvSpPr>
            <a:spLocks noGrp="1"/>
          </p:cNvSpPr>
          <p:nvPr>
            <p:ph idx="1"/>
          </p:nvPr>
        </p:nvSpPr>
        <p:spPr/>
        <p:txBody>
          <a:bodyPr>
            <a:normAutofit/>
          </a:bodyPr>
          <a:p>
            <a:r>
              <a:rPr lang="zh-CN" altLang="en-US">
                <a:solidFill>
                  <a:schemeClr val="tx1"/>
                </a:solidFill>
                <a:latin typeface="华文新魏" panose="02010800040101010101" charset="-122"/>
                <a:ea typeface="华文新魏" panose="02010800040101010101" charset="-122"/>
              </a:rPr>
              <a:t>一、</a:t>
            </a:r>
            <a:r>
              <a:rPr lang="en-US" altLang="zh-CN">
                <a:solidFill>
                  <a:schemeClr val="tx1"/>
                </a:solidFill>
                <a:latin typeface="华文新魏" panose="02010800040101010101" charset="-122"/>
                <a:ea typeface="华文新魏" panose="02010800040101010101" charset="-122"/>
              </a:rPr>
              <a:t>练习写一首诗。</a:t>
            </a:r>
            <a:endParaRPr lang="en-US" altLang="zh-CN">
              <a:solidFill>
                <a:schemeClr val="tx1"/>
              </a:solidFill>
              <a:latin typeface="华文新魏" panose="02010800040101010101" charset="-122"/>
              <a:ea typeface="华文新魏" panose="02010800040101010101" charset="-122"/>
            </a:endParaRPr>
          </a:p>
          <a:p>
            <a:r>
              <a:rPr lang="en-US" altLang="zh-CN">
                <a:solidFill>
                  <a:schemeClr val="tx1"/>
                </a:solidFill>
                <a:latin typeface="华文新魏" panose="02010800040101010101" charset="-122"/>
                <a:ea typeface="华文新魏" panose="02010800040101010101" charset="-122"/>
              </a:rPr>
              <a:t>要求：</a:t>
            </a:r>
            <a:endParaRPr lang="en-US" altLang="zh-CN">
              <a:solidFill>
                <a:schemeClr val="tx1"/>
              </a:solidFill>
              <a:latin typeface="华文新魏" panose="02010800040101010101" charset="-122"/>
              <a:ea typeface="华文新魏" panose="02010800040101010101" charset="-122"/>
            </a:endParaRPr>
          </a:p>
          <a:p>
            <a:r>
              <a:rPr lang="en-US" altLang="zh-CN">
                <a:solidFill>
                  <a:schemeClr val="tx1"/>
                </a:solidFill>
                <a:latin typeface="华文新魏" panose="02010800040101010101" charset="-122"/>
                <a:ea typeface="华文新魏" panose="02010800040101010101" charset="-122"/>
              </a:rPr>
              <a:t>1.</a:t>
            </a:r>
            <a:r>
              <a:rPr lang="zh-CN" altLang="en-US">
                <a:solidFill>
                  <a:schemeClr val="tx1"/>
                </a:solidFill>
                <a:latin typeface="华文新魏" panose="02010800040101010101" charset="-122"/>
                <a:ea typeface="华文新魏" panose="02010800040101010101" charset="-122"/>
              </a:rPr>
              <a:t>运用</a:t>
            </a:r>
            <a:r>
              <a:rPr lang="en-US" altLang="zh-CN">
                <a:solidFill>
                  <a:schemeClr val="tx1"/>
                </a:solidFill>
                <a:latin typeface="华文新魏" panose="02010800040101010101" charset="-122"/>
                <a:ea typeface="华文新魏" panose="02010800040101010101" charset="-122"/>
              </a:rPr>
              <a:t>借物抒怀/托物言志/说理等</a:t>
            </a:r>
            <a:r>
              <a:rPr lang="zh-CN" altLang="en-US">
                <a:solidFill>
                  <a:schemeClr val="tx1"/>
                </a:solidFill>
                <a:latin typeface="华文新魏" panose="02010800040101010101" charset="-122"/>
                <a:ea typeface="华文新魏" panose="02010800040101010101" charset="-122"/>
              </a:rPr>
              <a:t>手法，</a:t>
            </a:r>
            <a:r>
              <a:rPr lang="en-US" altLang="zh-CN">
                <a:solidFill>
                  <a:schemeClr val="tx1"/>
                </a:solidFill>
                <a:latin typeface="华文新魏" panose="02010800040101010101" charset="-122"/>
                <a:ea typeface="华文新魏" panose="02010800040101010101" charset="-122"/>
              </a:rPr>
              <a:t>用物象、意象、象征说话，也可以结合叙事（讲一个故事）。</a:t>
            </a:r>
            <a:endParaRPr lang="en-US" altLang="zh-CN">
              <a:solidFill>
                <a:schemeClr val="tx1"/>
              </a:solidFill>
              <a:latin typeface="华文新魏" panose="02010800040101010101" charset="-122"/>
              <a:ea typeface="华文新魏" panose="02010800040101010101" charset="-122"/>
            </a:endParaRPr>
          </a:p>
          <a:p>
            <a:r>
              <a:rPr lang="en-US" altLang="zh-CN">
                <a:solidFill>
                  <a:schemeClr val="tx1"/>
                </a:solidFill>
                <a:latin typeface="华文新魏" panose="02010800040101010101" charset="-122"/>
                <a:ea typeface="华文新魏" panose="02010800040101010101" charset="-122"/>
              </a:rPr>
              <a:t>2.用诗的语言说话。</a:t>
            </a:r>
            <a:endParaRPr lang="en-US" altLang="zh-CN">
              <a:solidFill>
                <a:schemeClr val="tx1"/>
              </a:solidFill>
              <a:latin typeface="华文新魏" panose="02010800040101010101" charset="-122"/>
              <a:ea typeface="华文新魏" panose="02010800040101010101" charset="-122"/>
            </a:endParaRPr>
          </a:p>
          <a:p>
            <a:r>
              <a:rPr lang="zh-CN" altLang="en-US">
                <a:solidFill>
                  <a:schemeClr val="tx1"/>
                </a:solidFill>
                <a:latin typeface="华文新魏" panose="02010800040101010101" charset="-122"/>
                <a:ea typeface="华文新魏" panose="02010800040101010101" charset="-122"/>
              </a:rPr>
              <a:t>二、写一个很谨慎的人。</a:t>
            </a:r>
            <a:endParaRPr lang="zh-CN" altLang="en-US">
              <a:solidFill>
                <a:schemeClr val="tx1"/>
              </a:solidFill>
              <a:latin typeface="华文新魏" panose="02010800040101010101" charset="-122"/>
              <a:ea typeface="华文新魏" panose="02010800040101010101" charset="-122"/>
            </a:endParaRPr>
          </a:p>
          <a:p>
            <a:endParaRPr lang="zh-CN" alt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nvPr>
        </p:nvSpPr>
        <p:spPr>
          <a:xfrm>
            <a:off x="457200" y="274638"/>
            <a:ext cx="8229600" cy="1143000"/>
          </a:xfrm>
        </p:spPr>
        <p:txBody>
          <a:bodyPr>
            <a:normAutofit fontScale="90000"/>
          </a:bodyPr>
          <a:p>
            <a:br>
              <a:rPr lang="zh-CN" altLang="en-US">
                <a:sym typeface="+mn-ea"/>
              </a:rPr>
            </a:br>
            <a:r>
              <a:rPr lang="zh-CN" altLang="en-US">
                <a:sym typeface="+mn-ea"/>
              </a:rPr>
              <a:t>错    位 </a:t>
            </a:r>
            <a:r>
              <a:rPr lang="zh-CN" altLang="en-US">
                <a:sym typeface="+mn-ea"/>
              </a:rPr>
              <a:t>   </a:t>
            </a:r>
            <a:br>
              <a:rPr lang="zh-CN" altLang="en-US">
                <a:sym typeface="+mn-ea"/>
              </a:rPr>
            </a:br>
            <a:r>
              <a:rPr lang="zh-CN" altLang="en-US">
                <a:sym typeface="+mn-ea"/>
              </a:rPr>
              <a:t>                     </a:t>
            </a:r>
            <a:r>
              <a:rPr lang="zh-CN" altLang="en-US" sz="3200">
                <a:sym typeface="+mn-ea"/>
              </a:rPr>
              <a:t>寒雪</a:t>
            </a:r>
            <a:br>
              <a:rPr lang="zh-CN" altLang="en-US"/>
            </a:br>
            <a:endParaRPr lang="zh-CN" altLang="en-US"/>
          </a:p>
        </p:txBody>
      </p:sp>
      <p:sp>
        <p:nvSpPr>
          <p:cNvPr id="5" name="内容占位符 4"/>
          <p:cNvSpPr>
            <a:spLocks noGrp="1"/>
          </p:cNvSpPr>
          <p:nvPr>
            <p:ph sz="half" idx="1"/>
          </p:nvPr>
        </p:nvSpPr>
        <p:spPr>
          <a:xfrm>
            <a:off x="179705" y="1600200"/>
            <a:ext cx="4316095" cy="4526280"/>
          </a:xfrm>
        </p:spPr>
        <p:txBody>
          <a:bodyPr>
            <a:noAutofit/>
          </a:bodyPr>
          <a:p>
            <a:pPr marL="0" indent="0">
              <a:buNone/>
            </a:pPr>
            <a:r>
              <a:rPr lang="zh-CN" altLang="en-US" sz="3200">
                <a:latin typeface="华文新魏" panose="02010800040101010101" charset="-122"/>
                <a:ea typeface="华文新魏" panose="02010800040101010101" charset="-122"/>
              </a:rPr>
              <a:t>他动作很稳</a:t>
            </a:r>
            <a:endParaRPr lang="zh-CN" altLang="en-US" sz="3200">
              <a:latin typeface="华文新魏" panose="02010800040101010101" charset="-122"/>
              <a:ea typeface="华文新魏" panose="02010800040101010101" charset="-122"/>
            </a:endParaRPr>
          </a:p>
          <a:p>
            <a:pPr marL="0" indent="0">
              <a:buNone/>
            </a:pPr>
            <a:r>
              <a:rPr lang="zh-CN" altLang="en-US" sz="3200">
                <a:latin typeface="华文新魏" panose="02010800040101010101" charset="-122"/>
                <a:ea typeface="华文新魏" panose="02010800040101010101" charset="-122"/>
              </a:rPr>
              <a:t>走路是，说话是，微笑也是</a:t>
            </a:r>
            <a:endParaRPr lang="zh-CN" altLang="en-US" sz="3200">
              <a:latin typeface="华文新魏" panose="02010800040101010101" charset="-122"/>
              <a:ea typeface="华文新魏" panose="02010800040101010101" charset="-122"/>
            </a:endParaRPr>
          </a:p>
          <a:p>
            <a:pPr marL="0" indent="0">
              <a:buNone/>
            </a:pPr>
            <a:r>
              <a:rPr lang="zh-CN" altLang="en-US" sz="3200">
                <a:latin typeface="华文新魏" panose="02010800040101010101" charset="-122"/>
                <a:ea typeface="华文新魏" panose="02010800040101010101" charset="-122"/>
              </a:rPr>
              <a:t>好像他的体内堆满瓷器，生怕一不小心</a:t>
            </a:r>
            <a:endParaRPr lang="zh-CN" altLang="en-US" sz="3200">
              <a:latin typeface="华文新魏" panose="02010800040101010101" charset="-122"/>
              <a:ea typeface="华文新魏" panose="02010800040101010101" charset="-122"/>
            </a:endParaRPr>
          </a:p>
          <a:p>
            <a:pPr marL="0" indent="0">
              <a:buNone/>
            </a:pPr>
            <a:r>
              <a:rPr lang="zh-CN" altLang="en-US" sz="3200">
                <a:latin typeface="华文新魏" panose="02010800040101010101" charset="-122"/>
                <a:ea typeface="华文新魏" panose="02010800040101010101" charset="-122"/>
              </a:rPr>
              <a:t>哪里，会突然碎裂</a:t>
            </a:r>
            <a:endParaRPr lang="zh-CN" altLang="en-US" sz="3200">
              <a:latin typeface="华文新魏" panose="02010800040101010101" charset="-122"/>
              <a:ea typeface="华文新魏" panose="02010800040101010101" charset="-122"/>
            </a:endParaRPr>
          </a:p>
          <a:p>
            <a:pPr marL="0" indent="0">
              <a:buNone/>
            </a:pPr>
            <a:r>
              <a:rPr lang="zh-CN" altLang="en-US" sz="3200">
                <a:latin typeface="华文新魏" panose="02010800040101010101" charset="-122"/>
                <a:ea typeface="华文新魏" panose="02010800040101010101" charset="-122"/>
              </a:rPr>
              <a:t>他有着他这个年龄的衰败迹象</a:t>
            </a:r>
            <a:endParaRPr lang="zh-CN" altLang="en-US" sz="3200">
              <a:latin typeface="华文新魏" panose="02010800040101010101" charset="-122"/>
              <a:ea typeface="华文新魏" panose="02010800040101010101" charset="-122"/>
            </a:endParaRPr>
          </a:p>
          <a:p>
            <a:endParaRPr lang="zh-CN" altLang="en-US" sz="3200">
              <a:latin typeface="华文新魏" panose="02010800040101010101" charset="-122"/>
              <a:ea typeface="华文新魏" panose="02010800040101010101" charset="-122"/>
            </a:endParaRPr>
          </a:p>
        </p:txBody>
      </p:sp>
      <p:sp>
        <p:nvSpPr>
          <p:cNvPr id="6" name="内容占位符 5"/>
          <p:cNvSpPr>
            <a:spLocks noGrp="1"/>
          </p:cNvSpPr>
          <p:nvPr>
            <p:ph sz="half" idx="2"/>
          </p:nvPr>
        </p:nvSpPr>
        <p:spPr>
          <a:xfrm>
            <a:off x="4648200" y="1600200"/>
            <a:ext cx="4274820" cy="4526280"/>
          </a:xfrm>
        </p:spPr>
        <p:txBody>
          <a:bodyPr>
            <a:noAutofit/>
          </a:bodyPr>
          <a:p>
            <a:r>
              <a:rPr lang="zh-CN" altLang="en-US" sz="3200">
                <a:latin typeface="华文新魏" panose="02010800040101010101" charset="-122"/>
                <a:ea typeface="华文新魏" panose="02010800040101010101" charset="-122"/>
                <a:sym typeface="+mn-ea"/>
              </a:rPr>
              <a:t>也有着，不是他这个年龄的纯净和猎奇</a:t>
            </a:r>
            <a:endParaRPr lang="zh-CN" altLang="en-US" sz="3200">
              <a:latin typeface="华文新魏" panose="02010800040101010101" charset="-122"/>
              <a:ea typeface="华文新魏" panose="02010800040101010101" charset="-122"/>
              <a:sym typeface="+mn-ea"/>
            </a:endParaRPr>
          </a:p>
          <a:p>
            <a:r>
              <a:rPr lang="zh-CN" altLang="en-US" sz="3200">
                <a:latin typeface="华文新魏" panose="02010800040101010101" charset="-122"/>
                <a:ea typeface="华文新魏" panose="02010800040101010101" charset="-122"/>
                <a:sym typeface="+mn-ea"/>
              </a:rPr>
              <a:t>我一直充满悬疑</a:t>
            </a:r>
            <a:endParaRPr lang="zh-CN" altLang="en-US" sz="3200">
              <a:latin typeface="华文新魏" panose="02010800040101010101" charset="-122"/>
              <a:ea typeface="华文新魏" panose="02010800040101010101" charset="-122"/>
              <a:sym typeface="+mn-ea"/>
            </a:endParaRPr>
          </a:p>
          <a:p>
            <a:r>
              <a:rPr lang="zh-CN" altLang="en-US" sz="3200">
                <a:latin typeface="华文新魏" panose="02010800040101010101" charset="-122"/>
                <a:ea typeface="华文新魏" panose="02010800040101010101" charset="-122"/>
                <a:sym typeface="+mn-ea"/>
              </a:rPr>
              <a:t>我疑惑，一个女人生龙活虎的闯入</a:t>
            </a:r>
            <a:endParaRPr lang="zh-CN" altLang="en-US" sz="3200">
              <a:latin typeface="华文新魏" panose="02010800040101010101" charset="-122"/>
              <a:ea typeface="华文新魏" panose="02010800040101010101" charset="-122"/>
              <a:sym typeface="+mn-ea"/>
            </a:endParaRPr>
          </a:p>
          <a:p>
            <a:r>
              <a:rPr lang="zh-CN" altLang="en-US" sz="3200">
                <a:latin typeface="华文新魏" panose="02010800040101010101" charset="-122"/>
                <a:ea typeface="华文新魏" panose="02010800040101010101" charset="-122"/>
                <a:sym typeface="+mn-ea"/>
              </a:rPr>
              <a:t>他依然是稳的——</a:t>
            </a:r>
            <a:endParaRPr lang="zh-CN" altLang="en-US" sz="3200">
              <a:latin typeface="华文新魏" panose="02010800040101010101" charset="-122"/>
              <a:ea typeface="华文新魏" panose="02010800040101010101" charset="-122"/>
              <a:sym typeface="+mn-ea"/>
            </a:endParaRPr>
          </a:p>
          <a:p>
            <a:r>
              <a:rPr lang="zh-CN" altLang="en-US" sz="3200">
                <a:latin typeface="华文新魏" panose="02010800040101010101" charset="-122"/>
                <a:ea typeface="华文新魏" panose="02010800040101010101" charset="-122"/>
                <a:sym typeface="+mn-ea"/>
              </a:rPr>
              <a:t>好像他本身，就是一根平衡木的中心</a:t>
            </a:r>
            <a:endParaRPr lang="zh-CN" altLang="en-US" sz="3200">
              <a:latin typeface="华文新魏" panose="02010800040101010101" charset="-122"/>
              <a:ea typeface="华文新魏" panose="02010800040101010101" charset="-122"/>
              <a:sym typeface="+mn-ea"/>
            </a:endParaRPr>
          </a:p>
          <a:p>
            <a:endParaRPr lang="zh-CN" altLang="en-US" sz="3200">
              <a:latin typeface="华文新魏" panose="02010800040101010101" charset="-122"/>
              <a:ea typeface="华文新魏" panose="02010800040101010101"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工坊讨论</a:t>
            </a:r>
            <a:endParaRPr lang="zh-CN" altLang="en-US">
              <a:sym typeface="+mn-ea"/>
            </a:endParaRPr>
          </a:p>
        </p:txBody>
      </p:sp>
      <p:sp>
        <p:nvSpPr>
          <p:cNvPr id="3" name="内容占位符 2"/>
          <p:cNvSpPr>
            <a:spLocks noGrp="1"/>
          </p:cNvSpPr>
          <p:nvPr>
            <p:ph idx="1"/>
          </p:nvPr>
        </p:nvSpPr>
        <p:spPr>
          <a:xfrm>
            <a:off x="137160" y="1600200"/>
            <a:ext cx="8827770" cy="4860290"/>
          </a:xfrm>
        </p:spPr>
        <p:txBody>
          <a:bodyPr>
            <a:normAutofit/>
          </a:bodyPr>
          <a:p>
            <a:r>
              <a:rPr lang="zh-CN" altLang="en-US">
                <a:latin typeface="华文新魏" panose="02010800040101010101" charset="-122"/>
                <a:ea typeface="华文新魏" panose="02010800040101010101" charset="-122"/>
              </a:rPr>
              <a:t>诗歌修改提示：</a:t>
            </a:r>
            <a:endParaRPr lang="zh-CN" altLang="en-US">
              <a:latin typeface="华文新魏" panose="02010800040101010101" charset="-122"/>
              <a:ea typeface="华文新魏" panose="02010800040101010101" charset="-122"/>
            </a:endParaRPr>
          </a:p>
          <a:p>
            <a:r>
              <a:rPr lang="zh-CN" altLang="en-US">
                <a:latin typeface="华文新魏" panose="02010800040101010101" charset="-122"/>
                <a:ea typeface="华文新魏" panose="02010800040101010101" charset="-122"/>
              </a:rPr>
              <a:t>1.是否准确传达出了某种信息/意味（集中）？</a:t>
            </a:r>
            <a:endParaRPr lang="zh-CN" altLang="en-US">
              <a:latin typeface="华文新魏" panose="02010800040101010101" charset="-122"/>
              <a:ea typeface="华文新魏" panose="02010800040101010101" charset="-122"/>
            </a:endParaRPr>
          </a:p>
          <a:p>
            <a:r>
              <a:rPr lang="zh-CN" altLang="en-US">
                <a:latin typeface="华文新魏" panose="02010800040101010101" charset="-122"/>
                <a:ea typeface="华文新魏" panose="02010800040101010101" charset="-122"/>
              </a:rPr>
              <a:t>2.是否还可以进一步抛掉多余的字/句？</a:t>
            </a:r>
            <a:endParaRPr lang="zh-CN" altLang="en-US">
              <a:latin typeface="华文新魏" panose="02010800040101010101" charset="-122"/>
              <a:ea typeface="华文新魏" panose="02010800040101010101" charset="-122"/>
            </a:endParaRPr>
          </a:p>
          <a:p>
            <a:r>
              <a:rPr lang="zh-CN" altLang="en-US">
                <a:latin typeface="华文新魏" panose="02010800040101010101" charset="-122"/>
                <a:ea typeface="华文新魏" panose="02010800040101010101" charset="-122"/>
              </a:rPr>
              <a:t>3.有哪些语言硬块可以进一步软化？（能指=所指）</a:t>
            </a:r>
            <a:endParaRPr lang="zh-CN" altLang="en-US">
              <a:latin typeface="华文新魏" panose="02010800040101010101" charset="-122"/>
              <a:ea typeface="华文新魏" panose="02010800040101010101" charset="-122"/>
            </a:endParaRPr>
          </a:p>
          <a:p>
            <a:r>
              <a:rPr lang="zh-CN" altLang="en-US">
                <a:latin typeface="华文新魏" panose="02010800040101010101" charset="-122"/>
                <a:ea typeface="华文新魏" panose="02010800040101010101" charset="-122"/>
              </a:rPr>
              <a:t>4.结构是否完整？（信息完整）</a:t>
            </a:r>
            <a:endParaRPr lang="zh-CN" altLang="en-US">
              <a:latin typeface="华文新魏" panose="02010800040101010101" charset="-122"/>
              <a:ea typeface="华文新魏" panose="02010800040101010101" charset="-122"/>
            </a:endParaRPr>
          </a:p>
          <a:p>
            <a:r>
              <a:rPr lang="zh-CN" altLang="en-US">
                <a:latin typeface="华文新魏" panose="02010800040101010101" charset="-122"/>
                <a:ea typeface="华文新魏" panose="02010800040101010101" charset="-122"/>
              </a:rPr>
              <a:t>5.哪些形式的营造是不必要的？</a:t>
            </a:r>
            <a:endParaRPr lang="zh-CN" altLang="en-US">
              <a:latin typeface="华文新魏" panose="02010800040101010101" charset="-122"/>
              <a:ea typeface="华文新魏" panose="02010800040101010101" charset="-122"/>
            </a:endParaRPr>
          </a:p>
          <a:p>
            <a:r>
              <a:rPr lang="zh-CN" altLang="en-US">
                <a:latin typeface="华文新魏" panose="02010800040101010101" charset="-122"/>
                <a:ea typeface="华文新魏" panose="02010800040101010101" charset="-122"/>
              </a:rPr>
              <a:t>6.重复/啰嗦的目的是否达到？（风格/反重复）</a:t>
            </a:r>
            <a:endParaRPr lang="zh-CN" altLang="en-US">
              <a:latin typeface="华文新魏" panose="02010800040101010101" charset="-122"/>
              <a:ea typeface="华文新魏" panose="02010800040101010101"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latin typeface="华文新魏" panose="02010800040101010101" charset="-122"/>
                <a:ea typeface="华文新魏" panose="02010800040101010101" charset="-122"/>
                <a:sym typeface="+mn-ea"/>
              </a:rPr>
              <a:t>如何证明一首诗是诗？</a:t>
            </a:r>
            <a:endParaRPr lang="zh-CN" altLang="en-US" dirty="0"/>
          </a:p>
        </p:txBody>
      </p:sp>
      <p:sp>
        <p:nvSpPr>
          <p:cNvPr id="3" name="内容占位符 2"/>
          <p:cNvSpPr>
            <a:spLocks noGrp="1"/>
          </p:cNvSpPr>
          <p:nvPr>
            <p:ph idx="1"/>
          </p:nvPr>
        </p:nvSpPr>
        <p:spPr/>
        <p:txBody>
          <a:bodyPr/>
          <a:lstStyle/>
          <a:p>
            <a:r>
              <a:rPr lang="zh-CN" altLang="en-US">
                <a:latin typeface="华文新魏" panose="02010800040101010101" charset="-122"/>
                <a:ea typeface="华文新魏" panose="02010800040101010101" charset="-122"/>
                <a:sym typeface="+mn-ea"/>
              </a:rPr>
              <a:t>请同学们各自谈一下自己写的是不是诗?依据是什么？</a:t>
            </a:r>
            <a:endParaRPr lang="zh-CN" altLang="en-US">
              <a:latin typeface="华文新魏" panose="02010800040101010101" charset="-122"/>
              <a:ea typeface="华文新魏" panose="02010800040101010101" charset="-122"/>
            </a:endParaRPr>
          </a:p>
          <a:p>
            <a:r>
              <a:rPr lang="zh-CN" altLang="en-US" smtClean="0">
                <a:latin typeface="华文新魏" panose="02010800040101010101" charset="-122"/>
                <a:ea typeface="华文新魏" panose="02010800040101010101" charset="-122"/>
              </a:rPr>
              <a:t>诗之所以称之为诗，在于其诗意。</a:t>
            </a:r>
            <a:endParaRPr lang="zh-CN" altLang="en-US" smtClean="0">
              <a:latin typeface="华文新魏" panose="02010800040101010101" charset="-122"/>
              <a:ea typeface="华文新魏" panose="02010800040101010101" charset="-122"/>
            </a:endParaRPr>
          </a:p>
          <a:p>
            <a:r>
              <a:rPr lang="zh-CN" altLang="en-US" smtClean="0">
                <a:latin typeface="华文新魏" panose="02010800040101010101" charset="-122"/>
                <a:ea typeface="华文新魏" panose="02010800040101010101" charset="-122"/>
              </a:rPr>
              <a:t>诗意：</a:t>
            </a:r>
            <a:r>
              <a:rPr lang="zh-CN" altLang="en-US" smtClean="0">
                <a:latin typeface="华文新魏" panose="02010800040101010101" charset="-122"/>
                <a:ea typeface="华文新魏" panose="02010800040101010101" charset="-122"/>
                <a:sym typeface="+mn-ea"/>
              </a:rPr>
              <a:t>是诗人对内心世界的精粹提炼与外部世界的敏锐观察所传达给读者的独特意义与新鲜感受。</a:t>
            </a:r>
            <a:endParaRPr lang="zh-CN" altLang="en-US" smtClean="0">
              <a:latin typeface="华文新魏" panose="02010800040101010101" charset="-122"/>
              <a:ea typeface="华文新魏" panose="02010800040101010101" charset="-122"/>
              <a:sym typeface="+mn-ea"/>
            </a:endParaRPr>
          </a:p>
          <a:p>
            <a:r>
              <a:rPr lang="zh-CN" altLang="en-US" smtClean="0">
                <a:solidFill>
                  <a:srgbClr val="FF0000"/>
                </a:solidFill>
                <a:latin typeface="华文新魏" panose="02010800040101010101" charset="-122"/>
                <a:ea typeface="华文新魏" panose="02010800040101010101" charset="-122"/>
              </a:rPr>
              <a:t>永远第一次，永远是奇观。</a:t>
            </a:r>
            <a:endParaRPr lang="zh-CN" altLang="en-US" smtClean="0">
              <a:solidFill>
                <a:srgbClr val="FF0000"/>
              </a:solidFill>
              <a:latin typeface="华文新魏" panose="02010800040101010101" charset="-122"/>
              <a:ea typeface="华文新魏" panose="02010800040101010101" charset="-122"/>
            </a:endParaRPr>
          </a:p>
          <a:p>
            <a:endParaRPr lang="zh-CN" altLang="en-US" smtClean="0">
              <a:latin typeface="华文新魏" panose="02010800040101010101" charset="-122"/>
              <a:ea typeface="华文新魏" panose="02010800040101010101" charset="-122"/>
            </a:endParaRPr>
          </a:p>
          <a:p>
            <a:endParaRPr lang="zh-CN" alt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诗意来自哪里？</a:t>
            </a:r>
            <a:endParaRPr lang="zh-CN" altLang="en-US"/>
          </a:p>
        </p:txBody>
      </p:sp>
      <p:sp>
        <p:nvSpPr>
          <p:cNvPr id="3" name="内容占位符 2"/>
          <p:cNvSpPr>
            <a:spLocks noGrp="1"/>
          </p:cNvSpPr>
          <p:nvPr>
            <p:ph idx="1"/>
          </p:nvPr>
        </p:nvSpPr>
        <p:spPr/>
        <p:txBody>
          <a:bodyPr>
            <a:normAutofit/>
          </a:bodyPr>
          <a:p>
            <a:r>
              <a:rPr lang="zh-CN" altLang="en-US">
                <a:latin typeface="华文新魏" panose="02010800040101010101" charset="-122"/>
                <a:ea typeface="华文新魏" panose="02010800040101010101" charset="-122"/>
              </a:rPr>
              <a:t>第一个方面，诗意来自文字对情感、认识、生活信息的着意安排，也就是常说的与其他文本相异的“抛字”“断句”“跳转”“分行”等写作惯例、有意味的形式的设置，让它们获得一种超越日常本身乃至有异于其他文本或成规的陌生化效果。</a:t>
            </a:r>
            <a:endParaRPr lang="zh-CN" altLang="en-US">
              <a:latin typeface="华文新魏" panose="02010800040101010101" charset="-122"/>
              <a:ea typeface="华文新魏" panose="02010800040101010101" charset="-122"/>
            </a:endParaRPr>
          </a:p>
          <a:p>
            <a:pPr marL="0" indent="0">
              <a:buNone/>
            </a:pPr>
            <a:endParaRPr lang="zh-CN" altLang="en-US">
              <a:latin typeface="华文新魏" panose="02010800040101010101" charset="-122"/>
              <a:ea typeface="华文新魏" panose="02010800040101010101"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nvPr>
        </p:nvSpPr>
        <p:spPr/>
        <p:txBody>
          <a:bodyPr>
            <a:normAutofit fontScale="90000"/>
          </a:bodyPr>
          <a:p>
            <a:r>
              <a:rPr lang="zh-CN" altLang="en-US">
                <a:sym typeface="+mn-ea"/>
              </a:rPr>
              <a:t>结结巴巴</a:t>
            </a:r>
            <a:br>
              <a:rPr lang="zh-CN" altLang="en-US">
                <a:sym typeface="+mn-ea"/>
              </a:rPr>
            </a:br>
            <a:r>
              <a:rPr lang="zh-CN" altLang="en-US">
                <a:sym typeface="+mn-ea"/>
              </a:rPr>
              <a:t>                    </a:t>
            </a:r>
            <a:r>
              <a:rPr lang="zh-CN" altLang="en-US" sz="3200">
                <a:sym typeface="+mn-ea"/>
              </a:rPr>
              <a:t>伊沙</a:t>
            </a:r>
            <a:endParaRPr lang="zh-CN" altLang="en-US" sz="3200">
              <a:sym typeface="+mn-ea"/>
            </a:endParaRPr>
          </a:p>
        </p:txBody>
      </p:sp>
      <p:sp>
        <p:nvSpPr>
          <p:cNvPr id="5" name="内容占位符 4"/>
          <p:cNvSpPr>
            <a:spLocks noGrp="1"/>
          </p:cNvSpPr>
          <p:nvPr>
            <p:ph sz="half" idx="1"/>
          </p:nvPr>
        </p:nvSpPr>
        <p:spPr>
          <a:xfrm>
            <a:off x="-15240" y="1600200"/>
            <a:ext cx="4511040" cy="5165725"/>
          </a:xfrm>
        </p:spPr>
        <p:txBody>
          <a:bodyPr>
            <a:noAutofit/>
          </a:bodyPr>
          <a:p>
            <a:r>
              <a:rPr lang="zh-CN" altLang="en-US">
                <a:latin typeface="华文新魏" panose="02010800040101010101" charset="-122"/>
                <a:ea typeface="华文新魏" panose="02010800040101010101" charset="-122"/>
              </a:rPr>
              <a:t>结结巴巴我的嘴</a:t>
            </a:r>
            <a:endParaRPr lang="zh-CN" altLang="en-US">
              <a:latin typeface="华文新魏" panose="02010800040101010101" charset="-122"/>
              <a:ea typeface="华文新魏" panose="02010800040101010101" charset="-122"/>
            </a:endParaRPr>
          </a:p>
          <a:p>
            <a:r>
              <a:rPr lang="zh-CN" altLang="en-US">
                <a:latin typeface="华文新魏" panose="02010800040101010101" charset="-122"/>
                <a:ea typeface="华文新魏" panose="02010800040101010101" charset="-122"/>
              </a:rPr>
              <a:t>二二二等残废</a:t>
            </a:r>
            <a:endParaRPr lang="zh-CN" altLang="en-US">
              <a:latin typeface="华文新魏" panose="02010800040101010101" charset="-122"/>
              <a:ea typeface="华文新魏" panose="02010800040101010101" charset="-122"/>
            </a:endParaRPr>
          </a:p>
          <a:p>
            <a:r>
              <a:rPr lang="zh-CN" altLang="en-US">
                <a:latin typeface="华文新魏" panose="02010800040101010101" charset="-122"/>
                <a:ea typeface="华文新魏" panose="02010800040101010101" charset="-122"/>
              </a:rPr>
              <a:t>咬不住我狂狂狂奔的思维</a:t>
            </a:r>
            <a:endParaRPr lang="zh-CN" altLang="en-US">
              <a:latin typeface="华文新魏" panose="02010800040101010101" charset="-122"/>
              <a:ea typeface="华文新魏" panose="02010800040101010101" charset="-122"/>
            </a:endParaRPr>
          </a:p>
          <a:p>
            <a:r>
              <a:rPr lang="zh-CN" altLang="en-US">
                <a:latin typeface="华文新魏" panose="02010800040101010101" charset="-122"/>
                <a:ea typeface="华文新魏" panose="02010800040101010101" charset="-122"/>
              </a:rPr>
              <a:t>还有我的腿</a:t>
            </a:r>
            <a:endParaRPr lang="zh-CN" altLang="en-US">
              <a:latin typeface="华文新魏" panose="02010800040101010101" charset="-122"/>
              <a:ea typeface="华文新魏" panose="02010800040101010101" charset="-122"/>
            </a:endParaRPr>
          </a:p>
          <a:p>
            <a:r>
              <a:rPr lang="zh-CN" altLang="en-US">
                <a:latin typeface="华文新魏" panose="02010800040101010101" charset="-122"/>
                <a:ea typeface="华文新魏" panose="02010800040101010101" charset="-122"/>
              </a:rPr>
              <a:t>你们四处流流流淌的口水</a:t>
            </a:r>
            <a:endParaRPr lang="zh-CN" altLang="en-US">
              <a:latin typeface="华文新魏" panose="02010800040101010101" charset="-122"/>
              <a:ea typeface="华文新魏" panose="02010800040101010101" charset="-122"/>
            </a:endParaRPr>
          </a:p>
          <a:p>
            <a:r>
              <a:rPr lang="zh-CN" altLang="en-US">
                <a:latin typeface="华文新魏" panose="02010800040101010101" charset="-122"/>
                <a:ea typeface="华文新魏" panose="02010800040101010101" charset="-122"/>
              </a:rPr>
              <a:t>散着霉味</a:t>
            </a:r>
            <a:endParaRPr lang="zh-CN" altLang="en-US">
              <a:latin typeface="华文新魏" panose="02010800040101010101" charset="-122"/>
              <a:ea typeface="华文新魏" panose="02010800040101010101" charset="-122"/>
            </a:endParaRPr>
          </a:p>
          <a:p>
            <a:r>
              <a:rPr lang="zh-CN" altLang="en-US">
                <a:latin typeface="华文新魏" panose="02010800040101010101" charset="-122"/>
                <a:ea typeface="华文新魏" panose="02010800040101010101" charset="-122"/>
              </a:rPr>
              <a:t>我我我的肺</a:t>
            </a:r>
            <a:endParaRPr lang="zh-CN" altLang="en-US">
              <a:latin typeface="华文新魏" panose="02010800040101010101" charset="-122"/>
              <a:ea typeface="华文新魏" panose="02010800040101010101" charset="-122"/>
            </a:endParaRPr>
          </a:p>
          <a:p>
            <a:r>
              <a:rPr lang="zh-CN" altLang="en-US">
                <a:latin typeface="华文新魏" panose="02010800040101010101" charset="-122"/>
                <a:ea typeface="华文新魏" panose="02010800040101010101" charset="-122"/>
              </a:rPr>
              <a:t>多么劳累</a:t>
            </a:r>
            <a:endParaRPr lang="zh-CN" altLang="en-US">
              <a:latin typeface="华文新魏" panose="02010800040101010101" charset="-122"/>
              <a:ea typeface="华文新魏" panose="02010800040101010101" charset="-122"/>
            </a:endParaRPr>
          </a:p>
          <a:p>
            <a:r>
              <a:rPr lang="zh-CN" altLang="en-US">
                <a:latin typeface="华文新魏" panose="02010800040101010101" charset="-122"/>
                <a:ea typeface="华文新魏" panose="02010800040101010101" charset="-122"/>
              </a:rPr>
              <a:t>我要突突突围</a:t>
            </a:r>
            <a:endParaRPr lang="zh-CN" altLang="en-US">
              <a:latin typeface="华文新魏" panose="02010800040101010101" charset="-122"/>
              <a:ea typeface="华文新魏" panose="02010800040101010101" charset="-122"/>
            </a:endParaRPr>
          </a:p>
          <a:p>
            <a:r>
              <a:rPr lang="zh-CN" altLang="en-US">
                <a:latin typeface="华文新魏" panose="02010800040101010101" charset="-122"/>
                <a:ea typeface="华文新魏" panose="02010800040101010101" charset="-122"/>
                <a:sym typeface="+mn-ea"/>
              </a:rPr>
              <a:t>你们莫莫莫名其妙</a:t>
            </a:r>
            <a:endParaRPr lang="zh-CN" altLang="en-US">
              <a:latin typeface="华文新魏" panose="02010800040101010101" charset="-122"/>
              <a:ea typeface="华文新魏" panose="02010800040101010101" charset="-122"/>
              <a:sym typeface="+mn-ea"/>
            </a:endParaRPr>
          </a:p>
        </p:txBody>
      </p:sp>
      <p:sp>
        <p:nvSpPr>
          <p:cNvPr id="6" name="内容占位符 5"/>
          <p:cNvSpPr>
            <a:spLocks noGrp="1"/>
          </p:cNvSpPr>
          <p:nvPr>
            <p:ph sz="half" idx="2"/>
          </p:nvPr>
        </p:nvSpPr>
        <p:spPr>
          <a:xfrm>
            <a:off x="4648200" y="1600200"/>
            <a:ext cx="4525010" cy="5165725"/>
          </a:xfrm>
        </p:spPr>
        <p:txBody>
          <a:bodyPr>
            <a:noAutofit/>
          </a:bodyPr>
          <a:p>
            <a:r>
              <a:rPr lang="zh-CN" altLang="en-US">
                <a:latin typeface="华文新魏" panose="02010800040101010101" charset="-122"/>
                <a:ea typeface="华文新魏" panose="02010800040101010101" charset="-122"/>
                <a:sym typeface="+mn-ea"/>
              </a:rPr>
              <a:t>的节奏</a:t>
            </a:r>
            <a:endParaRPr lang="zh-CN" altLang="en-US">
              <a:latin typeface="华文新魏" panose="02010800040101010101" charset="-122"/>
              <a:ea typeface="华文新魏" panose="02010800040101010101" charset="-122"/>
              <a:sym typeface="+mn-ea"/>
            </a:endParaRPr>
          </a:p>
          <a:p>
            <a:r>
              <a:rPr lang="zh-CN" altLang="en-US">
                <a:latin typeface="华文新魏" panose="02010800040101010101" charset="-122"/>
                <a:ea typeface="华文新魏" panose="02010800040101010101" charset="-122"/>
                <a:sym typeface="+mn-ea"/>
              </a:rPr>
              <a:t>急待突围</a:t>
            </a:r>
            <a:endParaRPr lang="zh-CN" altLang="en-US">
              <a:latin typeface="华文新魏" panose="02010800040101010101" charset="-122"/>
              <a:ea typeface="华文新魏" panose="02010800040101010101" charset="-122"/>
              <a:sym typeface="+mn-ea"/>
            </a:endParaRPr>
          </a:p>
          <a:p>
            <a:r>
              <a:rPr lang="zh-CN" altLang="en-US">
                <a:latin typeface="华文新魏" panose="02010800040101010101" charset="-122"/>
                <a:ea typeface="华文新魏" panose="02010800040101010101" charset="-122"/>
                <a:sym typeface="+mn-ea"/>
              </a:rPr>
              <a:t> 我我我的</a:t>
            </a:r>
            <a:endParaRPr lang="zh-CN" altLang="en-US">
              <a:latin typeface="华文新魏" panose="02010800040101010101" charset="-122"/>
              <a:ea typeface="华文新魏" panose="02010800040101010101" charset="-122"/>
              <a:sym typeface="+mn-ea"/>
            </a:endParaRPr>
          </a:p>
          <a:p>
            <a:r>
              <a:rPr lang="zh-CN" altLang="en-US">
                <a:latin typeface="华文新魏" panose="02010800040101010101" charset="-122"/>
                <a:ea typeface="华文新魏" panose="02010800040101010101" charset="-122"/>
                <a:sym typeface="+mn-ea"/>
              </a:rPr>
              <a:t>我的机枪点点点射般</a:t>
            </a:r>
            <a:endParaRPr lang="zh-CN" altLang="en-US">
              <a:latin typeface="华文新魏" panose="02010800040101010101" charset="-122"/>
              <a:ea typeface="华文新魏" panose="02010800040101010101" charset="-122"/>
              <a:sym typeface="+mn-ea"/>
            </a:endParaRPr>
          </a:p>
          <a:p>
            <a:r>
              <a:rPr lang="zh-CN" altLang="en-US">
                <a:latin typeface="华文新魏" panose="02010800040101010101" charset="-122"/>
                <a:ea typeface="华文新魏" panose="02010800040101010101" charset="-122"/>
                <a:sym typeface="+mn-ea"/>
              </a:rPr>
              <a:t>的语言</a:t>
            </a:r>
            <a:endParaRPr lang="zh-CN" altLang="en-US">
              <a:latin typeface="华文新魏" panose="02010800040101010101" charset="-122"/>
              <a:ea typeface="华文新魏" panose="02010800040101010101" charset="-122"/>
              <a:sym typeface="+mn-ea"/>
            </a:endParaRPr>
          </a:p>
          <a:p>
            <a:r>
              <a:rPr lang="zh-CN" altLang="en-US">
                <a:latin typeface="华文新魏" panose="02010800040101010101" charset="-122"/>
                <a:ea typeface="华文新魏" panose="02010800040101010101" charset="-122"/>
                <a:sym typeface="+mn-ea"/>
              </a:rPr>
              <a:t>充满快慰</a:t>
            </a:r>
            <a:endParaRPr lang="zh-CN" altLang="en-US">
              <a:latin typeface="华文新魏" panose="02010800040101010101" charset="-122"/>
              <a:ea typeface="华文新魏" panose="02010800040101010101" charset="-122"/>
              <a:sym typeface="+mn-ea"/>
            </a:endParaRPr>
          </a:p>
          <a:p>
            <a:r>
              <a:rPr lang="zh-CN" altLang="en-US">
                <a:latin typeface="华文新魏" panose="02010800040101010101" charset="-122"/>
                <a:ea typeface="华文新魏" panose="02010800040101010101" charset="-122"/>
                <a:sym typeface="+mn-ea"/>
              </a:rPr>
              <a:t>结结巴巴我的命</a:t>
            </a:r>
            <a:endParaRPr lang="zh-CN" altLang="en-US">
              <a:latin typeface="华文新魏" panose="02010800040101010101" charset="-122"/>
              <a:ea typeface="华文新魏" panose="02010800040101010101" charset="-122"/>
              <a:sym typeface="+mn-ea"/>
            </a:endParaRPr>
          </a:p>
          <a:p>
            <a:r>
              <a:rPr lang="zh-CN" altLang="en-US">
                <a:latin typeface="华文新魏" panose="02010800040101010101" charset="-122"/>
                <a:ea typeface="华文新魏" panose="02010800040101010101" charset="-122"/>
                <a:sym typeface="+mn-ea"/>
              </a:rPr>
              <a:t>我的命里没没没有鬼</a:t>
            </a:r>
            <a:endParaRPr lang="zh-CN" altLang="en-US">
              <a:latin typeface="华文新魏" panose="02010800040101010101" charset="-122"/>
              <a:ea typeface="华文新魏" panose="02010800040101010101" charset="-122"/>
              <a:sym typeface="+mn-ea"/>
            </a:endParaRPr>
          </a:p>
          <a:p>
            <a:r>
              <a:rPr lang="zh-CN" altLang="en-US">
                <a:latin typeface="华文新魏" panose="02010800040101010101" charset="-122"/>
                <a:ea typeface="华文新魏" panose="02010800040101010101" charset="-122"/>
                <a:sym typeface="+mn-ea"/>
              </a:rPr>
              <a:t>你们瞧瞧瞧我</a:t>
            </a:r>
            <a:endParaRPr lang="zh-CN" altLang="en-US">
              <a:latin typeface="华文新魏" panose="02010800040101010101" charset="-122"/>
              <a:ea typeface="华文新魏" panose="02010800040101010101" charset="-122"/>
              <a:sym typeface="+mn-ea"/>
            </a:endParaRPr>
          </a:p>
          <a:p>
            <a:r>
              <a:rPr lang="zh-CN" altLang="en-US">
                <a:latin typeface="华文新魏" panose="02010800040101010101" charset="-122"/>
                <a:ea typeface="华文新魏" panose="02010800040101010101" charset="-122"/>
                <a:sym typeface="+mn-ea"/>
              </a:rPr>
              <a:t>一脸无所谓</a:t>
            </a:r>
            <a:endParaRPr lang="zh-CN" altLang="en-US">
              <a:latin typeface="华文新魏" panose="02010800040101010101" charset="-122"/>
              <a:ea typeface="华文新魏" panose="02010800040101010101" charset="-122"/>
              <a:sym typeface="+mn-ea"/>
            </a:endParaRPr>
          </a:p>
          <a:p>
            <a:endParaRPr lang="zh-CN" altLang="en-US">
              <a:latin typeface="华文新魏" panose="02010800040101010101" charset="-122"/>
              <a:ea typeface="华文新魏" panose="02010800040101010101"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诗意来自哪里？</a:t>
            </a:r>
            <a:endParaRPr lang="zh-CN" altLang="en-US"/>
          </a:p>
        </p:txBody>
      </p:sp>
      <p:sp>
        <p:nvSpPr>
          <p:cNvPr id="3" name="内容占位符 2"/>
          <p:cNvSpPr>
            <a:spLocks noGrp="1"/>
          </p:cNvSpPr>
          <p:nvPr>
            <p:ph idx="1"/>
          </p:nvPr>
        </p:nvSpPr>
        <p:spPr/>
        <p:txBody>
          <a:bodyPr>
            <a:normAutofit/>
          </a:bodyPr>
          <a:p>
            <a:r>
              <a:rPr lang="zh-CN" altLang="en-US">
                <a:latin typeface="华文新魏" panose="02010800040101010101" charset="-122"/>
                <a:ea typeface="华文新魏" panose="02010800040101010101" charset="-122"/>
              </a:rPr>
              <a:t>第二个方面，诗意来源于对生活与事物新的意义与价值的认知，超越日常、尘俗的感受，永远第一次“发现”或者“重新发现”这个世界。</a:t>
            </a:r>
            <a:endParaRPr lang="zh-CN" altLang="en-US">
              <a:latin typeface="华文新魏" panose="02010800040101010101" charset="-122"/>
              <a:ea typeface="华文新魏" panose="02010800040101010101"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fontScale="90000"/>
          </a:bodyPr>
          <a:p>
            <a:r>
              <a:rPr lang="zh-CN" altLang="en-US"/>
              <a:t>前    世</a:t>
            </a:r>
            <a:br>
              <a:rPr lang="zh-CN" altLang="en-US"/>
            </a:br>
            <a:r>
              <a:rPr lang="zh-CN" altLang="en-US"/>
              <a:t>                             </a:t>
            </a:r>
            <a:r>
              <a:rPr lang="zh-CN" altLang="en-US" sz="3200"/>
              <a:t>陈先发</a:t>
            </a:r>
            <a:endParaRPr lang="zh-CN" altLang="en-US" sz="3200"/>
          </a:p>
        </p:txBody>
      </p:sp>
      <p:sp>
        <p:nvSpPr>
          <p:cNvPr id="4" name="内容占位符 3"/>
          <p:cNvSpPr>
            <a:spLocks noGrp="1"/>
          </p:cNvSpPr>
          <p:nvPr>
            <p:ph sz="half" idx="1"/>
          </p:nvPr>
        </p:nvSpPr>
        <p:spPr>
          <a:xfrm>
            <a:off x="54610" y="1418590"/>
            <a:ext cx="4495800" cy="5415915"/>
          </a:xfrm>
        </p:spPr>
        <p:txBody>
          <a:bodyPr>
            <a:normAutofit fontScale="70000"/>
          </a:bodyPr>
          <a:p>
            <a:pPr marL="0" indent="0">
              <a:buNone/>
            </a:pPr>
            <a:r>
              <a:rPr lang="zh-CN" altLang="en-US" sz="3200">
                <a:latin typeface="华文新魏" panose="02010800040101010101" charset="-122"/>
                <a:ea typeface="华文新魏" panose="02010800040101010101" charset="-122"/>
              </a:rPr>
              <a:t>要逃，就干脆逃到蝴蝶的体内去不必再咬着牙，打翻父母的阴谋和药汁</a:t>
            </a:r>
            <a:endParaRPr lang="zh-CN" altLang="en-US" sz="3200">
              <a:latin typeface="华文新魏" panose="02010800040101010101" charset="-122"/>
              <a:ea typeface="华文新魏" panose="02010800040101010101" charset="-122"/>
            </a:endParaRPr>
          </a:p>
          <a:p>
            <a:pPr marL="0" indent="0">
              <a:buNone/>
            </a:pPr>
            <a:r>
              <a:rPr lang="zh-CN" altLang="en-US" sz="3200">
                <a:latin typeface="华文新魏" panose="02010800040101010101" charset="-122"/>
                <a:ea typeface="华文新魏" panose="02010800040101010101" charset="-122"/>
              </a:rPr>
              <a:t>不必等到血都吐尽了。</a:t>
            </a:r>
            <a:endParaRPr lang="zh-CN" altLang="en-US" sz="3200">
              <a:latin typeface="华文新魏" panose="02010800040101010101" charset="-122"/>
              <a:ea typeface="华文新魏" panose="02010800040101010101" charset="-122"/>
            </a:endParaRPr>
          </a:p>
          <a:p>
            <a:pPr marL="0" indent="0">
              <a:buNone/>
            </a:pPr>
            <a:r>
              <a:rPr lang="zh-CN" altLang="en-US" sz="3200">
                <a:latin typeface="华文新魏" panose="02010800040101010101" charset="-122"/>
                <a:ea typeface="华文新魏" panose="02010800040101010101" charset="-122"/>
              </a:rPr>
              <a:t>要为敌，就干脆与整个人类为敌。</a:t>
            </a:r>
            <a:endParaRPr lang="zh-CN" altLang="en-US" sz="3200">
              <a:latin typeface="华文新魏" panose="02010800040101010101" charset="-122"/>
              <a:ea typeface="华文新魏" panose="02010800040101010101" charset="-122"/>
            </a:endParaRPr>
          </a:p>
          <a:p>
            <a:pPr marL="0" indent="0">
              <a:buNone/>
            </a:pPr>
            <a:r>
              <a:rPr lang="zh-CN" altLang="en-US" sz="3200">
                <a:latin typeface="华文新魏" panose="02010800040101010101" charset="-122"/>
                <a:ea typeface="华文新魏" panose="02010800040101010101" charset="-122"/>
              </a:rPr>
              <a:t>他哗地一下就脱掉了蘸墨的青袍</a:t>
            </a:r>
            <a:endParaRPr lang="zh-CN" altLang="en-US" sz="3200">
              <a:latin typeface="华文新魏" panose="02010800040101010101" charset="-122"/>
              <a:ea typeface="华文新魏" panose="02010800040101010101" charset="-122"/>
            </a:endParaRPr>
          </a:p>
          <a:p>
            <a:pPr marL="0" indent="0">
              <a:buNone/>
            </a:pPr>
            <a:r>
              <a:rPr lang="zh-CN" altLang="en-US" sz="3200">
                <a:latin typeface="华文新魏" panose="02010800040101010101" charset="-122"/>
                <a:ea typeface="华文新魏" panose="02010800040101010101" charset="-122"/>
              </a:rPr>
              <a:t>脱掉了一层皮</a:t>
            </a:r>
            <a:endParaRPr lang="zh-CN" altLang="en-US" sz="3200">
              <a:latin typeface="华文新魏" panose="02010800040101010101" charset="-122"/>
              <a:ea typeface="华文新魏" panose="02010800040101010101" charset="-122"/>
            </a:endParaRPr>
          </a:p>
          <a:p>
            <a:pPr marL="0" indent="0">
              <a:buNone/>
            </a:pPr>
            <a:r>
              <a:rPr lang="zh-CN" altLang="en-US" sz="3200">
                <a:latin typeface="华文新魏" panose="02010800040101010101" charset="-122"/>
                <a:ea typeface="华文新魏" panose="02010800040101010101" charset="-122"/>
              </a:rPr>
              <a:t>脱掉了内心朝飞暮倦的长亭短亭。</a:t>
            </a:r>
            <a:endParaRPr lang="zh-CN" altLang="en-US" sz="3200">
              <a:latin typeface="华文新魏" panose="02010800040101010101" charset="-122"/>
              <a:ea typeface="华文新魏" panose="02010800040101010101" charset="-122"/>
            </a:endParaRPr>
          </a:p>
          <a:p>
            <a:pPr marL="0" indent="0">
              <a:buNone/>
            </a:pPr>
            <a:r>
              <a:rPr lang="zh-CN" altLang="en-US" sz="3200">
                <a:latin typeface="华文新魏" panose="02010800040101010101" charset="-122"/>
                <a:ea typeface="华文新魏" panose="02010800040101010101" charset="-122"/>
              </a:rPr>
              <a:t>脱掉了云和水</a:t>
            </a:r>
            <a:endParaRPr lang="zh-CN" altLang="en-US" sz="3200">
              <a:latin typeface="华文新魏" panose="02010800040101010101" charset="-122"/>
              <a:ea typeface="华文新魏" panose="02010800040101010101" charset="-122"/>
            </a:endParaRPr>
          </a:p>
          <a:p>
            <a:pPr marL="0" indent="0">
              <a:buNone/>
            </a:pPr>
            <a:r>
              <a:rPr lang="zh-CN" altLang="en-US" sz="3200">
                <a:latin typeface="华文新魏" panose="02010800040101010101" charset="-122"/>
                <a:ea typeface="华文新魏" panose="02010800040101010101" charset="-122"/>
              </a:rPr>
              <a:t>这情节确实令人震悚:他如此轻易地</a:t>
            </a:r>
            <a:endParaRPr lang="zh-CN" altLang="en-US" sz="3200">
              <a:latin typeface="华文新魏" panose="02010800040101010101" charset="-122"/>
              <a:ea typeface="华文新魏" panose="02010800040101010101" charset="-122"/>
            </a:endParaRPr>
          </a:p>
          <a:p>
            <a:pPr marL="0" indent="0">
              <a:buNone/>
            </a:pPr>
            <a:r>
              <a:rPr lang="zh-CN" altLang="en-US" sz="3200">
                <a:latin typeface="华文新魏" panose="02010800040101010101" charset="-122"/>
                <a:ea typeface="华文新魏" panose="02010800040101010101" charset="-122"/>
              </a:rPr>
              <a:t>又脱掉了自己的骨头！　</a:t>
            </a:r>
            <a:r>
              <a:rPr lang="zh-CN" altLang="en-US"/>
              <a:t>　</a:t>
            </a:r>
            <a:endParaRPr lang="zh-CN" altLang="en-US"/>
          </a:p>
        </p:txBody>
      </p:sp>
      <p:sp>
        <p:nvSpPr>
          <p:cNvPr id="5" name="内容占位符 4"/>
          <p:cNvSpPr>
            <a:spLocks noGrp="1"/>
          </p:cNvSpPr>
          <p:nvPr>
            <p:ph sz="half" idx="2"/>
          </p:nvPr>
        </p:nvSpPr>
        <p:spPr>
          <a:xfrm>
            <a:off x="4648200" y="1503680"/>
            <a:ext cx="4483735" cy="5331460"/>
          </a:xfrm>
        </p:spPr>
        <p:txBody>
          <a:bodyPr>
            <a:noAutofit/>
          </a:bodyPr>
          <a:p>
            <a:pPr marL="0" indent="0">
              <a:buNone/>
            </a:pPr>
            <a:r>
              <a:rPr lang="zh-CN" altLang="en-US" sz="2400">
                <a:latin typeface="华文新魏" panose="02010800040101010101" charset="-122"/>
                <a:ea typeface="华文新魏" panose="02010800040101010101" charset="-122"/>
                <a:sym typeface="+mn-ea"/>
              </a:rPr>
              <a:t>我无限眷恋的最后一幕是:他们纵身一跃</a:t>
            </a:r>
            <a:endParaRPr lang="zh-CN" altLang="en-US" sz="2400">
              <a:latin typeface="华文新魏" panose="02010800040101010101" charset="-122"/>
              <a:ea typeface="华文新魏" panose="02010800040101010101" charset="-122"/>
              <a:sym typeface="+mn-ea"/>
            </a:endParaRPr>
          </a:p>
          <a:p>
            <a:pPr marL="0" indent="0">
              <a:buNone/>
            </a:pPr>
            <a:r>
              <a:rPr lang="zh-CN" altLang="en-US" sz="2400">
                <a:latin typeface="华文新魏" panose="02010800040101010101" charset="-122"/>
                <a:ea typeface="华文新魏" panose="02010800040101010101" charset="-122"/>
                <a:sym typeface="+mn-ea"/>
              </a:rPr>
              <a:t>在枝头等了亿年的蝴蝶浑身一颤</a:t>
            </a:r>
            <a:endParaRPr lang="zh-CN" altLang="en-US" sz="2400">
              <a:latin typeface="华文新魏" panose="02010800040101010101" charset="-122"/>
              <a:ea typeface="华文新魏" panose="02010800040101010101" charset="-122"/>
              <a:sym typeface="+mn-ea"/>
            </a:endParaRPr>
          </a:p>
          <a:p>
            <a:pPr marL="0" indent="0">
              <a:buNone/>
            </a:pPr>
            <a:r>
              <a:rPr lang="zh-CN" altLang="en-US" sz="2400">
                <a:latin typeface="华文新魏" panose="02010800040101010101" charset="-122"/>
                <a:ea typeface="华文新魏" panose="02010800040101010101" charset="-122"/>
                <a:sym typeface="+mn-ea"/>
              </a:rPr>
              <a:t>暗叫道:来了！</a:t>
            </a:r>
            <a:endParaRPr lang="zh-CN" altLang="en-US" sz="2400">
              <a:latin typeface="华文新魏" panose="02010800040101010101" charset="-122"/>
              <a:ea typeface="华文新魏" panose="02010800040101010101" charset="-122"/>
              <a:sym typeface="+mn-ea"/>
            </a:endParaRPr>
          </a:p>
          <a:p>
            <a:pPr marL="0" indent="0">
              <a:buNone/>
            </a:pPr>
            <a:r>
              <a:rPr lang="zh-CN" altLang="en-US" sz="2400">
                <a:latin typeface="华文新魏" panose="02010800040101010101" charset="-122"/>
                <a:ea typeface="华文新魏" panose="02010800040101010101" charset="-122"/>
                <a:sym typeface="+mn-ea"/>
              </a:rPr>
              <a:t>这一夜明月低于屋檐</a:t>
            </a:r>
            <a:endParaRPr lang="zh-CN" altLang="en-US" sz="2400">
              <a:latin typeface="华文新魏" panose="02010800040101010101" charset="-122"/>
              <a:ea typeface="华文新魏" panose="02010800040101010101" charset="-122"/>
              <a:sym typeface="+mn-ea"/>
            </a:endParaRPr>
          </a:p>
          <a:p>
            <a:pPr marL="0" indent="0">
              <a:buNone/>
            </a:pPr>
            <a:r>
              <a:rPr lang="zh-CN" altLang="en-US" sz="2400">
                <a:latin typeface="华文新魏" panose="02010800040101010101" charset="-122"/>
                <a:ea typeface="华文新魏" panose="02010800040101010101" charset="-122"/>
                <a:sym typeface="+mn-ea"/>
              </a:rPr>
              <a:t>碧溪潮生两岸　　</a:t>
            </a:r>
            <a:endParaRPr lang="zh-CN" altLang="en-US" sz="2400">
              <a:latin typeface="华文新魏" panose="02010800040101010101" charset="-122"/>
              <a:ea typeface="华文新魏" panose="02010800040101010101" charset="-122"/>
              <a:sym typeface="+mn-ea"/>
            </a:endParaRPr>
          </a:p>
          <a:p>
            <a:pPr marL="0" indent="0">
              <a:buNone/>
            </a:pPr>
            <a:r>
              <a:rPr lang="zh-CN" altLang="en-US" sz="2400">
                <a:latin typeface="华文新魏" panose="02010800040101010101" charset="-122"/>
                <a:ea typeface="华文新魏" panose="02010800040101010101" charset="-122"/>
                <a:sym typeface="+mn-ea"/>
              </a:rPr>
              <a:t>只有一句尚未忘记</a:t>
            </a:r>
            <a:endParaRPr lang="zh-CN" altLang="en-US" sz="2400">
              <a:latin typeface="华文新魏" panose="02010800040101010101" charset="-122"/>
              <a:ea typeface="华文新魏" panose="02010800040101010101" charset="-122"/>
              <a:sym typeface="+mn-ea"/>
            </a:endParaRPr>
          </a:p>
          <a:p>
            <a:pPr marL="0" indent="0">
              <a:buNone/>
            </a:pPr>
            <a:r>
              <a:rPr lang="zh-CN" altLang="en-US" sz="2400">
                <a:latin typeface="华文新魏" panose="02010800040101010101" charset="-122"/>
                <a:ea typeface="华文新魏" panose="02010800040101010101" charset="-122"/>
                <a:sym typeface="+mn-ea"/>
              </a:rPr>
              <a:t>她忍住百感交集的泪水</a:t>
            </a:r>
            <a:endParaRPr lang="zh-CN" altLang="en-US" sz="2400">
              <a:latin typeface="华文新魏" panose="02010800040101010101" charset="-122"/>
              <a:ea typeface="华文新魏" panose="02010800040101010101" charset="-122"/>
              <a:sym typeface="+mn-ea"/>
            </a:endParaRPr>
          </a:p>
          <a:p>
            <a:pPr marL="0" indent="0">
              <a:buNone/>
            </a:pPr>
            <a:r>
              <a:rPr lang="zh-CN" altLang="en-US" sz="2400">
                <a:latin typeface="华文新魏" panose="02010800040101010101" charset="-122"/>
                <a:ea typeface="华文新魏" panose="02010800040101010101" charset="-122"/>
                <a:sym typeface="+mn-ea"/>
              </a:rPr>
              <a:t>把左翅朝下压了压，往前一伸</a:t>
            </a:r>
            <a:endParaRPr lang="zh-CN" altLang="en-US" sz="2400">
              <a:latin typeface="华文新魏" panose="02010800040101010101" charset="-122"/>
              <a:ea typeface="华文新魏" panose="02010800040101010101" charset="-122"/>
              <a:sym typeface="+mn-ea"/>
            </a:endParaRPr>
          </a:p>
          <a:p>
            <a:pPr marL="0" indent="0">
              <a:buNone/>
            </a:pPr>
            <a:r>
              <a:rPr lang="zh-CN" altLang="en-US" sz="2400">
                <a:latin typeface="华文新魏" panose="02010800040101010101" charset="-122"/>
                <a:ea typeface="华文新魏" panose="02010800040101010101" charset="-122"/>
                <a:sym typeface="+mn-ea"/>
              </a:rPr>
              <a:t>说:梁兄，请了</a:t>
            </a:r>
            <a:endParaRPr lang="zh-CN" altLang="en-US" sz="2400">
              <a:latin typeface="华文新魏" panose="02010800040101010101" charset="-122"/>
              <a:ea typeface="华文新魏" panose="02010800040101010101" charset="-122"/>
              <a:sym typeface="+mn-ea"/>
            </a:endParaRPr>
          </a:p>
          <a:p>
            <a:pPr marL="0" indent="0">
              <a:buNone/>
            </a:pPr>
            <a:r>
              <a:rPr lang="zh-CN" altLang="en-US" sz="2400">
                <a:latin typeface="华文新魏" panose="02010800040101010101" charset="-122"/>
                <a:ea typeface="华文新魏" panose="02010800040101010101" charset="-122"/>
                <a:sym typeface="+mn-ea"/>
              </a:rPr>
              <a:t>请了——</a:t>
            </a:r>
            <a:endParaRPr lang="zh-CN" altLang="en-US" sz="2400">
              <a:latin typeface="华文新魏" panose="02010800040101010101" charset="-122"/>
              <a:ea typeface="华文新魏" panose="02010800040101010101" charset="-122"/>
              <a:sym typeface="+mn-ea"/>
            </a:endParaRPr>
          </a:p>
          <a:p>
            <a:endParaRPr lang="zh-CN" altLang="en-US" sz="2400">
              <a:latin typeface="华文新魏" panose="02010800040101010101" charset="-122"/>
              <a:ea typeface="华文新魏" panose="02010800040101010101"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第二节 歌词写作</a:t>
            </a:r>
            <a:endParaRPr lang="zh-CN" altLang="en-US"/>
          </a:p>
        </p:txBody>
      </p:sp>
      <p:sp>
        <p:nvSpPr>
          <p:cNvPr id="3" name="内容占位符 2"/>
          <p:cNvSpPr>
            <a:spLocks noGrp="1"/>
          </p:cNvSpPr>
          <p:nvPr>
            <p:ph idx="1"/>
          </p:nvPr>
        </p:nvSpPr>
        <p:spPr/>
        <p:txBody>
          <a:bodyPr/>
          <a:p>
            <a:r>
              <a:rPr lang="zh-CN" altLang="en-US">
                <a:latin typeface="华文新魏" panose="02010800040101010101" charset="-122"/>
                <a:ea typeface="华文新魏" panose="02010800040101010101" charset="-122"/>
              </a:rPr>
              <a:t>文体界说</a:t>
            </a:r>
            <a:endParaRPr lang="zh-CN" altLang="en-US">
              <a:latin typeface="华文新魏" panose="02010800040101010101" charset="-122"/>
              <a:ea typeface="华文新魏" panose="02010800040101010101" charset="-122"/>
            </a:endParaRPr>
          </a:p>
          <a:p>
            <a:r>
              <a:rPr lang="zh-CN" altLang="en-US">
                <a:latin typeface="华文新魏" panose="02010800040101010101" charset="-122"/>
                <a:ea typeface="华文新魏" panose="02010800040101010101" charset="-122"/>
                <a:sym typeface="+mn-ea"/>
              </a:rPr>
              <a:t>文体特征</a:t>
            </a:r>
            <a:endParaRPr lang="zh-CN" altLang="en-US">
              <a:latin typeface="华文新魏" panose="02010800040101010101" charset="-122"/>
              <a:ea typeface="华文新魏" panose="02010800040101010101" charset="-122"/>
              <a:sym typeface="+mn-ea"/>
            </a:endParaRPr>
          </a:p>
          <a:p>
            <a:r>
              <a:rPr lang="zh-CN" altLang="en-US">
                <a:latin typeface="华文新魏" panose="02010800040101010101" charset="-122"/>
                <a:ea typeface="华文新魏" panose="02010800040101010101" charset="-122"/>
                <a:sym typeface="+mn-ea"/>
              </a:rPr>
              <a:t>写作要点</a:t>
            </a:r>
            <a:endParaRPr lang="zh-CN" altLang="en-US">
              <a:latin typeface="华文新魏" panose="02010800040101010101" charset="-122"/>
              <a:ea typeface="华文新魏" panose="02010800040101010101" charset="-122"/>
              <a:sym typeface="+mn-ea"/>
            </a:endParaRPr>
          </a:p>
          <a:p>
            <a:r>
              <a:rPr lang="zh-CN" altLang="en-US">
                <a:latin typeface="华文新魏" panose="02010800040101010101" charset="-122"/>
                <a:ea typeface="华文新魏" panose="02010800040101010101" charset="-122"/>
                <a:sym typeface="+mn-ea"/>
              </a:rPr>
              <a:t>写作训练</a:t>
            </a:r>
            <a:endParaRPr lang="zh-CN" altLang="en-US">
              <a:latin typeface="华文新魏" panose="02010800040101010101" charset="-122"/>
              <a:ea typeface="华文新魏" panose="02010800040101010101" charset="-122"/>
              <a:sym typeface="+mn-ea"/>
            </a:endParaRPr>
          </a:p>
          <a:p>
            <a:endParaRPr lang="zh-CN" altLang="en-US">
              <a:latin typeface="华文新魏" panose="02010800040101010101" charset="-122"/>
              <a:ea typeface="华文新魏" panose="02010800040101010101"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什么是歌词？</a:t>
            </a:r>
            <a:endParaRPr lang="zh-CN" altLang="en-US"/>
          </a:p>
        </p:txBody>
      </p:sp>
      <p:sp>
        <p:nvSpPr>
          <p:cNvPr id="3" name="内容占位符 2"/>
          <p:cNvSpPr>
            <a:spLocks noGrp="1"/>
          </p:cNvSpPr>
          <p:nvPr>
            <p:ph idx="1"/>
          </p:nvPr>
        </p:nvSpPr>
        <p:spPr/>
        <p:txBody>
          <a:bodyPr/>
          <a:p>
            <a:r>
              <a:rPr lang="zh-CN" altLang="en-US">
                <a:latin typeface="华文新魏" panose="02010800040101010101" charset="-122"/>
                <a:ea typeface="华文新魏" panose="02010800040101010101" charset="-122"/>
              </a:rPr>
              <a:t>歌词是指一首歌曲中的文词部分，亦指按照声乐要求创作、被谱曲可唱的文学文本。</a:t>
            </a:r>
            <a:endParaRPr lang="zh-CN" altLang="en-US">
              <a:latin typeface="华文新魏" panose="02010800040101010101" charset="-122"/>
              <a:ea typeface="华文新魏" panose="02010800040101010101" charset="-122"/>
            </a:endParaRPr>
          </a:p>
          <a:p>
            <a:r>
              <a:rPr lang="zh-CN" altLang="en-US">
                <a:latin typeface="华文新魏" panose="02010800040101010101" charset="-122"/>
                <a:ea typeface="华文新魏" panose="02010800040101010101" charset="-122"/>
              </a:rPr>
              <a:t>在歌曲的发展过程中，歌词形成了结合乐句与词句的以一段体、二段体、三段体和多段体为主的基本结构。段体指的是音乐段落，不是歌词段落，段体不等于段落。</a:t>
            </a:r>
            <a:endParaRPr lang="zh-CN" altLang="en-US">
              <a:latin typeface="华文新魏" panose="02010800040101010101" charset="-122"/>
              <a:ea typeface="华文新魏" panose="02010800040101010101"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第一节  自由诗写作</a:t>
            </a:r>
            <a:endParaRPr lang="zh-CN" altLang="en-US" dirty="0"/>
          </a:p>
        </p:txBody>
      </p:sp>
      <p:sp>
        <p:nvSpPr>
          <p:cNvPr id="3" name="内容占位符 2"/>
          <p:cNvSpPr>
            <a:spLocks noGrp="1"/>
          </p:cNvSpPr>
          <p:nvPr>
            <p:ph idx="1"/>
          </p:nvPr>
        </p:nvSpPr>
        <p:spPr/>
        <p:txBody>
          <a:bodyPr/>
          <a:lstStyle/>
          <a:p>
            <a:r>
              <a:rPr lang="zh-CN" altLang="en-US" smtClean="0">
                <a:latin typeface="华文新魏" panose="02010800040101010101" charset="-122"/>
                <a:ea typeface="华文新魏" panose="02010800040101010101" charset="-122"/>
              </a:rPr>
              <a:t>“诗”是一种怎样的文字艺术？</a:t>
            </a:r>
            <a:endParaRPr lang="zh-CN" altLang="en-US" smtClean="0">
              <a:latin typeface="华文新魏" panose="02010800040101010101" charset="-122"/>
              <a:ea typeface="华文新魏" panose="02010800040101010101" charset="-122"/>
            </a:endParaRPr>
          </a:p>
          <a:p>
            <a:r>
              <a:rPr lang="zh-CN" altLang="en-US" smtClean="0">
                <a:latin typeface="华文新魏" panose="02010800040101010101" charset="-122"/>
                <a:ea typeface="华文新魏" panose="02010800040101010101" charset="-122"/>
              </a:rPr>
              <a:t>诗歌写作要点</a:t>
            </a:r>
            <a:endParaRPr lang="zh-CN" altLang="en-US" smtClean="0">
              <a:latin typeface="华文新魏" panose="02010800040101010101" charset="-122"/>
              <a:ea typeface="华文新魏" panose="02010800040101010101" charset="-122"/>
            </a:endParaRPr>
          </a:p>
          <a:p>
            <a:r>
              <a:rPr lang="zh-CN" altLang="en-US" smtClean="0">
                <a:latin typeface="华文新魏" panose="02010800040101010101" charset="-122"/>
                <a:ea typeface="华文新魏" panose="02010800040101010101" charset="-122"/>
              </a:rPr>
              <a:t>诗歌写作练习</a:t>
            </a:r>
            <a:endParaRPr lang="zh-CN" altLang="en-US" smtClean="0">
              <a:latin typeface="华文新魏" panose="02010800040101010101" charset="-122"/>
              <a:ea typeface="华文新魏" panose="02010800040101010101" charset="-122"/>
            </a:endParaRPr>
          </a:p>
          <a:p>
            <a:r>
              <a:rPr lang="zh-CN" altLang="en-US" smtClean="0">
                <a:latin typeface="华文新魏" panose="02010800040101010101" charset="-122"/>
                <a:ea typeface="华文新魏" panose="02010800040101010101" charset="-122"/>
              </a:rPr>
              <a:t>如何证明一首诗是诗？</a:t>
            </a:r>
            <a:endParaRPr lang="zh-CN" altLang="en-US" smtClean="0">
              <a:latin typeface="华文新魏" panose="02010800040101010101" charset="-122"/>
              <a:ea typeface="华文新魏" panose="02010800040101010101" charset="-122"/>
            </a:endParaRPr>
          </a:p>
          <a:p>
            <a:pPr marL="0" indent="0">
              <a:buNone/>
            </a:pPr>
            <a:endParaRPr lang="zh-CN" altLang="en-US" smtClean="0">
              <a:latin typeface="华文新魏" panose="02010800040101010101" charset="-122"/>
              <a:ea typeface="华文新魏" panose="02010800040101010101" charset="-122"/>
            </a:endParaRPr>
          </a:p>
          <a:p>
            <a:endParaRPr lang="zh-CN" alt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歌词的</a:t>
            </a:r>
            <a:r>
              <a:rPr lang="zh-CN" altLang="en-US">
                <a:sym typeface="+mn-ea"/>
              </a:rPr>
              <a:t>文体特征</a:t>
            </a:r>
            <a:endParaRPr lang="zh-CN" altLang="en-US">
              <a:sym typeface="+mn-ea"/>
            </a:endParaRPr>
          </a:p>
        </p:txBody>
      </p:sp>
      <p:sp>
        <p:nvSpPr>
          <p:cNvPr id="3" name="内容占位符 2"/>
          <p:cNvSpPr>
            <a:spLocks noGrp="1"/>
          </p:cNvSpPr>
          <p:nvPr>
            <p:ph idx="1"/>
          </p:nvPr>
        </p:nvSpPr>
        <p:spPr/>
        <p:txBody>
          <a:bodyPr>
            <a:normAutofit lnSpcReduction="20000"/>
          </a:bodyPr>
          <a:p>
            <a:r>
              <a:rPr lang="zh-CN" altLang="en-US">
                <a:solidFill>
                  <a:srgbClr val="0070C0"/>
                </a:solidFill>
                <a:latin typeface="华文新魏" panose="02010800040101010101" charset="-122"/>
                <a:ea typeface="华文新魏" panose="02010800040101010101" charset="-122"/>
              </a:rPr>
              <a:t>文本内容的诗歌属性</a:t>
            </a:r>
            <a:endParaRPr lang="zh-CN" altLang="en-US">
              <a:solidFill>
                <a:srgbClr val="0070C0"/>
              </a:solidFill>
              <a:latin typeface="华文新魏" panose="02010800040101010101" charset="-122"/>
              <a:ea typeface="华文新魏" panose="02010800040101010101" charset="-122"/>
            </a:endParaRPr>
          </a:p>
          <a:p>
            <a:r>
              <a:rPr lang="zh-CN" altLang="en-US">
                <a:latin typeface="华文新魏" panose="02010800040101010101" charset="-122"/>
                <a:ea typeface="华文新魏" panose="02010800040101010101" charset="-122"/>
              </a:rPr>
              <a:t>从发生学上说，歌词与诗同源，属于广义的诗歌，在中国古代一般把入乐的诗称之为歌，不入乐的称之为诗。</a:t>
            </a:r>
            <a:endParaRPr lang="zh-CN" altLang="en-US">
              <a:latin typeface="华文新魏" panose="02010800040101010101" charset="-122"/>
              <a:ea typeface="华文新魏" panose="02010800040101010101" charset="-122"/>
            </a:endParaRPr>
          </a:p>
          <a:p>
            <a:r>
              <a:rPr lang="zh-CN" altLang="en-US">
                <a:latin typeface="华文新魏" panose="02010800040101010101" charset="-122"/>
                <a:ea typeface="华文新魏" panose="02010800040101010101" charset="-122"/>
              </a:rPr>
              <a:t>从形式上看，当代歌词依旧短小精悍、大致整齐、基本押韵，这显然继承了传统诗歌的格式规范；从技巧上说，歌词表情达意凝练，结构跳跃，使用意象，营造意境，这也无疑延续了诗歌追求“诗意”的基因。</a:t>
            </a:r>
            <a:endParaRPr lang="zh-CN" altLang="en-US">
              <a:latin typeface="华文新魏" panose="02010800040101010101" charset="-122"/>
              <a:ea typeface="华文新魏" panose="02010800040101010101"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en-US">
                <a:solidFill>
                  <a:srgbClr val="0070C0"/>
                </a:solidFill>
                <a:latin typeface="华文新魏" panose="02010800040101010101" charset="-122"/>
                <a:ea typeface="华文新魏" panose="02010800040101010101" charset="-122"/>
              </a:rPr>
              <a:t>文本形式的音乐属性</a:t>
            </a:r>
            <a:endParaRPr lang="zh-CN" altLang="en-US">
              <a:solidFill>
                <a:srgbClr val="0070C0"/>
              </a:solidFill>
              <a:latin typeface="华文新魏" panose="02010800040101010101" charset="-122"/>
              <a:ea typeface="华文新魏" panose="02010800040101010101" charset="-122"/>
            </a:endParaRPr>
          </a:p>
          <a:p>
            <a:r>
              <a:rPr lang="zh-CN" altLang="en-US">
                <a:latin typeface="华文新魏" panose="02010800040101010101" charset="-122"/>
                <a:ea typeface="华文新魏" panose="02010800040101010101" charset="-122"/>
              </a:rPr>
              <a:t>歌词主要用于歌唱和聆听，其文本存在形式属于音乐艺术的一部分。从创作角度上说，歌词创作的目的就是便于谱曲入乐，被传唱，优秀的歌词作家在创作时自觉以乐段乐曲的结构和要求来规范自己的作品。</a:t>
            </a:r>
            <a:endParaRPr lang="zh-CN" altLang="en-US">
              <a:latin typeface="华文新魏" panose="02010800040101010101" charset="-122"/>
              <a:ea typeface="华文新魏" panose="02010800040101010101" charset="-122"/>
            </a:endParaRPr>
          </a:p>
          <a:p>
            <a:r>
              <a:rPr lang="zh-CN" altLang="en-US">
                <a:latin typeface="华文新魏" panose="02010800040101010101" charset="-122"/>
                <a:ea typeface="华文新魏" panose="02010800040101010101" charset="-122"/>
              </a:rPr>
              <a:t>歌词的音乐性体现在它的句式、结构、韵律、节奏等方面。</a:t>
            </a:r>
            <a:endParaRPr lang="zh-CN" altLang="en-US">
              <a:latin typeface="华文新魏" panose="02010800040101010101" charset="-122"/>
              <a:ea typeface="华文新魏" panose="02010800040101010101"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en-US">
                <a:solidFill>
                  <a:srgbClr val="0070C0"/>
                </a:solidFill>
                <a:latin typeface="华文新魏" panose="02010800040101010101" charset="-122"/>
                <a:ea typeface="华文新魏" panose="02010800040101010101" charset="-122"/>
              </a:rPr>
              <a:t>文本生成的非独立性</a:t>
            </a:r>
            <a:endParaRPr lang="zh-CN" altLang="en-US">
              <a:solidFill>
                <a:srgbClr val="0070C0"/>
              </a:solidFill>
              <a:latin typeface="华文新魏" panose="02010800040101010101" charset="-122"/>
              <a:ea typeface="华文新魏" panose="02010800040101010101" charset="-122"/>
            </a:endParaRPr>
          </a:p>
          <a:p>
            <a:r>
              <a:rPr lang="zh-CN" altLang="en-US">
                <a:latin typeface="华文新魏" panose="02010800040101010101" charset="-122"/>
                <a:ea typeface="华文新魏" panose="02010800040101010101" charset="-122"/>
              </a:rPr>
              <a:t>歌词的创作，要始终面向音乐、面向歌唱、面向听众，在结构、节奏与韵律上要受到多方的制约，要求便于谱曲，便于演唱，便于理解、便于记忆，一般要从表现技法、作曲家谱曲、歌手演唱和听众聆听四个角度进行综合考虑。</a:t>
            </a:r>
            <a:endParaRPr lang="zh-CN" altLang="en-US">
              <a:latin typeface="华文新魏" panose="02010800040101010101" charset="-122"/>
              <a:ea typeface="华文新魏" panose="02010800040101010101"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歌词写作要点</a:t>
            </a:r>
            <a:endParaRPr lang="zh-CN" altLang="en-US">
              <a:sym typeface="+mn-ea"/>
            </a:endParaRPr>
          </a:p>
        </p:txBody>
      </p:sp>
      <p:sp>
        <p:nvSpPr>
          <p:cNvPr id="3" name="内容占位符 2"/>
          <p:cNvSpPr>
            <a:spLocks noGrp="1"/>
          </p:cNvSpPr>
          <p:nvPr>
            <p:ph idx="1"/>
          </p:nvPr>
        </p:nvSpPr>
        <p:spPr/>
        <p:txBody>
          <a:bodyPr>
            <a:normAutofit lnSpcReduction="20000"/>
          </a:bodyPr>
          <a:p>
            <a:r>
              <a:rPr lang="en-US" altLang="zh-CN">
                <a:solidFill>
                  <a:srgbClr val="0070C0"/>
                </a:solidFill>
                <a:latin typeface="华文新魏" panose="02010800040101010101" charset="-122"/>
                <a:ea typeface="华文新魏" panose="02010800040101010101" charset="-122"/>
              </a:rPr>
              <a:t>1.</a:t>
            </a:r>
            <a:r>
              <a:rPr lang="zh-CN" altLang="en-US">
                <a:solidFill>
                  <a:srgbClr val="0070C0"/>
                </a:solidFill>
                <a:latin typeface="华文新魏" panose="02010800040101010101" charset="-122"/>
                <a:ea typeface="华文新魏" panose="02010800040101010101" charset="-122"/>
              </a:rPr>
              <a:t>内容短小精悍</a:t>
            </a:r>
            <a:endParaRPr lang="zh-CN" altLang="en-US">
              <a:solidFill>
                <a:srgbClr val="0070C0"/>
              </a:solidFill>
              <a:latin typeface="华文新魏" panose="02010800040101010101" charset="-122"/>
              <a:ea typeface="华文新魏" panose="02010800040101010101" charset="-122"/>
            </a:endParaRPr>
          </a:p>
          <a:p>
            <a:r>
              <a:rPr lang="zh-CN" altLang="en-US">
                <a:latin typeface="华文新魏" panose="02010800040101010101" charset="-122"/>
                <a:ea typeface="华文新魏" panose="02010800040101010101" charset="-122"/>
              </a:rPr>
              <a:t>一首歌演唱时间一般只有短短几分钟，因此歌词要求短小精悍，高度凝练。</a:t>
            </a:r>
            <a:endParaRPr lang="zh-CN" altLang="en-US">
              <a:latin typeface="华文新魏" panose="02010800040101010101" charset="-122"/>
              <a:ea typeface="华文新魏" panose="02010800040101010101" charset="-122"/>
            </a:endParaRPr>
          </a:p>
          <a:p>
            <a:r>
              <a:rPr lang="zh-CN" altLang="en-US">
                <a:latin typeface="华文新魏" panose="02010800040101010101" charset="-122"/>
                <a:ea typeface="华文新魏" panose="02010800040101010101" charset="-122"/>
              </a:rPr>
              <a:t>一段式、两段式歌词居多，超过四个五个段落的诗歌极为罕见。</a:t>
            </a:r>
            <a:endParaRPr lang="zh-CN" altLang="en-US">
              <a:latin typeface="华文新魏" panose="02010800040101010101" charset="-122"/>
              <a:ea typeface="华文新魏" panose="02010800040101010101" charset="-122"/>
            </a:endParaRPr>
          </a:p>
          <a:p>
            <a:r>
              <a:rPr lang="en-US" altLang="zh-CN">
                <a:solidFill>
                  <a:srgbClr val="0070C0"/>
                </a:solidFill>
                <a:latin typeface="华文新魏" panose="02010800040101010101" charset="-122"/>
                <a:ea typeface="华文新魏" panose="02010800040101010101" charset="-122"/>
              </a:rPr>
              <a:t>2.</a:t>
            </a:r>
            <a:r>
              <a:rPr lang="zh-CN" altLang="en-US">
                <a:solidFill>
                  <a:srgbClr val="0070C0"/>
                </a:solidFill>
                <a:latin typeface="华文新魏" panose="02010800040101010101" charset="-122"/>
                <a:ea typeface="华文新魏" panose="02010800040101010101" charset="-122"/>
              </a:rPr>
              <a:t>主题明确集中</a:t>
            </a:r>
            <a:endParaRPr lang="zh-CN" altLang="en-US">
              <a:solidFill>
                <a:srgbClr val="0070C0"/>
              </a:solidFill>
              <a:latin typeface="华文新魏" panose="02010800040101010101" charset="-122"/>
              <a:ea typeface="华文新魏" panose="02010800040101010101" charset="-122"/>
            </a:endParaRPr>
          </a:p>
          <a:p>
            <a:r>
              <a:rPr lang="zh-CN" altLang="en-US">
                <a:latin typeface="华文新魏" panose="02010800040101010101" charset="-122"/>
                <a:ea typeface="华文新魏" panose="02010800040101010101" charset="-122"/>
              </a:rPr>
              <a:t>一般可从歌词的题目迅速了解主题，如《常回家看看》《思念》《爱拼才会赢》等，有的会在歌词重复句子揭示，如《大海》。</a:t>
            </a:r>
            <a:endParaRPr lang="zh-CN" altLang="en-US">
              <a:latin typeface="华文新魏" panose="02010800040101010101" charset="-122"/>
              <a:ea typeface="华文新魏" panose="02010800040101010101"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4294967295"/>
          </p:nvPr>
        </p:nvSpPr>
        <p:spPr>
          <a:xfrm>
            <a:off x="0" y="432435"/>
            <a:ext cx="8604885" cy="5694045"/>
          </a:xfrm>
        </p:spPr>
        <p:txBody>
          <a:bodyPr>
            <a:normAutofit/>
          </a:bodyPr>
          <a:p>
            <a:r>
              <a:rPr lang="en-US" altLang="zh-CN">
                <a:solidFill>
                  <a:srgbClr val="0070C0"/>
                </a:solidFill>
                <a:latin typeface="华文新魏" panose="02010800040101010101" charset="-122"/>
                <a:ea typeface="华文新魏" panose="02010800040101010101" charset="-122"/>
              </a:rPr>
              <a:t>3.</a:t>
            </a:r>
            <a:r>
              <a:rPr lang="zh-CN" altLang="en-US">
                <a:solidFill>
                  <a:srgbClr val="0070C0"/>
                </a:solidFill>
                <a:latin typeface="华文新魏" panose="02010800040101010101" charset="-122"/>
                <a:ea typeface="华文新魏" panose="02010800040101010101" charset="-122"/>
              </a:rPr>
              <a:t>结构整饬</a:t>
            </a:r>
            <a:endParaRPr lang="zh-CN" altLang="en-US">
              <a:solidFill>
                <a:srgbClr val="0070C0"/>
              </a:solidFill>
              <a:latin typeface="华文新魏" panose="02010800040101010101" charset="-122"/>
              <a:ea typeface="华文新魏" panose="02010800040101010101" charset="-122"/>
            </a:endParaRPr>
          </a:p>
          <a:p>
            <a:r>
              <a:rPr lang="zh-CN" altLang="en-US">
                <a:latin typeface="华文新魏" panose="02010800040101010101" charset="-122"/>
                <a:ea typeface="华文新魏" panose="02010800040101010101" charset="-122"/>
              </a:rPr>
              <a:t>歌词要有起码的句式和段式，以适应歌曲的乐句与乐段。</a:t>
            </a:r>
            <a:endParaRPr lang="zh-CN" altLang="en-US">
              <a:latin typeface="华文新魏" panose="02010800040101010101" charset="-122"/>
              <a:ea typeface="华文新魏" panose="02010800040101010101" charset="-122"/>
            </a:endParaRPr>
          </a:p>
          <a:p>
            <a:r>
              <a:rPr lang="zh-CN" altLang="en-US">
                <a:latin typeface="华文新魏" panose="02010800040101010101" charset="-122"/>
                <a:ea typeface="华文新魏" panose="02010800040101010101" charset="-122"/>
              </a:rPr>
              <a:t>基本句式一般为“2+2+3”的七字句和“2+3”五子句</a:t>
            </a:r>
            <a:endParaRPr lang="zh-CN" altLang="en-US">
              <a:latin typeface="华文新魏" panose="02010800040101010101" charset="-122"/>
              <a:ea typeface="华文新魏" panose="02010800040101010101" charset="-122"/>
            </a:endParaRPr>
          </a:p>
          <a:p>
            <a:r>
              <a:rPr lang="zh-CN" altLang="en-US">
                <a:latin typeface="华文新魏" panose="02010800040101010101" charset="-122"/>
                <a:ea typeface="华文新魏" panose="02010800040101010101" charset="-122"/>
              </a:rPr>
              <a:t>基本段式为一段式、二段式、三段式和多段式。</a:t>
            </a:r>
            <a:endParaRPr lang="zh-CN" altLang="en-US">
              <a:latin typeface="华文新魏" panose="02010800040101010101" charset="-122"/>
              <a:ea typeface="华文新魏" panose="02010800040101010101" charset="-122"/>
            </a:endParaRPr>
          </a:p>
          <a:p>
            <a:r>
              <a:rPr lang="en-US" altLang="zh-CN">
                <a:solidFill>
                  <a:srgbClr val="0070C0"/>
                </a:solidFill>
                <a:latin typeface="华文新魏" panose="02010800040101010101" charset="-122"/>
                <a:ea typeface="华文新魏" panose="02010800040101010101" charset="-122"/>
              </a:rPr>
              <a:t>4.</a:t>
            </a:r>
            <a:r>
              <a:rPr lang="zh-CN" altLang="en-US">
                <a:solidFill>
                  <a:srgbClr val="0070C0"/>
                </a:solidFill>
                <a:latin typeface="华文新魏" panose="02010800040101010101" charset="-122"/>
                <a:ea typeface="华文新魏" panose="02010800040101010101" charset="-122"/>
              </a:rPr>
              <a:t>以押韵营造旋律</a:t>
            </a:r>
            <a:endParaRPr lang="zh-CN" altLang="en-US">
              <a:solidFill>
                <a:srgbClr val="0070C0"/>
              </a:solidFill>
              <a:latin typeface="华文新魏" panose="02010800040101010101" charset="-122"/>
              <a:ea typeface="华文新魏" panose="02010800040101010101" charset="-122"/>
            </a:endParaRPr>
          </a:p>
          <a:p>
            <a:r>
              <a:rPr lang="zh-CN" altLang="en-US">
                <a:latin typeface="华文新魏" panose="02010800040101010101" charset="-122"/>
                <a:ea typeface="华文新魏" panose="02010800040101010101" charset="-122"/>
              </a:rPr>
              <a:t>押韵的方式多样，可以一韵到底，比如《茉莉花》；也可中途转韵。</a:t>
            </a:r>
            <a:endParaRPr lang="zh-CN" altLang="en-US">
              <a:latin typeface="华文新魏" panose="02010800040101010101" charset="-122"/>
              <a:ea typeface="华文新魏" panose="02010800040101010101" charset="-122"/>
            </a:endParaRPr>
          </a:p>
          <a:p>
            <a:endParaRPr lang="zh-CN" altLang="en-US">
              <a:latin typeface="华文新魏" panose="02010800040101010101" charset="-122"/>
              <a:ea typeface="华文新魏" panose="02010800040101010101"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4294967295"/>
          </p:nvPr>
        </p:nvSpPr>
        <p:spPr>
          <a:xfrm>
            <a:off x="0" y="376555"/>
            <a:ext cx="8729980" cy="6195060"/>
          </a:xfrm>
        </p:spPr>
        <p:txBody>
          <a:bodyPr>
            <a:normAutofit/>
          </a:bodyPr>
          <a:p>
            <a:r>
              <a:rPr lang="en-US" altLang="zh-CN">
                <a:solidFill>
                  <a:srgbClr val="0070C0"/>
                </a:solidFill>
                <a:latin typeface="华文新魏" panose="02010800040101010101" charset="-122"/>
                <a:ea typeface="华文新魏" panose="02010800040101010101" charset="-122"/>
              </a:rPr>
              <a:t>5.</a:t>
            </a:r>
            <a:r>
              <a:rPr lang="zh-CN" altLang="en-US">
                <a:solidFill>
                  <a:srgbClr val="0070C0"/>
                </a:solidFill>
                <a:latin typeface="华文新魏" panose="02010800040101010101" charset="-122"/>
                <a:ea typeface="华文新魏" panose="02010800040101010101" charset="-122"/>
              </a:rPr>
              <a:t>语言朴素，口语化</a:t>
            </a:r>
            <a:endParaRPr lang="zh-CN" altLang="en-US">
              <a:solidFill>
                <a:srgbClr val="0070C0"/>
              </a:solidFill>
              <a:latin typeface="华文新魏" panose="02010800040101010101" charset="-122"/>
              <a:ea typeface="华文新魏" panose="02010800040101010101" charset="-122"/>
            </a:endParaRPr>
          </a:p>
          <a:p>
            <a:r>
              <a:rPr lang="zh-CN" altLang="en-US">
                <a:latin typeface="华文新魏" panose="02010800040101010101" charset="-122"/>
                <a:ea typeface="华文新魏" panose="02010800040101010101" charset="-122"/>
              </a:rPr>
              <a:t>歌词属于听觉艺术，要求在旋律一次性运动中把捉住歌词大意。因此歌词遣词用句，一定要通俗易懂、尽量口语化，尽可能地不用形容词，方可被瞬间理解。</a:t>
            </a:r>
            <a:endParaRPr lang="zh-CN" altLang="en-US">
              <a:latin typeface="华文新魏" panose="02010800040101010101" charset="-122"/>
              <a:ea typeface="华文新魏" panose="02010800040101010101" charset="-122"/>
            </a:endParaRPr>
          </a:p>
          <a:p>
            <a:r>
              <a:rPr lang="en-US" altLang="zh-CN">
                <a:solidFill>
                  <a:srgbClr val="0070C0"/>
                </a:solidFill>
                <a:latin typeface="华文新魏" panose="02010800040101010101" charset="-122"/>
                <a:ea typeface="华文新魏" panose="02010800040101010101" charset="-122"/>
              </a:rPr>
              <a:t>6.</a:t>
            </a:r>
            <a:r>
              <a:rPr lang="zh-CN" altLang="en-US">
                <a:solidFill>
                  <a:srgbClr val="0070C0"/>
                </a:solidFill>
                <a:latin typeface="华文新魏" panose="02010800040101010101" charset="-122"/>
                <a:ea typeface="华文新魏" panose="02010800040101010101" charset="-122"/>
              </a:rPr>
              <a:t>营造流行句，记忆点</a:t>
            </a:r>
            <a:endParaRPr lang="zh-CN" altLang="en-US">
              <a:solidFill>
                <a:srgbClr val="0070C0"/>
              </a:solidFill>
              <a:latin typeface="华文新魏" panose="02010800040101010101" charset="-122"/>
              <a:ea typeface="华文新魏" panose="02010800040101010101" charset="-122"/>
            </a:endParaRPr>
          </a:p>
          <a:p>
            <a:r>
              <a:rPr lang="zh-CN" altLang="en-US">
                <a:latin typeface="华文新魏" panose="02010800040101010101" charset="-122"/>
                <a:ea typeface="华文新魏" panose="02010800040101010101" charset="-122"/>
              </a:rPr>
              <a:t>以歌名为核心的流行句，如《一生何求》《一无所有》《我是一匹来自北方的狼》等；在主歌或副歌中设置流行句或记忆点，如《常回家看看》围绕“常回家看看”设置的句式，《爱拼才会赢》中的“三分天注定，七分靠打拼”。</a:t>
            </a:r>
            <a:endParaRPr lang="zh-CN" altLang="en-US">
              <a:latin typeface="华文新魏" panose="02010800040101010101" charset="-122"/>
              <a:ea typeface="华文新魏" panose="02010800040101010101" charset="-122"/>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写作练习</a:t>
            </a:r>
            <a:endParaRPr lang="zh-CN" altLang="en-US"/>
          </a:p>
        </p:txBody>
      </p:sp>
      <p:sp>
        <p:nvSpPr>
          <p:cNvPr id="3" name="内容占位符 2"/>
          <p:cNvSpPr>
            <a:spLocks noGrp="1"/>
          </p:cNvSpPr>
          <p:nvPr>
            <p:ph idx="1"/>
          </p:nvPr>
        </p:nvSpPr>
        <p:spPr/>
        <p:txBody>
          <a:bodyPr/>
          <a:p>
            <a:r>
              <a:rPr lang="zh-CN" altLang="en-US">
                <a:latin typeface="华文新魏" panose="02010800040101010101" charset="-122"/>
                <a:ea typeface="华文新魏" panose="02010800040101010101" charset="-122"/>
              </a:rPr>
              <a:t>一、分析歌词《思念》的结构，并仿写一首歌词。</a:t>
            </a:r>
            <a:endParaRPr lang="zh-CN" altLang="en-US">
              <a:latin typeface="华文新魏" panose="02010800040101010101" charset="-122"/>
              <a:ea typeface="华文新魏" panose="02010800040101010101" charset="-122"/>
            </a:endParaRPr>
          </a:p>
          <a:p>
            <a:r>
              <a:rPr lang="zh-CN" altLang="en-US">
                <a:latin typeface="华文新魏" panose="02010800040101010101" charset="-122"/>
                <a:ea typeface="华文新魏" panose="02010800040101010101" charset="-122"/>
              </a:rPr>
              <a:t>二、请将你创作的自由诗改写成歌词。</a:t>
            </a:r>
            <a:endParaRPr lang="en-US" altLang="zh-CN">
              <a:latin typeface="华文新魏" panose="02010800040101010101" charset="-122"/>
              <a:ea typeface="华文新魏" panose="02010800040101010101"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“诗”是一种怎样的文字艺术？</a:t>
            </a:r>
            <a:endParaRPr lang="zh-CN" altLang="en-US"/>
          </a:p>
        </p:txBody>
      </p:sp>
      <p:sp>
        <p:nvSpPr>
          <p:cNvPr id="3" name="内容占位符 2"/>
          <p:cNvSpPr>
            <a:spLocks noGrp="1"/>
          </p:cNvSpPr>
          <p:nvPr>
            <p:ph idx="1"/>
          </p:nvPr>
        </p:nvSpPr>
        <p:spPr/>
        <p:txBody>
          <a:bodyPr>
            <a:normAutofit lnSpcReduction="20000"/>
          </a:bodyPr>
          <a:p>
            <a:r>
              <a:rPr lang="zh-CN" altLang="en-US">
                <a:latin typeface="华文新魏" panose="02010800040101010101" charset="-122"/>
                <a:ea typeface="华文新魏" panose="02010800040101010101" charset="-122"/>
              </a:rPr>
              <a:t>1.诗是精致艺术（FINE ARTS），不是粗鄙之物，</a:t>
            </a:r>
            <a:r>
              <a:rPr lang="zh-CN" altLang="en-US">
                <a:latin typeface="华文新魏" panose="02010800040101010101" charset="-122"/>
                <a:ea typeface="华文新魏" panose="02010800040101010101" charset="-122"/>
                <a:sym typeface="+mn-ea"/>
              </a:rPr>
              <a:t>除非暗合了艺术的形式</a:t>
            </a:r>
            <a:r>
              <a:rPr lang="zh-CN" altLang="en-US">
                <a:latin typeface="华文新魏" panose="02010800040101010101" charset="-122"/>
                <a:ea typeface="华文新魏" panose="02010800040101010101" charset="-122"/>
              </a:rPr>
              <a:t>。</a:t>
            </a:r>
            <a:endParaRPr lang="zh-CN" altLang="en-US">
              <a:latin typeface="华文新魏" panose="02010800040101010101" charset="-122"/>
              <a:ea typeface="华文新魏" panose="02010800040101010101" charset="-122"/>
            </a:endParaRPr>
          </a:p>
          <a:p>
            <a:r>
              <a:rPr lang="zh-CN" altLang="en-US">
                <a:latin typeface="华文新魏" panose="02010800040101010101" charset="-122"/>
                <a:ea typeface="华文新魏" panose="02010800040101010101" charset="-122"/>
              </a:rPr>
              <a:t>诗来自于对生活与事物新的意义和价值的认知，它超越日常、尘俗的感受，“永远第一次”，“发现”或者“重新发现”这个世界。</a:t>
            </a:r>
            <a:endParaRPr lang="zh-CN" altLang="en-US">
              <a:latin typeface="华文新魏" panose="02010800040101010101" charset="-122"/>
              <a:ea typeface="华文新魏" panose="02010800040101010101" charset="-122"/>
            </a:endParaRPr>
          </a:p>
          <a:p>
            <a:r>
              <a:rPr lang="en-US" altLang="zh-CN">
                <a:latin typeface="华文新魏" panose="02010800040101010101" charset="-122"/>
                <a:ea typeface="华文新魏" panose="02010800040101010101" charset="-122"/>
              </a:rPr>
              <a:t>2</a:t>
            </a:r>
            <a:r>
              <a:rPr lang="zh-CN" altLang="en-US">
                <a:latin typeface="华文新魏" panose="02010800040101010101" charset="-122"/>
                <a:ea typeface="华文新魏" panose="02010800040101010101" charset="-122"/>
              </a:rPr>
              <a:t>.诗是文字压缩的艺术。能指大于所指；用物象、意象、象征说话；用意境说话；跳跃、留白。</a:t>
            </a:r>
            <a:endParaRPr lang="zh-CN" altLang="en-US">
              <a:latin typeface="华文新魏" panose="02010800040101010101" charset="-122"/>
              <a:ea typeface="华文新魏" panose="02010800040101010101"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nvPr>
        </p:nvSpPr>
        <p:spPr/>
        <p:txBody>
          <a:bodyPr>
            <a:normAutofit fontScale="90000"/>
          </a:bodyPr>
          <a:p>
            <a:r>
              <a:rPr lang="zh-CN" altLang="en-US">
                <a:latin typeface="华文新魏" panose="02010800040101010101" charset="-122"/>
                <a:ea typeface="华文新魏" panose="02010800040101010101" charset="-122"/>
                <a:sym typeface="+mn-ea"/>
              </a:rPr>
              <a:t>镜    中</a:t>
            </a:r>
            <a:br>
              <a:rPr lang="zh-CN" altLang="en-US">
                <a:latin typeface="华文新魏" panose="02010800040101010101" charset="-122"/>
                <a:ea typeface="华文新魏" panose="02010800040101010101" charset="-122"/>
                <a:sym typeface="+mn-ea"/>
              </a:rPr>
            </a:br>
            <a:r>
              <a:rPr lang="zh-CN" altLang="en-US">
                <a:latin typeface="华文新魏" panose="02010800040101010101" charset="-122"/>
                <a:ea typeface="华文新魏" panose="02010800040101010101" charset="-122"/>
                <a:sym typeface="+mn-ea"/>
              </a:rPr>
              <a:t>                               </a:t>
            </a:r>
            <a:r>
              <a:rPr lang="zh-CN" altLang="en-US" sz="3200">
                <a:latin typeface="华文新魏" panose="02010800040101010101" charset="-122"/>
                <a:ea typeface="华文新魏" panose="02010800040101010101" charset="-122"/>
                <a:sym typeface="+mn-ea"/>
              </a:rPr>
              <a:t>张枣</a:t>
            </a:r>
            <a:r>
              <a:rPr lang="zh-CN" altLang="en-US">
                <a:latin typeface="华文新魏" panose="02010800040101010101" charset="-122"/>
                <a:ea typeface="华文新魏" panose="02010800040101010101" charset="-122"/>
                <a:sym typeface="+mn-ea"/>
              </a:rPr>
              <a:t> </a:t>
            </a:r>
            <a:endParaRPr lang="zh-CN" altLang="en-US">
              <a:latin typeface="华文新魏" panose="02010800040101010101" charset="-122"/>
              <a:ea typeface="华文新魏" panose="02010800040101010101" charset="-122"/>
              <a:sym typeface="+mn-ea"/>
            </a:endParaRPr>
          </a:p>
        </p:txBody>
      </p:sp>
      <p:sp>
        <p:nvSpPr>
          <p:cNvPr id="3" name="内容占位符 2"/>
          <p:cNvSpPr>
            <a:spLocks noGrp="1"/>
          </p:cNvSpPr>
          <p:nvPr>
            <p:ph sz="half" idx="1"/>
          </p:nvPr>
        </p:nvSpPr>
        <p:spPr>
          <a:xfrm>
            <a:off x="276860" y="1600835"/>
            <a:ext cx="4552315" cy="5067935"/>
          </a:xfrm>
        </p:spPr>
        <p:txBody>
          <a:bodyPr>
            <a:normAutofit/>
          </a:bodyPr>
          <a:p>
            <a:pPr marL="0" indent="0" algn="l">
              <a:buNone/>
            </a:pPr>
            <a:r>
              <a:rPr lang="zh-CN" altLang="en-US">
                <a:latin typeface="华文新魏" panose="02010800040101010101" charset="-122"/>
                <a:ea typeface="华文新魏" panose="02010800040101010101" charset="-122"/>
              </a:rPr>
              <a:t>只要想起一生中后悔的事</a:t>
            </a:r>
            <a:endParaRPr lang="zh-CN" altLang="en-US">
              <a:latin typeface="华文新魏" panose="02010800040101010101" charset="-122"/>
              <a:ea typeface="华文新魏" panose="02010800040101010101" charset="-122"/>
            </a:endParaRPr>
          </a:p>
          <a:p>
            <a:pPr marL="0" indent="0" algn="l">
              <a:buNone/>
            </a:pPr>
            <a:r>
              <a:rPr lang="zh-CN" altLang="en-US">
                <a:latin typeface="华文新魏" panose="02010800040101010101" charset="-122"/>
                <a:ea typeface="华文新魏" panose="02010800040101010101" charset="-122"/>
              </a:rPr>
              <a:t>梅花便落了下来</a:t>
            </a:r>
            <a:endParaRPr lang="zh-CN" altLang="en-US">
              <a:latin typeface="华文新魏" panose="02010800040101010101" charset="-122"/>
              <a:ea typeface="华文新魏" panose="02010800040101010101" charset="-122"/>
            </a:endParaRPr>
          </a:p>
          <a:p>
            <a:pPr marL="0" indent="0" algn="l">
              <a:buNone/>
            </a:pPr>
            <a:r>
              <a:rPr lang="zh-CN" altLang="en-US">
                <a:latin typeface="华文新魏" panose="02010800040101010101" charset="-122"/>
                <a:ea typeface="华文新魏" panose="02010800040101010101" charset="-122"/>
              </a:rPr>
              <a:t>比如看她游泳到河的另一岸</a:t>
            </a:r>
            <a:endParaRPr lang="zh-CN" altLang="en-US">
              <a:latin typeface="华文新魏" panose="02010800040101010101" charset="-122"/>
              <a:ea typeface="华文新魏" panose="02010800040101010101" charset="-122"/>
            </a:endParaRPr>
          </a:p>
          <a:p>
            <a:pPr marL="0" indent="0" algn="l">
              <a:buNone/>
            </a:pPr>
            <a:r>
              <a:rPr lang="zh-CN" altLang="en-US">
                <a:latin typeface="华文新魏" panose="02010800040101010101" charset="-122"/>
                <a:ea typeface="华文新魏" panose="02010800040101010101" charset="-122"/>
              </a:rPr>
              <a:t>比如登上一株松木梯子</a:t>
            </a:r>
            <a:endParaRPr lang="zh-CN" altLang="en-US">
              <a:latin typeface="华文新魏" panose="02010800040101010101" charset="-122"/>
              <a:ea typeface="华文新魏" panose="02010800040101010101" charset="-122"/>
            </a:endParaRPr>
          </a:p>
          <a:p>
            <a:pPr marL="0" indent="0" algn="l">
              <a:buNone/>
            </a:pPr>
            <a:r>
              <a:rPr lang="zh-CN" altLang="en-US">
                <a:latin typeface="华文新魏" panose="02010800040101010101" charset="-122"/>
                <a:ea typeface="华文新魏" panose="02010800040101010101" charset="-122"/>
              </a:rPr>
              <a:t>危险的事固然美丽</a:t>
            </a:r>
            <a:endParaRPr lang="zh-CN" altLang="en-US">
              <a:latin typeface="华文新魏" panose="02010800040101010101" charset="-122"/>
              <a:ea typeface="华文新魏" panose="02010800040101010101" charset="-122"/>
            </a:endParaRPr>
          </a:p>
          <a:p>
            <a:pPr marL="0" indent="0" algn="l">
              <a:buNone/>
            </a:pPr>
            <a:r>
              <a:rPr lang="zh-CN" altLang="en-US">
                <a:latin typeface="华文新魏" panose="02010800040101010101" charset="-122"/>
                <a:ea typeface="华文新魏" panose="02010800040101010101" charset="-122"/>
              </a:rPr>
              <a:t>不如看她骑马归来</a:t>
            </a:r>
            <a:endParaRPr lang="zh-CN" altLang="en-US">
              <a:latin typeface="华文新魏" panose="02010800040101010101" charset="-122"/>
              <a:ea typeface="华文新魏" panose="02010800040101010101" charset="-122"/>
            </a:endParaRPr>
          </a:p>
          <a:p>
            <a:pPr marL="0" indent="0" algn="l">
              <a:buNone/>
            </a:pPr>
            <a:r>
              <a:rPr lang="zh-CN" altLang="en-US">
                <a:latin typeface="华文新魏" panose="02010800040101010101" charset="-122"/>
                <a:ea typeface="华文新魏" panose="02010800040101010101" charset="-122"/>
              </a:rPr>
              <a:t>面颊温暖，</a:t>
            </a:r>
            <a:r>
              <a:rPr lang="zh-CN" altLang="en-US" sz="3200">
                <a:latin typeface="华文新魏" panose="02010800040101010101" charset="-122"/>
                <a:ea typeface="华文新魏" panose="02010800040101010101" charset="-122"/>
              </a:rPr>
              <a:t>　　</a:t>
            </a:r>
            <a:r>
              <a:rPr lang="zh-CN" altLang="en-US">
                <a:latin typeface="华文新魏" panose="02010800040101010101" charset="-122"/>
                <a:ea typeface="华文新魏" panose="02010800040101010101" charset="-122"/>
              </a:rPr>
              <a:t>　　</a:t>
            </a:r>
            <a:endParaRPr lang="zh-CN" altLang="en-US">
              <a:latin typeface="华文新魏" panose="02010800040101010101" charset="-122"/>
              <a:ea typeface="华文新魏" panose="02010800040101010101" charset="-122"/>
            </a:endParaRPr>
          </a:p>
        </p:txBody>
      </p:sp>
      <p:sp>
        <p:nvSpPr>
          <p:cNvPr id="5" name="内容占位符 4"/>
          <p:cNvSpPr>
            <a:spLocks noGrp="1"/>
          </p:cNvSpPr>
          <p:nvPr>
            <p:ph sz="half" idx="2"/>
          </p:nvPr>
        </p:nvSpPr>
        <p:spPr>
          <a:xfrm>
            <a:off x="4648200" y="1684020"/>
            <a:ext cx="4469765" cy="4442460"/>
          </a:xfrm>
        </p:spPr>
        <p:txBody>
          <a:bodyPr>
            <a:noAutofit/>
          </a:bodyPr>
          <a:p>
            <a:r>
              <a:rPr lang="zh-CN" altLang="en-US">
                <a:latin typeface="华文新魏" panose="02010800040101010101" charset="-122"/>
                <a:ea typeface="华文新魏" panose="02010800040101010101" charset="-122"/>
                <a:sym typeface="+mn-ea"/>
              </a:rPr>
              <a:t>羞惭。低下头，回答着皇帝</a:t>
            </a:r>
            <a:endParaRPr lang="zh-CN" altLang="en-US">
              <a:latin typeface="华文新魏" panose="02010800040101010101" charset="-122"/>
              <a:ea typeface="华文新魏" panose="02010800040101010101" charset="-122"/>
            </a:endParaRPr>
          </a:p>
          <a:p>
            <a:r>
              <a:rPr lang="zh-CN" altLang="en-US">
                <a:latin typeface="华文新魏" panose="02010800040101010101" charset="-122"/>
                <a:ea typeface="华文新魏" panose="02010800040101010101" charset="-122"/>
                <a:sym typeface="+mn-ea"/>
              </a:rPr>
              <a:t>一面镜子永远等侯她</a:t>
            </a:r>
            <a:endParaRPr lang="zh-CN" altLang="en-US">
              <a:latin typeface="华文新魏" panose="02010800040101010101" charset="-122"/>
              <a:ea typeface="华文新魏" panose="02010800040101010101" charset="-122"/>
              <a:sym typeface="+mn-ea"/>
            </a:endParaRPr>
          </a:p>
          <a:p>
            <a:r>
              <a:rPr lang="zh-CN" altLang="en-US">
                <a:latin typeface="华文新魏" panose="02010800040101010101" charset="-122"/>
                <a:ea typeface="华文新魏" panose="02010800040101010101" charset="-122"/>
                <a:sym typeface="+mn-ea"/>
              </a:rPr>
              <a:t>让她坐到镜中常坐的地方</a:t>
            </a:r>
            <a:endParaRPr lang="zh-CN" altLang="en-US">
              <a:latin typeface="华文新魏" panose="02010800040101010101" charset="-122"/>
              <a:ea typeface="华文新魏" panose="02010800040101010101" charset="-122"/>
              <a:sym typeface="+mn-ea"/>
            </a:endParaRPr>
          </a:p>
          <a:p>
            <a:r>
              <a:rPr lang="zh-CN" altLang="en-US">
                <a:latin typeface="华文新魏" panose="02010800040101010101" charset="-122"/>
                <a:ea typeface="华文新魏" panose="02010800040101010101" charset="-122"/>
                <a:sym typeface="+mn-ea"/>
              </a:rPr>
              <a:t>望着窗外，只要想起一生中后悔的事</a:t>
            </a:r>
            <a:endParaRPr lang="zh-CN" altLang="en-US">
              <a:latin typeface="华文新魏" panose="02010800040101010101" charset="-122"/>
              <a:ea typeface="华文新魏" panose="02010800040101010101" charset="-122"/>
              <a:sym typeface="+mn-ea"/>
            </a:endParaRPr>
          </a:p>
          <a:p>
            <a:r>
              <a:rPr lang="zh-CN" altLang="en-US">
                <a:latin typeface="华文新魏" panose="02010800040101010101" charset="-122"/>
                <a:ea typeface="华文新魏" panose="02010800040101010101" charset="-122"/>
                <a:sym typeface="+mn-ea"/>
              </a:rPr>
              <a:t>梅花便落满了南山</a:t>
            </a:r>
            <a:endParaRPr lang="zh-CN" altLang="en-US">
              <a:latin typeface="华文新魏" panose="02010800040101010101" charset="-122"/>
              <a:ea typeface="华文新魏" panose="02010800040101010101" charset="-122"/>
              <a:sym typeface="+mn-ea"/>
            </a:endParaRPr>
          </a:p>
          <a:p>
            <a:endParaRPr lang="zh-CN" altLang="en-US" sz="3200">
              <a:latin typeface="华文新魏" panose="02010800040101010101" charset="-122"/>
              <a:ea typeface="华文新魏" panose="02010800040101010101"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normAutofit/>
          </a:bodyPr>
          <a:p>
            <a:r>
              <a:rPr lang="en-US" altLang="zh-CN">
                <a:latin typeface="华文新魏" panose="02010800040101010101" charset="-122"/>
                <a:ea typeface="华文新魏" panose="02010800040101010101" charset="-122"/>
              </a:rPr>
              <a:t>3</a:t>
            </a:r>
            <a:r>
              <a:rPr lang="zh-CN" altLang="en-US">
                <a:latin typeface="华文新魏" panose="02010800040101010101" charset="-122"/>
                <a:ea typeface="华文新魏" panose="02010800040101010101" charset="-122"/>
              </a:rPr>
              <a:t>.诗歌是一个炫技、主动修辞的艺术。以形式、文字</a:t>
            </a:r>
            <a:r>
              <a:rPr lang="zh-CN" altLang="en-US">
                <a:latin typeface="华文新魏" panose="02010800040101010101" charset="-122"/>
                <a:ea typeface="华文新魏" panose="02010800040101010101" charset="-122"/>
                <a:sym typeface="+mn-ea"/>
              </a:rPr>
              <a:t>引起注意；</a:t>
            </a:r>
            <a:r>
              <a:rPr lang="zh-CN" altLang="en-US">
                <a:latin typeface="华文新魏" panose="02010800040101010101" charset="-122"/>
                <a:ea typeface="华文新魏" panose="02010800040101010101" charset="-122"/>
              </a:rPr>
              <a:t>扭断语法的脖子；跳行、抛字、断句；重复/啰嗦/格律（反其道而行之）；最后会有一个翻转。</a:t>
            </a:r>
            <a:endParaRPr lang="zh-CN" altLang="en-US">
              <a:latin typeface="华文新魏" panose="02010800040101010101" charset="-122"/>
              <a:ea typeface="华文新魏" panose="02010800040101010101" charset="-122"/>
            </a:endParaRPr>
          </a:p>
          <a:p>
            <a:r>
              <a:rPr lang="zh-CN" altLang="en-US">
                <a:solidFill>
                  <a:srgbClr val="0070C0"/>
                </a:solidFill>
                <a:latin typeface="华文新魏" panose="02010800040101010101" charset="-122"/>
                <a:ea typeface="华文新魏" panose="02010800040101010101" charset="-122"/>
              </a:rPr>
              <a:t>出门一笑大江横，欸乃一声江水绿。</a:t>
            </a:r>
            <a:endParaRPr lang="zh-CN" altLang="en-US">
              <a:solidFill>
                <a:srgbClr val="0070C0"/>
              </a:solidFill>
              <a:latin typeface="华文新魏" panose="02010800040101010101" charset="-122"/>
              <a:ea typeface="华文新魏" panose="02010800040101010101" charset="-122"/>
            </a:endParaRPr>
          </a:p>
          <a:p>
            <a:r>
              <a:rPr lang="en-US" altLang="zh-CN">
                <a:latin typeface="华文新魏" panose="02010800040101010101" charset="-122"/>
                <a:ea typeface="华文新魏" panose="02010800040101010101" charset="-122"/>
              </a:rPr>
              <a:t>4</a:t>
            </a:r>
            <a:r>
              <a:rPr lang="zh-CN" altLang="en-US">
                <a:latin typeface="华文新魏" panose="02010800040101010101" charset="-122"/>
                <a:ea typeface="华文新魏" panose="02010800040101010101" charset="-122"/>
              </a:rPr>
              <a:t>.诗是翻转度最高的艺术。</a:t>
            </a:r>
            <a:endParaRPr lang="zh-CN" altLang="en-US">
              <a:latin typeface="华文新魏" panose="02010800040101010101" charset="-122"/>
              <a:ea typeface="华文新魏" panose="02010800040101010101" charset="-122"/>
            </a:endParaRPr>
          </a:p>
          <a:p>
            <a:r>
              <a:rPr lang="zh-CN" altLang="en-US">
                <a:latin typeface="华文新魏" panose="02010800040101010101" charset="-122"/>
                <a:ea typeface="华文新魏" panose="02010800040101010101" charset="-122"/>
              </a:rPr>
              <a:t>《张常氏，你的保姆》</a:t>
            </a:r>
            <a:endParaRPr lang="zh-CN" altLang="en-US">
              <a:latin typeface="华文新魏" panose="02010800040101010101" charset="-122"/>
              <a:ea typeface="华文新魏" panose="02010800040101010101"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mtClean="0">
                <a:latin typeface="华文新魏" panose="02010800040101010101" charset="-122"/>
                <a:ea typeface="华文新魏" panose="02010800040101010101" charset="-122"/>
                <a:sym typeface="+mn-ea"/>
              </a:rPr>
              <a:t>诗歌写作要点</a:t>
            </a:r>
            <a:endParaRPr lang="zh-CN" altLang="en-US" dirty="0"/>
          </a:p>
        </p:txBody>
      </p:sp>
      <p:sp>
        <p:nvSpPr>
          <p:cNvPr id="3" name="内容占位符 2"/>
          <p:cNvSpPr>
            <a:spLocks noGrp="1"/>
          </p:cNvSpPr>
          <p:nvPr>
            <p:ph idx="1"/>
          </p:nvPr>
        </p:nvSpPr>
        <p:spPr/>
        <p:txBody>
          <a:bodyPr/>
          <a:lstStyle/>
          <a:p>
            <a:r>
              <a:rPr lang="zh-CN" altLang="en-US">
                <a:solidFill>
                  <a:srgbClr val="0070C0"/>
                </a:solidFill>
                <a:latin typeface="华文新魏" panose="02010800040101010101" charset="-122"/>
                <a:ea typeface="华文新魏" panose="02010800040101010101" charset="-122"/>
                <a:sym typeface="+mn-ea"/>
              </a:rPr>
              <a:t>◎从当下的生活中把捉诗意</a:t>
            </a:r>
            <a:endParaRPr lang="zh-CN" altLang="en-US">
              <a:solidFill>
                <a:srgbClr val="0070C0"/>
              </a:solidFill>
              <a:latin typeface="华文新魏" panose="02010800040101010101" charset="-122"/>
              <a:ea typeface="华文新魏" panose="02010800040101010101" charset="-122"/>
              <a:sym typeface="+mn-ea"/>
            </a:endParaRPr>
          </a:p>
          <a:p>
            <a:r>
              <a:rPr lang="zh-CN" altLang="en-US">
                <a:latin typeface="华文新魏" panose="02010800040101010101" charset="-122"/>
                <a:ea typeface="华文新魏" panose="02010800040101010101" charset="-122"/>
                <a:sym typeface="+mn-ea"/>
              </a:rPr>
              <a:t>所谓诗意，就是诗人通过对内心世界的精粹提炼与外部世界的敏锐观察所传达给读者的独特意义与新鲜感受。</a:t>
            </a:r>
            <a:endParaRPr lang="zh-CN" altLang="en-US">
              <a:latin typeface="华文新魏" panose="02010800040101010101" charset="-122"/>
              <a:ea typeface="华文新魏" panose="02010800040101010101" charset="-122"/>
            </a:endParaRPr>
          </a:p>
          <a:p>
            <a:r>
              <a:rPr lang="zh-CN" altLang="en-US">
                <a:solidFill>
                  <a:srgbClr val="FF0000"/>
                </a:solidFill>
                <a:latin typeface="华文新魏" panose="02010800040101010101" charset="-122"/>
                <a:ea typeface="华文新魏" panose="02010800040101010101" charset="-122"/>
                <a:sym typeface="+mn-ea"/>
              </a:rPr>
              <a:t>永远第一次，永远是奇观。</a:t>
            </a:r>
            <a:endParaRPr lang="zh-CN" altLang="en-US">
              <a:solidFill>
                <a:srgbClr val="FF0000"/>
              </a:solidFill>
              <a:latin typeface="华文新魏" panose="02010800040101010101" charset="-122"/>
              <a:ea typeface="华文新魏" panose="02010800040101010101" charset="-122"/>
              <a:sym typeface="+mn-ea"/>
            </a:endParaRPr>
          </a:p>
          <a:p>
            <a:r>
              <a:rPr lang="zh-CN" altLang="en-US">
                <a:latin typeface="华文新魏" panose="02010800040101010101" charset="-122"/>
                <a:ea typeface="华文新魏" panose="02010800040101010101" charset="-122"/>
                <a:sym typeface="+mn-ea"/>
              </a:rPr>
              <a:t>华莱士·史蒂文斯《坛子的轶事》</a:t>
            </a:r>
            <a:endParaRPr lang="zh-CN" altLang="en-US">
              <a:latin typeface="华文新魏" panose="02010800040101010101" charset="-122"/>
              <a:ea typeface="华文新魏" panose="02010800040101010101" charset="-122"/>
            </a:endParaRPr>
          </a:p>
          <a:p>
            <a:r>
              <a:rPr lang="zh-CN" altLang="en-US">
                <a:latin typeface="华文新魏" panose="02010800040101010101" charset="-122"/>
                <a:ea typeface="华文新魏" panose="02010800040101010101" charset="-122"/>
                <a:sym typeface="+mn-ea"/>
              </a:rPr>
              <a:t>育邦《你也许叫中国》</a:t>
            </a:r>
            <a:endParaRPr lang="zh-CN" altLang="en-US">
              <a:latin typeface="华文新魏" panose="02010800040101010101" charset="-122"/>
              <a:ea typeface="华文新魏" panose="02010800040101010101" charset="-122"/>
            </a:endParaRPr>
          </a:p>
          <a:p>
            <a:endParaRPr lang="zh-CN" altLang="en-US" smtClean="0">
              <a:latin typeface="华文新魏" panose="02010800040101010101" charset="-122"/>
              <a:ea typeface="华文新魏" panose="02010800040101010101" charset="-122"/>
            </a:endParaRPr>
          </a:p>
          <a:p>
            <a:endParaRPr lang="zh-CN" alt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en-US">
                <a:solidFill>
                  <a:srgbClr val="0070C0"/>
                </a:solidFill>
                <a:latin typeface="华文新魏" panose="02010800040101010101" charset="-122"/>
                <a:ea typeface="华文新魏" panose="02010800040101010101" charset="-122"/>
              </a:rPr>
              <a:t>◎提炼核心动作与意象</a:t>
            </a:r>
            <a:endParaRPr lang="zh-CN" altLang="en-US">
              <a:solidFill>
                <a:srgbClr val="0070C0"/>
              </a:solidFill>
              <a:latin typeface="华文新魏" panose="02010800040101010101" charset="-122"/>
              <a:ea typeface="华文新魏" panose="02010800040101010101" charset="-122"/>
            </a:endParaRPr>
          </a:p>
          <a:p>
            <a:r>
              <a:rPr lang="zh-CN" altLang="en-US">
                <a:latin typeface="华文新魏" panose="02010800040101010101" charset="-122"/>
                <a:ea typeface="华文新魏" panose="02010800040101010101" charset="-122"/>
              </a:rPr>
              <a:t>核心动作既指诗歌抒情表意过程中一以贯之的推进主线，也指表现对象本身自身状态的提炼。陈先发《前世》</a:t>
            </a:r>
            <a:endParaRPr lang="zh-CN" altLang="en-US">
              <a:latin typeface="华文新魏" panose="02010800040101010101" charset="-122"/>
              <a:ea typeface="华文新魏" panose="02010800040101010101" charset="-122"/>
            </a:endParaRPr>
          </a:p>
          <a:p>
            <a:r>
              <a:rPr lang="zh-CN" altLang="en-US">
                <a:latin typeface="华文新魏" panose="02010800040101010101" charset="-122"/>
                <a:ea typeface="华文新魏" panose="02010800040101010101" charset="-122"/>
              </a:rPr>
              <a:t>所谓“意象”，是诗人内部无形而抽象的经验、情感、意绪、观念的外化和具象化。</a:t>
            </a:r>
            <a:endParaRPr lang="zh-CN" altLang="en-US">
              <a:latin typeface="华文新魏" panose="02010800040101010101" charset="-122"/>
              <a:ea typeface="华文新魏" panose="02010800040101010101" charset="-122"/>
            </a:endParaRPr>
          </a:p>
          <a:p>
            <a:r>
              <a:rPr lang="zh-CN" altLang="en-US">
                <a:latin typeface="华文新魏" panose="02010800040101010101" charset="-122"/>
                <a:ea typeface="华文新魏" panose="02010800040101010101" charset="-122"/>
              </a:rPr>
              <a:t>戴望舒《雨巷》</a:t>
            </a:r>
            <a:endParaRPr lang="zh-CN" altLang="en-US">
              <a:latin typeface="华文新魏" panose="02010800040101010101" charset="-122"/>
              <a:ea typeface="华文新魏" panose="02010800040101010101" charset="-122"/>
            </a:endParaRPr>
          </a:p>
          <a:p>
            <a:r>
              <a:rPr lang="zh-CN" altLang="en-US">
                <a:latin typeface="华文新魏" panose="02010800040101010101" charset="-122"/>
                <a:ea typeface="华文新魏" panose="02010800040101010101" charset="-122"/>
              </a:rPr>
              <a:t>郑愁予《错误》</a:t>
            </a:r>
            <a:endParaRPr lang="zh-CN" altLang="en-US">
              <a:latin typeface="华文新魏" panose="02010800040101010101" charset="-122"/>
              <a:ea typeface="华文新魏" panose="02010800040101010101"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en-US">
                <a:solidFill>
                  <a:srgbClr val="0070C0"/>
                </a:solidFill>
                <a:latin typeface="宋体" panose="02010600030101010101" pitchFamily="2" charset="-122"/>
                <a:ea typeface="宋体" panose="02010600030101010101" pitchFamily="2" charset="-122"/>
              </a:rPr>
              <a:t>◎</a:t>
            </a:r>
            <a:r>
              <a:rPr lang="zh-CN" altLang="en-US">
                <a:solidFill>
                  <a:srgbClr val="0070C0"/>
                </a:solidFill>
                <a:latin typeface="华文新魏" panose="02010800040101010101" charset="-122"/>
                <a:ea typeface="华文新魏" panose="02010800040101010101" charset="-122"/>
              </a:rPr>
              <a:t>根据减法原则抛字与选词</a:t>
            </a:r>
            <a:endParaRPr lang="zh-CN" altLang="en-US">
              <a:solidFill>
                <a:srgbClr val="0070C0"/>
              </a:solidFill>
              <a:latin typeface="华文新魏" panose="02010800040101010101" charset="-122"/>
              <a:ea typeface="华文新魏" panose="02010800040101010101" charset="-122"/>
            </a:endParaRPr>
          </a:p>
          <a:p>
            <a:r>
              <a:rPr lang="zh-CN" altLang="en-US">
                <a:latin typeface="华文新魏" panose="02010800040101010101" charset="-122"/>
                <a:ea typeface="华文新魏" panose="02010800040101010101" charset="-122"/>
              </a:rPr>
              <a:t>“诗歌是一个文字压缩的艺术，一首好诗的标准，也许就是如何做到以最少说最多”。</a:t>
            </a:r>
            <a:endParaRPr lang="zh-CN" altLang="en-US">
              <a:latin typeface="华文新魏" panose="02010800040101010101" charset="-122"/>
              <a:ea typeface="华文新魏" panose="02010800040101010101" charset="-122"/>
            </a:endParaRPr>
          </a:p>
          <a:p>
            <a:r>
              <a:rPr lang="zh-CN" altLang="en-US">
                <a:latin typeface="华文新魏" panose="02010800040101010101" charset="-122"/>
                <a:ea typeface="华文新魏" panose="02010800040101010101" charset="-122"/>
              </a:rPr>
              <a:t>在惜字如金的前提下，要精选词语，尤其是动词。</a:t>
            </a:r>
            <a:endParaRPr lang="zh-CN" altLang="en-US">
              <a:latin typeface="华文新魏" panose="02010800040101010101" charset="-122"/>
              <a:ea typeface="华文新魏" panose="02010800040101010101" charset="-122"/>
            </a:endParaRPr>
          </a:p>
          <a:p>
            <a:r>
              <a:rPr lang="zh-CN" altLang="en-US">
                <a:latin typeface="华文新魏" panose="02010800040101010101" charset="-122"/>
                <a:ea typeface="华文新魏" panose="02010800040101010101" charset="-122"/>
              </a:rPr>
              <a:t>顾城《远和近》</a:t>
            </a:r>
            <a:endParaRPr lang="zh-CN" altLang="en-US">
              <a:latin typeface="华文新魏" panose="02010800040101010101" charset="-122"/>
              <a:ea typeface="华文新魏" panose="02010800040101010101"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normAutofit lnSpcReduction="20000"/>
          </a:bodyPr>
          <a:p>
            <a:r>
              <a:rPr lang="zh-CN" altLang="en-US">
                <a:solidFill>
                  <a:srgbClr val="0070C0"/>
                </a:solidFill>
                <a:latin typeface="宋体" panose="02010600030101010101" pitchFamily="2" charset="-122"/>
                <a:ea typeface="宋体" panose="02010600030101010101" pitchFamily="2" charset="-122"/>
              </a:rPr>
              <a:t>◎</a:t>
            </a:r>
            <a:r>
              <a:rPr lang="zh-CN" altLang="en-US">
                <a:solidFill>
                  <a:srgbClr val="0070C0"/>
                </a:solidFill>
                <a:latin typeface="华文新魏" panose="02010800040101010101" charset="-122"/>
                <a:ea typeface="华文新魏" panose="02010800040101010101" charset="-122"/>
              </a:rPr>
              <a:t>根据情绪平衡和意义完整原则断行</a:t>
            </a:r>
            <a:endParaRPr lang="zh-CN" altLang="en-US">
              <a:solidFill>
                <a:srgbClr val="0070C0"/>
              </a:solidFill>
              <a:latin typeface="华文新魏" panose="02010800040101010101" charset="-122"/>
              <a:ea typeface="华文新魏" panose="02010800040101010101" charset="-122"/>
            </a:endParaRPr>
          </a:p>
          <a:p>
            <a:r>
              <a:rPr lang="zh-CN" altLang="en-US">
                <a:latin typeface="华文新魏" panose="02010800040101010101" charset="-122"/>
                <a:ea typeface="华文新魏" panose="02010800040101010101" charset="-122"/>
              </a:rPr>
              <a:t>在偏于抒情的自由诗中，情绪平衡原则占主导；</a:t>
            </a:r>
            <a:endParaRPr lang="zh-CN" altLang="en-US">
              <a:latin typeface="华文新魏" panose="02010800040101010101" charset="-122"/>
              <a:ea typeface="华文新魏" panose="02010800040101010101" charset="-122"/>
            </a:endParaRPr>
          </a:p>
          <a:p>
            <a:r>
              <a:rPr lang="zh-CN" altLang="en-US">
                <a:latin typeface="华文新魏" panose="02010800040101010101" charset="-122"/>
                <a:ea typeface="华文新魏" panose="02010800040101010101" charset="-122"/>
              </a:rPr>
              <a:t>在偏于叙事的自由诗中，意义完整原则较突出，偏重说理的自由诗建行也常常运用意义完整原则。</a:t>
            </a:r>
            <a:endParaRPr lang="zh-CN" altLang="en-US">
              <a:latin typeface="华文新魏" panose="02010800040101010101" charset="-122"/>
              <a:ea typeface="华文新魏" panose="02010800040101010101" charset="-122"/>
            </a:endParaRPr>
          </a:p>
          <a:p>
            <a:r>
              <a:rPr lang="zh-CN" altLang="en-US">
                <a:latin typeface="华文新魏" panose="02010800040101010101" charset="-122"/>
                <a:ea typeface="华文新魏" panose="02010800040101010101" charset="-122"/>
              </a:rPr>
              <a:t>叶芝《当你老了》（袁可嘉译）表达出一种建立在智慧基础之上的深沉、宁静感情，融抒情与叙事、说理之中，因此它的断行综合了情绪平衡与意义完整原则。</a:t>
            </a:r>
            <a:endParaRPr lang="zh-CN" altLang="en-US">
              <a:latin typeface="华文新魏" panose="02010800040101010101" charset="-122"/>
              <a:ea typeface="华文新魏" panose="02010800040101010101" charset="-122"/>
            </a:endParaRPr>
          </a:p>
          <a:p>
            <a:endParaRPr lang="zh-CN" altLang="en-US"/>
          </a:p>
        </p:txBody>
      </p:sp>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image" Target="../media/image3.jpeg"/></Relationships>
</file>

<file path=ppt/theme/theme1.xml><?xml version="1.0" encoding="utf-8"?>
<a:theme xmlns:a="http://schemas.openxmlformats.org/drawingml/2006/main" name="龙腾四海">
  <a:themeElements>
    <a:clrScheme name="龙腾四海">
      <a:dk1>
        <a:sysClr val="windowText" lastClr="000000"/>
      </a:dk1>
      <a:lt1>
        <a:sysClr val="window" lastClr="FFFFFF"/>
      </a:lt1>
      <a:dk2>
        <a:srgbClr val="001B36"/>
      </a:dk2>
      <a:lt2>
        <a:srgbClr val="EDF8FE"/>
      </a:lt2>
      <a:accent1>
        <a:srgbClr val="477AB1"/>
      </a:accent1>
      <a:accent2>
        <a:srgbClr val="51848E"/>
      </a:accent2>
      <a:accent3>
        <a:srgbClr val="7B9B57"/>
      </a:accent3>
      <a:accent4>
        <a:srgbClr val="8B8D8C"/>
      </a:accent4>
      <a:accent5>
        <a:srgbClr val="8B7396"/>
      </a:accent5>
      <a:accent6>
        <a:srgbClr val="E89A53"/>
      </a:accent6>
      <a:hlink>
        <a:srgbClr val="0080FF"/>
      </a:hlink>
      <a:folHlink>
        <a:srgbClr val="FF00FF"/>
      </a:folHlink>
    </a:clrScheme>
    <a:fontScheme name="龙腾四海">
      <a:majorFont>
        <a:latin typeface="Maiandra GD"/>
        <a:ea typeface=""/>
        <a:cs typeface=""/>
        <a:font script="CYRL" typeface="Times New Roman"/>
        <a:font script="GREK" typeface="Times New Roman"/>
        <a:font script="Jpan" typeface="ＭＳ Ｐゴシック"/>
        <a:font script="Hang" typeface="HY중고딕"/>
        <a:font script="Hans" typeface="隶书"/>
        <a:font script="Hant" typeface="微軟正黑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ambria"/>
        <a:ea typeface=""/>
        <a:cs typeface=""/>
        <a:font script="Jpan" typeface="ＭＳ Ｐ明朝"/>
        <a:font script="Hang" typeface="HY견명조"/>
        <a:font script="Hans" typeface="华文楷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龙腾四海">
      <a:fillStyleLst>
        <a:solidFill>
          <a:schemeClr val="phClr">
            <a:tint val="100000"/>
            <a:shade val="100000"/>
            <a:hueMod val="100000"/>
            <a:satMod val="100000"/>
          </a:schemeClr>
        </a:solidFill>
        <a:gradFill rotWithShape="1">
          <a:gsLst>
            <a:gs pos="0">
              <a:schemeClr val="phClr">
                <a:tint val="100000"/>
                <a:shade val="50000"/>
                <a:hueMod val="100000"/>
                <a:satMod val="250000"/>
              </a:schemeClr>
            </a:gs>
            <a:gs pos="75000">
              <a:schemeClr val="phClr">
                <a:tint val="80000"/>
                <a:shade val="100000"/>
                <a:hueMod val="100000"/>
                <a:satMod val="375000"/>
              </a:schemeClr>
            </a:gs>
            <a:gs pos="100000">
              <a:schemeClr val="phClr">
                <a:tint val="50000"/>
                <a:shade val="100000"/>
                <a:hueMod val="100000"/>
                <a:satMod val="500000"/>
              </a:schemeClr>
            </a:gs>
          </a:gsLst>
          <a:lin ang="16200000" scaled="1"/>
        </a:gradFill>
        <a:blipFill>
          <a:blip xmlns:r="http://schemas.openxmlformats.org/officeDocument/2006/relationships" r:embed="rId1">
            <a:duotone>
              <a:schemeClr val="phClr">
                <a:tint val="100000"/>
                <a:shade val="50000"/>
                <a:hueMod val="100000"/>
                <a:satMod val="100000"/>
              </a:schemeClr>
              <a:schemeClr val="phClr">
                <a:tint val="100000"/>
                <a:shade val="75000"/>
                <a:hueMod val="100000"/>
                <a:satMod val="100000"/>
              </a:schemeClr>
            </a:duotone>
          </a:blip>
          <a:tile tx="0" ty="0" sx="50000" sy="50000" flip="none" algn="ctr"/>
        </a:blipFill>
      </a:fillStyleLst>
      <a:lnStyleLst>
        <a:ln w="127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glow>
              <a:schemeClr val="phClr">
                <a:tint val="100000"/>
                <a:shade val="100000"/>
                <a:hueMod val="100000"/>
                <a:satMod val="100000"/>
              </a:schemeClr>
            </a:glow>
          </a:effectLst>
        </a:effectStyle>
        <a:effectStyle>
          <a:effectLst>
            <a:glow>
              <a:schemeClr val="phClr">
                <a:tint val="100000"/>
                <a:shade val="100000"/>
                <a:hueMod val="100000"/>
                <a:satMod val="100000"/>
              </a:schemeClr>
            </a:glow>
          </a:effectLst>
          <a:scene3d>
            <a:camera prst="orthographicFront" fov="0">
              <a:rot lat="0" lon="0" rev="0"/>
            </a:camera>
            <a:lightRig rig="threePt" dir="tl">
              <a:rot lat="0" lon="0" rev="0"/>
            </a:lightRig>
          </a:scene3d>
          <a:sp3d prstMaterial="metal">
            <a:bevelT w="12700" h="12700" prst="relaxedInset"/>
            <a:contourClr>
              <a:schemeClr val="phClr">
                <a:tint val="100000"/>
                <a:shade val="100000"/>
                <a:hueMod val="100000"/>
                <a:satMod val="100000"/>
              </a:schemeClr>
            </a:contourClr>
          </a:sp3d>
        </a:effectStyle>
        <a:effectStyle>
          <a:effectLst>
            <a:glow>
              <a:schemeClr val="phClr">
                <a:tint val="100000"/>
                <a:shade val="100000"/>
                <a:hueMod val="100000"/>
                <a:satMod val="100000"/>
              </a:schemeClr>
            </a:glow>
            <a:outerShdw blurRad="44450" dist="50800" dir="3300000" sx="99000" sy="99000" algn="tl" rotWithShape="0">
              <a:srgbClr val="000000">
                <a:alpha val="55000"/>
              </a:srgbClr>
            </a:outerShdw>
          </a:effectLst>
          <a:scene3d>
            <a:camera prst="orthographicFront">
              <a:rot lat="0" lon="0" rev="0"/>
            </a:camera>
            <a:lightRig rig="contrasting" dir="tl">
              <a:rot lat="0" lon="0" rev="14220000"/>
            </a:lightRig>
          </a:scene3d>
          <a:sp3d prstMaterial="dkEdge">
            <a:bevelT w="63500" h="63500"/>
            <a:bevelB w="0" h="0"/>
            <a:contourClr>
              <a:schemeClr val="phClr">
                <a:tint val="100000"/>
                <a:shade val="100000"/>
                <a:hueMod val="100000"/>
                <a:satMod val="100000"/>
              </a:schemeClr>
            </a:contourClr>
          </a:sp3d>
        </a:effectStyle>
      </a:effectStyleLst>
      <a:bgFillStyleLst>
        <a:solidFill>
          <a:schemeClr val="phClr">
            <a:tint val="100000"/>
            <a:shade val="100000"/>
            <a:hueMod val="100000"/>
            <a:satMod val="100000"/>
          </a:schemeClr>
        </a:solidFill>
        <a:gradFill rotWithShape="1">
          <a:gsLst>
            <a:gs pos="0">
              <a:schemeClr val="bg1">
                <a:tint val="100000"/>
                <a:shade val="100000"/>
                <a:hueMod val="100000"/>
                <a:satMod val="150000"/>
              </a:schemeClr>
            </a:gs>
            <a:gs pos="55000">
              <a:schemeClr val="bg1">
                <a:tint val="100000"/>
                <a:shade val="90000"/>
                <a:hueMod val="100000"/>
                <a:satMod val="375000"/>
              </a:schemeClr>
            </a:gs>
            <a:gs pos="100000">
              <a:schemeClr val="phClr">
                <a:tint val="88000"/>
                <a:shade val="100000"/>
                <a:hueMod val="100000"/>
                <a:satMod val="500000"/>
              </a:schemeClr>
            </a:gs>
          </a:gsLst>
          <a:lin ang="5400000" scaled="1"/>
        </a:gradFill>
        <a:blipFill>
          <a:blip xmlns:r="http://schemas.openxmlformats.org/officeDocument/2006/relationships" r:embed="rId2">
            <a:duotone>
              <a:schemeClr val="phClr">
                <a:shade val="30000"/>
                <a:satMod val="555000"/>
              </a:schemeClr>
              <a:schemeClr val="phClr">
                <a:tint val="96000"/>
                <a:satMod val="120000"/>
              </a:schemeClr>
            </a:duotone>
          </a:blip>
          <a:stretch>
            <a:fillRect/>
          </a:stretch>
        </a:blip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Dragon</Template>
  <TotalTime>0</TotalTime>
  <Words>3013</Words>
  <Application>WPS 演示</Application>
  <PresentationFormat>全屏显示(4:3)</PresentationFormat>
  <Paragraphs>220</Paragraphs>
  <Slides>26</Slides>
  <Notes>0</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26</vt:i4>
      </vt:variant>
    </vt:vector>
  </HeadingPairs>
  <TitlesOfParts>
    <vt:vector size="42" baseType="lpstr">
      <vt:lpstr>Arial</vt:lpstr>
      <vt:lpstr>宋体</vt:lpstr>
      <vt:lpstr>Wingdings</vt:lpstr>
      <vt:lpstr>Wingdings 2</vt:lpstr>
      <vt:lpstr>Arial</vt:lpstr>
      <vt:lpstr>隶书</vt:lpstr>
      <vt:lpstr>Maiandra GD</vt:lpstr>
      <vt:lpstr>华文楷体</vt:lpstr>
      <vt:lpstr>Cambria</vt:lpstr>
      <vt:lpstr>微软雅黑</vt:lpstr>
      <vt:lpstr>Arial Unicode MS</vt:lpstr>
      <vt:lpstr>Calibri</vt:lpstr>
      <vt:lpstr>华文新魏</vt:lpstr>
      <vt:lpstr>楷体</vt:lpstr>
      <vt:lpstr>黑体</vt:lpstr>
      <vt:lpstr>龙腾四海</vt:lpstr>
      <vt:lpstr>第九章  自由诗与歌词写作</vt:lpstr>
      <vt:lpstr>第一节  自由诗写作</vt:lpstr>
      <vt:lpstr>PowerPoint 演示文稿</vt:lpstr>
      <vt:lpstr>PowerPoint 演示文稿</vt:lpstr>
      <vt:lpstr>“诗”是一种怎样的文字艺术？</vt:lpstr>
      <vt:lpstr>如何证明一首诗是诗？</vt:lpstr>
      <vt:lpstr>PowerPoint 演示文稿</vt:lpstr>
      <vt:lpstr>PowerPoint 演示文稿</vt:lpstr>
      <vt:lpstr>PowerPoint 演示文稿</vt:lpstr>
      <vt:lpstr>PowerPoint 演示文稿</vt:lpstr>
      <vt:lpstr>PowerPoint 演示文稿</vt:lpstr>
      <vt:lpstr>PowerPoint 演示文稿</vt:lpstr>
      <vt:lpstr>如何证明一首诗是诗？</vt:lpstr>
      <vt:lpstr>PowerPoint 演示文稿</vt:lpstr>
      <vt:lpstr>PowerPoint 演示文稿</vt:lpstr>
      <vt:lpstr>诗意来自哪里？</vt:lpstr>
      <vt:lpstr>诗意来自哪里？</vt:lpstr>
      <vt:lpstr>第二节 歌词写作</vt:lpstr>
      <vt:lpstr>PowerPoint 演示文稿</vt:lpstr>
      <vt:lpstr>PowerPoint 演示文稿</vt:lpstr>
      <vt:lpstr>PowerPoint 演示文稿</vt:lpstr>
      <vt:lpstr>PowerPoint 演示文稿</vt:lpstr>
      <vt:lpstr>PowerPoint 演示文稿</vt:lpstr>
      <vt:lpstr>歌词写作要点</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dddew</dc:creator>
  <cp:lastModifiedBy>dddew</cp:lastModifiedBy>
  <cp:revision>28</cp:revision>
  <dcterms:created xsi:type="dcterms:W3CDTF">2017-06-27T02:37:00Z</dcterms:created>
  <dcterms:modified xsi:type="dcterms:W3CDTF">2017-08-31T14:03:08Z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2052-10.1.0.6747</vt:lpwstr>
  </property>
</Properties>
</file>