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56" r:id="rId2"/>
    <p:sldId id="257" r:id="rId3"/>
    <p:sldId id="273" r:id="rId4"/>
    <p:sldId id="272" r:id="rId5"/>
    <p:sldId id="310" r:id="rId6"/>
    <p:sldId id="311" r:id="rId7"/>
    <p:sldId id="309" r:id="rId8"/>
    <p:sldId id="313" r:id="rId9"/>
    <p:sldId id="258" r:id="rId10"/>
    <p:sldId id="259" r:id="rId11"/>
    <p:sldId id="315" r:id="rId12"/>
    <p:sldId id="260" r:id="rId13"/>
    <p:sldId id="261" r:id="rId14"/>
    <p:sldId id="316" r:id="rId15"/>
    <p:sldId id="274" r:id="rId16"/>
    <p:sldId id="262" r:id="rId17"/>
    <p:sldId id="317" r:id="rId18"/>
    <p:sldId id="318" r:id="rId19"/>
    <p:sldId id="319" r:id="rId20"/>
    <p:sldId id="320" r:id="rId21"/>
    <p:sldId id="263" r:id="rId22"/>
    <p:sldId id="321" r:id="rId23"/>
    <p:sldId id="264" r:id="rId24"/>
    <p:sldId id="322" r:id="rId25"/>
    <p:sldId id="265" r:id="rId26"/>
    <p:sldId id="323" r:id="rId27"/>
    <p:sldId id="324" r:id="rId28"/>
    <p:sldId id="269" r:id="rId29"/>
    <p:sldId id="271"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7" d="100"/>
          <a:sy n="97" d="100"/>
        </p:scale>
        <p:origin x="-1232" y="-96"/>
      </p:cViewPr>
      <p:guideLst>
        <p:guide orient="horz" pos="2157"/>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17/9/1</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727976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NUL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381" t="18097" r="1" b="1713"/>
          <a:stretch>
            <a:fillRect/>
          </a:stretch>
        </p:blipFill>
        <p:spPr>
          <a:xfrm>
            <a:off x="0" y="2"/>
            <a:ext cx="9144000" cy="5595255"/>
          </a:xfrm>
          <a:prstGeom prst="rect">
            <a:avLst/>
          </a:prstGeom>
        </p:spPr>
      </p:pic>
      <p:sp>
        <p:nvSpPr>
          <p:cNvPr id="9" name="矩形 8"/>
          <p:cNvSpPr/>
          <p:nvPr/>
        </p:nvSpPr>
        <p:spPr>
          <a:xfrm>
            <a:off x="0" y="1454331"/>
            <a:ext cx="9144000" cy="5403669"/>
          </a:xfrm>
          <a:prstGeom prst="rect">
            <a:avLst/>
          </a:prstGeom>
          <a:gradFill flip="none" rotWithShape="1">
            <a:gsLst>
              <a:gs pos="0">
                <a:schemeClr val="bg1"/>
              </a:gs>
              <a:gs pos="100000">
                <a:schemeClr val="bg1">
                  <a:shade val="100000"/>
                  <a:satMod val="115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a:p>
        </p:txBody>
      </p:sp>
      <p:sp>
        <p:nvSpPr>
          <p:cNvPr id="2" name="KSO_CT1"/>
          <p:cNvSpPr>
            <a:spLocks noGrp="1"/>
          </p:cNvSpPr>
          <p:nvPr>
            <p:ph type="ctrTitle" hasCustomPrompt="1"/>
          </p:nvPr>
        </p:nvSpPr>
        <p:spPr>
          <a:xfrm>
            <a:off x="330677" y="3326119"/>
            <a:ext cx="6366210" cy="1184366"/>
          </a:xfrm>
        </p:spPr>
        <p:txBody>
          <a:bodyPr lIns="0" tIns="0" rIns="0" bIns="0" anchor="b">
            <a:normAutofit/>
          </a:bodyPr>
          <a:lstStyle>
            <a:lvl1pPr algn="l">
              <a:lnSpc>
                <a:spcPct val="80000"/>
              </a:lnSpc>
              <a:defRPr sz="4050" spc="-45" baseline="0">
                <a:ln w="28575">
                  <a:noFill/>
                </a:ln>
                <a:blipFill dpi="0" rotWithShape="1">
                  <a:blip r:embed="rId3">
                    <a:extLst>
                      <a:ext uri="{28A0092B-C50C-407E-A947-70E740481C1C}">
                        <a14:useLocalDpi xmlns:a14="http://schemas.microsoft.com/office/drawing/2010/main" val="0"/>
                      </a:ext>
                    </a:extLst>
                  </a:blip>
                  <a:srcRect/>
                  <a:stretch>
                    <a:fillRect/>
                  </a:stretch>
                </a:blipFill>
                <a:effectLst/>
                <a:latin typeface="+mj-ea"/>
                <a:ea typeface="+mj-ea"/>
              </a:defRPr>
            </a:lvl1pPr>
          </a:lstStyle>
          <a:p>
            <a:r>
              <a:rPr lang="zh-CN" altLang="en-US" dirty="0" smtClean="0"/>
              <a:t>单击此处添加标题</a:t>
            </a:r>
            <a:endParaRPr lang="en-US" dirty="0"/>
          </a:p>
        </p:txBody>
      </p:sp>
      <p:sp>
        <p:nvSpPr>
          <p:cNvPr id="3" name="KSO_CT2"/>
          <p:cNvSpPr>
            <a:spLocks noGrp="1"/>
          </p:cNvSpPr>
          <p:nvPr>
            <p:ph type="subTitle" idx="1"/>
          </p:nvPr>
        </p:nvSpPr>
        <p:spPr>
          <a:xfrm>
            <a:off x="330677" y="4623700"/>
            <a:ext cx="6366210" cy="375024"/>
          </a:xfrm>
          <a:prstGeom prst="rect">
            <a:avLst/>
          </a:prstGeom>
          <a:noFill/>
          <a:effectLst/>
        </p:spPr>
        <p:txBody>
          <a:bodyPr anchor="ctr">
            <a:normAutofit/>
          </a:bodyPr>
          <a:lstStyle>
            <a:lvl1pPr marL="0" indent="0" algn="l">
              <a:buNone/>
              <a:defRPr sz="1800">
                <a:solidFill>
                  <a:schemeClr val="accent1">
                    <a:lumMod val="75000"/>
                  </a:schemeClr>
                </a:solidFill>
                <a:effectLst/>
                <a:latin typeface="+mj-ea"/>
                <a:ea typeface="+mj-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单击此处编辑母版副标题样式</a:t>
            </a:r>
            <a:endParaRPr lang="en-US" dirty="0"/>
          </a:p>
        </p:txBody>
      </p:sp>
      <p:cxnSp>
        <p:nvCxnSpPr>
          <p:cNvPr id="15" name="直接连接符 14"/>
          <p:cNvCxnSpPr/>
          <p:nvPr/>
        </p:nvCxnSpPr>
        <p:spPr>
          <a:xfrm>
            <a:off x="1" y="4545322"/>
            <a:ext cx="6871063" cy="1"/>
          </a:xfrm>
          <a:prstGeom prst="line">
            <a:avLst/>
          </a:prstGeom>
          <a:ln w="28575">
            <a:gradFill flip="none" rotWithShape="1">
              <a:gsLst>
                <a:gs pos="0">
                  <a:schemeClr val="bg1"/>
                </a:gs>
                <a:gs pos="79000">
                  <a:schemeClr val="accent1"/>
                </a:gs>
              </a:gsLst>
              <a:lin ang="1080000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6" name="日期占位符 2"/>
          <p:cNvSpPr>
            <a:spLocks noGrp="1"/>
          </p:cNvSpPr>
          <p:nvPr>
            <p:ph type="dt" sz="half" idx="10"/>
          </p:nvPr>
        </p:nvSpPr>
        <p:spPr>
          <a:xfrm>
            <a:off x="628650" y="6356351"/>
            <a:ext cx="2057400" cy="365125"/>
          </a:xfrm>
        </p:spPr>
        <p:txBody>
          <a:bodyPr/>
          <a:lstStyle/>
          <a:p>
            <a:fld id="{13D0CE79-49FB-443D-BEF8-6B709DE8FD0C}" type="datetimeFigureOut">
              <a:rPr lang="zh-CN" altLang="en-US" smtClean="0"/>
              <a:t>17/9/1</a:t>
            </a:fld>
            <a:endParaRPr lang="zh-CN" altLang="en-US"/>
          </a:p>
        </p:txBody>
      </p:sp>
      <p:sp>
        <p:nvSpPr>
          <p:cNvPr id="7" name="页脚占位符 3"/>
          <p:cNvSpPr>
            <a:spLocks noGrp="1"/>
          </p:cNvSpPr>
          <p:nvPr>
            <p:ph type="ftr" sz="quarter" idx="11"/>
          </p:nvPr>
        </p:nvSpPr>
        <p:spPr>
          <a:xfrm>
            <a:off x="3028950" y="6356351"/>
            <a:ext cx="3086100" cy="365125"/>
          </a:xfrm>
        </p:spPr>
        <p:txBody>
          <a:bodyPr/>
          <a:lstStyle/>
          <a:p>
            <a:endParaRPr lang="zh-CN" altLang="en-US"/>
          </a:p>
        </p:txBody>
      </p:sp>
      <p:sp>
        <p:nvSpPr>
          <p:cNvPr id="8" name="灯片编号占位符 4"/>
          <p:cNvSpPr>
            <a:spLocks noGrp="1"/>
          </p:cNvSpPr>
          <p:nvPr>
            <p:ph type="sldNum" sz="quarter" idx="12"/>
          </p:nvPr>
        </p:nvSpPr>
        <p:spPr>
          <a:xfrm>
            <a:off x="6457950" y="6356351"/>
            <a:ext cx="2057400" cy="365125"/>
          </a:xfrm>
        </p:spPr>
        <p:txBody>
          <a:bodyPr/>
          <a:lstStyle/>
          <a:p>
            <a:fld id="{EF906490-237C-474C-BA2E-D98840BC1F8F}" type="slidenum">
              <a:rPr lang="zh-CN" altLang="en-US" smtClean="0"/>
              <a:t>‹#›</a:t>
            </a:fld>
            <a:endParaRPr lang="zh-CN" altLang="en-US"/>
          </a:p>
        </p:txBody>
      </p:sp>
      <p:sp>
        <p:nvSpPr>
          <p:cNvPr id="9" name="内容占位符 7"/>
          <p:cNvSpPr>
            <a:spLocks noGrp="1"/>
          </p:cNvSpPr>
          <p:nvPr>
            <p:ph sz="quarter" idx="13"/>
          </p:nvPr>
        </p:nvSpPr>
        <p:spPr>
          <a:xfrm>
            <a:off x="628650" y="571502"/>
            <a:ext cx="7886701" cy="5649913"/>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KSO_BT1"/>
          <p:cNvSpPr>
            <a:spLocks noGrp="1"/>
          </p:cNvSpPr>
          <p:nvPr>
            <p:ph type="title" hasCustomPrompt="1"/>
          </p:nvPr>
        </p:nvSpPr>
        <p:spPr>
          <a:xfrm>
            <a:off x="505099" y="307826"/>
            <a:ext cx="8142512" cy="645657"/>
          </a:xfrm>
        </p:spPr>
        <p:txBody>
          <a:bodyPr/>
          <a:lstStyle>
            <a:lvl1pPr>
              <a:defRPr>
                <a:ln>
                  <a:noFill/>
                </a:ln>
                <a:solidFill>
                  <a:schemeClr val="accent1"/>
                </a:solidFill>
                <a:latin typeface="+mj-lt"/>
              </a:defRPr>
            </a:lvl1pPr>
          </a:lstStyle>
          <a:p>
            <a:r>
              <a:rPr lang="zh-CN" altLang="en-US" dirty="0" smtClean="0"/>
              <a:t>编辑标题</a:t>
            </a:r>
            <a:endParaRPr lang="en-US" dirty="0"/>
          </a:p>
        </p:txBody>
      </p:sp>
      <p:sp>
        <p:nvSpPr>
          <p:cNvPr id="3" name="KSO_BC1"/>
          <p:cNvSpPr>
            <a:spLocks noGrp="1"/>
          </p:cNvSpPr>
          <p:nvPr>
            <p:ph idx="1"/>
          </p:nvPr>
        </p:nvSpPr>
        <p:spPr>
          <a:xfrm>
            <a:off x="500400" y="1133118"/>
            <a:ext cx="8143200" cy="5043600"/>
          </a:xfrm>
        </p:spPr>
        <p:txBody>
          <a:bodyPr/>
          <a:lstStyle>
            <a:lvl1pPr>
              <a:buSzPct val="60000"/>
              <a:defRPr sz="2400">
                <a:solidFill>
                  <a:schemeClr val="accent1"/>
                </a:solidFill>
              </a:defRPr>
            </a:lvl1pPr>
            <a:lvl2pPr marL="575945" indent="-342265">
              <a:spcAft>
                <a:spcPts val="0"/>
              </a:spcAft>
              <a:buFont typeface="Arial" panose="020B0604020202020204" pitchFamily="34" charset="0"/>
              <a:buChar char="•"/>
              <a:defRPr sz="2000">
                <a:solidFill>
                  <a:schemeClr val="tx1"/>
                </a:solidFill>
              </a:defRPr>
            </a:lvl2pPr>
            <a:lvl3pPr marL="1028700" indent="-342900">
              <a:buFont typeface="Arial" panose="020B0604020202020204" pitchFamily="34" charset="0"/>
              <a:buChar char="•"/>
              <a:defRPr sz="1800">
                <a:solidFill>
                  <a:schemeClr val="tx1"/>
                </a:solidFill>
              </a:defRPr>
            </a:lvl3pPr>
            <a:lvl4pPr marL="1371600" indent="-342900">
              <a:buFont typeface="Arial" panose="020B0604020202020204" pitchFamily="34" charset="0"/>
              <a:buChar char="•"/>
              <a:defRPr sz="1800">
                <a:solidFill>
                  <a:schemeClr val="tx1"/>
                </a:solidFill>
              </a:defRPr>
            </a:lvl4pPr>
            <a:lvl5pPr marL="1714500" indent="-342900">
              <a:buFont typeface="Arial" panose="020B0604020202020204" pitchFamily="34" charset="0"/>
              <a:buChar char="•"/>
              <a:defRPr sz="1800">
                <a:solidFill>
                  <a:schemeClr val="tx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KSO_FD"/>
          <p:cNvSpPr>
            <a:spLocks noGrp="1"/>
          </p:cNvSpPr>
          <p:nvPr>
            <p:ph type="dt" sz="half" idx="10"/>
          </p:nvPr>
        </p:nvSpPr>
        <p:spPr/>
        <p:txBody>
          <a:bodyPr/>
          <a:lstStyle/>
          <a:p>
            <a:fld id="{B6A7693E-648E-4B09-98DA-69B4C59F080E}" type="datetimeFigureOut">
              <a:rPr lang="zh-CN" altLang="en-US" smtClean="0"/>
              <a:t>17/9/1</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D82C7946-3C47-4909-8760-D050A285D43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1520874" y="2412277"/>
            <a:ext cx="5834062" cy="935596"/>
          </a:xfrm>
        </p:spPr>
        <p:txBody>
          <a:bodyPr anchor="b">
            <a:normAutofit/>
          </a:bodyPr>
          <a:lstStyle>
            <a:lvl1pPr algn="ctr">
              <a:defRPr sz="3300">
                <a:ln>
                  <a:noFill/>
                </a:ln>
                <a:solidFill>
                  <a:schemeClr val="accent1"/>
                </a:solidFill>
              </a:defRPr>
            </a:lvl1pPr>
          </a:lstStyle>
          <a:p>
            <a:r>
              <a:rPr lang="zh-CN" altLang="en-US" dirty="0" smtClean="0"/>
              <a:t>编辑标题</a:t>
            </a:r>
            <a:endParaRPr lang="en-US" dirty="0"/>
          </a:p>
        </p:txBody>
      </p:sp>
      <p:sp>
        <p:nvSpPr>
          <p:cNvPr id="3" name="KSO_ST2"/>
          <p:cNvSpPr>
            <a:spLocks noGrp="1"/>
          </p:cNvSpPr>
          <p:nvPr>
            <p:ph type="body" idx="1" hasCustomPrompt="1"/>
          </p:nvPr>
        </p:nvSpPr>
        <p:spPr>
          <a:xfrm>
            <a:off x="1520873" y="3409700"/>
            <a:ext cx="5847795" cy="491747"/>
          </a:xfrm>
        </p:spPr>
        <p:txBody>
          <a:bodyPr>
            <a:normAutofit/>
          </a:bodyPr>
          <a:lstStyle>
            <a:lvl1pPr marL="0" indent="0" algn="ctr">
              <a:buNone/>
              <a:defRPr sz="1800" baseline="0">
                <a:solidFill>
                  <a:schemeClr val="tx1">
                    <a:lumMod val="60000"/>
                    <a:lumOff val="40000"/>
                  </a:schemeClr>
                </a:solidFill>
                <a:latin typeface="Baskerville Old Face" panose="02020602080505020303" pitchFamily="18"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smtClean="0"/>
              <a:t>单击此处编辑文本</a:t>
            </a:r>
          </a:p>
        </p:txBody>
      </p:sp>
      <p:sp>
        <p:nvSpPr>
          <p:cNvPr id="4" name="KSO_FD"/>
          <p:cNvSpPr>
            <a:spLocks noGrp="1"/>
          </p:cNvSpPr>
          <p:nvPr>
            <p:ph type="dt" sz="half" idx="10"/>
          </p:nvPr>
        </p:nvSpPr>
        <p:spPr/>
        <p:txBody>
          <a:bodyPr/>
          <a:lstStyle/>
          <a:p>
            <a:fld id="{B6A7693E-648E-4B09-98DA-69B4C59F080E}" type="datetimeFigureOut">
              <a:rPr lang="zh-CN" altLang="en-US" smtClean="0"/>
              <a:t>17/9/1</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D82C7946-3C47-4909-8760-D050A285D430}" type="slidenum">
              <a:rPr lang="zh-CN" altLang="en-US" smtClean="0"/>
              <a:t>‹#›</a:t>
            </a:fld>
            <a:endParaRPr lang="zh-CN" altLang="en-US"/>
          </a:p>
        </p:txBody>
      </p:sp>
      <p:cxnSp>
        <p:nvCxnSpPr>
          <p:cNvPr id="7" name="直接连接符 6"/>
          <p:cNvCxnSpPr/>
          <p:nvPr/>
        </p:nvCxnSpPr>
        <p:spPr>
          <a:xfrm>
            <a:off x="1520874" y="3347872"/>
            <a:ext cx="5985916" cy="0"/>
          </a:xfrm>
          <a:prstGeom prst="line">
            <a:avLst/>
          </a:prstGeom>
          <a:ln w="28575">
            <a:gradFill flip="none" rotWithShape="1">
              <a:gsLst>
                <a:gs pos="100000">
                  <a:schemeClr val="bg1"/>
                </a:gs>
                <a:gs pos="0">
                  <a:schemeClr val="bg1"/>
                </a:gs>
                <a:gs pos="78000">
                  <a:srgbClr val="F49D3D"/>
                </a:gs>
                <a:gs pos="32000">
                  <a:schemeClr val="accent1"/>
                </a:gs>
              </a:gsLst>
              <a:lin ang="1080000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hasCustomPrompt="1"/>
          </p:nvPr>
        </p:nvSpPr>
        <p:spPr>
          <a:xfrm>
            <a:off x="568800" y="399600"/>
            <a:ext cx="8010000" cy="645657"/>
          </a:xfrm>
        </p:spPr>
        <p:txBody>
          <a:bodyPr/>
          <a:lstStyle>
            <a:lvl1pPr>
              <a:defRPr>
                <a:ln>
                  <a:noFill/>
                </a:ln>
                <a:solidFill>
                  <a:schemeClr val="accent1"/>
                </a:solidFill>
              </a:defRPr>
            </a:lvl1pPr>
          </a:lstStyle>
          <a:p>
            <a:r>
              <a:rPr lang="zh-CN" altLang="en-US" dirty="0" smtClean="0"/>
              <a:t>单击此处编辑标题</a:t>
            </a:r>
            <a:endParaRPr lang="en-US" dirty="0"/>
          </a:p>
        </p:txBody>
      </p:sp>
      <p:sp>
        <p:nvSpPr>
          <p:cNvPr id="3" name="KSO_BC1"/>
          <p:cNvSpPr>
            <a:spLocks noGrp="1"/>
          </p:cNvSpPr>
          <p:nvPr>
            <p:ph sz="half" idx="1"/>
          </p:nvPr>
        </p:nvSpPr>
        <p:spPr>
          <a:xfrm>
            <a:off x="568800" y="1202400"/>
            <a:ext cx="7981200" cy="2427904"/>
          </a:xfrm>
        </p:spPr>
        <p:txBody>
          <a:bodyPr/>
          <a:lstStyle>
            <a:lvl1pPr>
              <a:defRPr>
                <a:solidFill>
                  <a:schemeClr val="accent1"/>
                </a:solidFill>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KSO_BC2"/>
          <p:cNvSpPr>
            <a:spLocks noGrp="1"/>
          </p:cNvSpPr>
          <p:nvPr>
            <p:ph sz="half" idx="2"/>
          </p:nvPr>
        </p:nvSpPr>
        <p:spPr>
          <a:xfrm>
            <a:off x="568800" y="3771306"/>
            <a:ext cx="8006400" cy="2427904"/>
          </a:xfrm>
        </p:spPr>
        <p:txBody>
          <a:bodyPr/>
          <a:lstStyle>
            <a:lvl1pPr>
              <a:defRPr>
                <a:solidFill>
                  <a:schemeClr val="accent1"/>
                </a:solidFill>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KSO_FD"/>
          <p:cNvSpPr>
            <a:spLocks noGrp="1"/>
          </p:cNvSpPr>
          <p:nvPr>
            <p:ph type="dt" sz="half" idx="10"/>
          </p:nvPr>
        </p:nvSpPr>
        <p:spPr/>
        <p:txBody>
          <a:bodyPr/>
          <a:lstStyle/>
          <a:p>
            <a:fld id="{B6A7693E-648E-4B09-98DA-69B4C59F080E}" type="datetimeFigureOut">
              <a:rPr lang="zh-CN" altLang="en-US" smtClean="0"/>
              <a:t>17/9/1</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D82C7946-3C47-4909-8760-D050A285D430}"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hasCustomPrompt="1"/>
          </p:nvPr>
        </p:nvSpPr>
        <p:spPr>
          <a:xfrm>
            <a:off x="628649" y="439974"/>
            <a:ext cx="7886700" cy="683156"/>
          </a:xfrm>
        </p:spPr>
        <p:txBody>
          <a:bodyPr/>
          <a:lstStyle>
            <a:lvl1pPr>
              <a:defRPr>
                <a:ln>
                  <a:noFill/>
                </a:ln>
                <a:solidFill>
                  <a:schemeClr val="accent1"/>
                </a:solidFill>
              </a:defRPr>
            </a:lvl1pPr>
          </a:lstStyle>
          <a:p>
            <a:r>
              <a:rPr lang="zh-CN" altLang="en-US" dirty="0" smtClean="0"/>
              <a:t>单击此处编辑标题</a:t>
            </a:r>
            <a:endParaRPr lang="en-US" dirty="0"/>
          </a:p>
        </p:txBody>
      </p:sp>
      <p:sp>
        <p:nvSpPr>
          <p:cNvPr id="3" name="Text Placeholder 2"/>
          <p:cNvSpPr>
            <a:spLocks noGrp="1"/>
          </p:cNvSpPr>
          <p:nvPr>
            <p:ph type="body" idx="1" hasCustomPrompt="1"/>
          </p:nvPr>
        </p:nvSpPr>
        <p:spPr>
          <a:xfrm>
            <a:off x="628649" y="1402146"/>
            <a:ext cx="3868340" cy="823912"/>
          </a:xfrm>
        </p:spPr>
        <p:txBody>
          <a:bodyPr anchor="b"/>
          <a:lstStyle>
            <a:lvl1pPr marL="0" indent="0">
              <a:buNone/>
              <a:defRPr sz="1800" b="1">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单击此处编辑文本</a:t>
            </a:r>
          </a:p>
        </p:txBody>
      </p:sp>
      <p:sp>
        <p:nvSpPr>
          <p:cNvPr id="4" name="KSO_BC1"/>
          <p:cNvSpPr>
            <a:spLocks noGrp="1"/>
          </p:cNvSpPr>
          <p:nvPr>
            <p:ph sz="half" idx="2"/>
          </p:nvPr>
        </p:nvSpPr>
        <p:spPr>
          <a:xfrm>
            <a:off x="629842" y="2349062"/>
            <a:ext cx="3868340" cy="3840601"/>
          </a:xfrm>
        </p:spPr>
        <p:txBody>
          <a:bodyPr/>
          <a:lstStyle>
            <a:lvl1pPr>
              <a:defRPr>
                <a:solidFill>
                  <a:schemeClr val="accent1"/>
                </a:solidFill>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Text Placeholder 4"/>
          <p:cNvSpPr>
            <a:spLocks noGrp="1"/>
          </p:cNvSpPr>
          <p:nvPr>
            <p:ph type="body" sz="quarter" idx="3" hasCustomPrompt="1"/>
          </p:nvPr>
        </p:nvSpPr>
        <p:spPr>
          <a:xfrm>
            <a:off x="4627958" y="1402146"/>
            <a:ext cx="3887391" cy="823912"/>
          </a:xfrm>
        </p:spPr>
        <p:txBody>
          <a:bodyPr anchor="b"/>
          <a:lstStyle>
            <a:lvl1pPr marL="0" indent="0">
              <a:buNone/>
              <a:defRPr sz="1800" b="1">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单击此处编辑文本</a:t>
            </a:r>
          </a:p>
        </p:txBody>
      </p:sp>
      <p:sp>
        <p:nvSpPr>
          <p:cNvPr id="6" name="KSO_BC2"/>
          <p:cNvSpPr>
            <a:spLocks noGrp="1"/>
          </p:cNvSpPr>
          <p:nvPr>
            <p:ph sz="quarter" idx="4"/>
          </p:nvPr>
        </p:nvSpPr>
        <p:spPr>
          <a:xfrm>
            <a:off x="4629151" y="2349062"/>
            <a:ext cx="3887391" cy="3840601"/>
          </a:xfrm>
        </p:spPr>
        <p:txBody>
          <a:bodyPr/>
          <a:lstStyle>
            <a:lvl1pPr>
              <a:defRPr>
                <a:solidFill>
                  <a:schemeClr val="accent1"/>
                </a:solidFill>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KSO_FD"/>
          <p:cNvSpPr>
            <a:spLocks noGrp="1"/>
          </p:cNvSpPr>
          <p:nvPr>
            <p:ph type="dt" sz="half" idx="10"/>
          </p:nvPr>
        </p:nvSpPr>
        <p:spPr/>
        <p:txBody>
          <a:bodyPr/>
          <a:lstStyle/>
          <a:p>
            <a:fld id="{B6A7693E-648E-4B09-98DA-69B4C59F080E}" type="datetimeFigureOut">
              <a:rPr lang="zh-CN" altLang="en-US" smtClean="0"/>
              <a:t>17/9/1</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D82C7946-3C47-4909-8760-D050A285D43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382" t="26879" b="34805"/>
          <a:stretch>
            <a:fillRect/>
          </a:stretch>
        </p:blipFill>
        <p:spPr>
          <a:xfrm>
            <a:off x="0" y="0"/>
            <a:ext cx="9144000" cy="2673531"/>
          </a:xfrm>
          <a:prstGeom prst="rect">
            <a:avLst/>
          </a:prstGeom>
        </p:spPr>
      </p:pic>
      <p:sp>
        <p:nvSpPr>
          <p:cNvPr id="7" name="矩形 6"/>
          <p:cNvSpPr/>
          <p:nvPr/>
        </p:nvSpPr>
        <p:spPr>
          <a:xfrm>
            <a:off x="0" y="0"/>
            <a:ext cx="9144000" cy="6858000"/>
          </a:xfrm>
          <a:prstGeom prst="rect">
            <a:avLst/>
          </a:prstGeom>
          <a:gradFill flip="none" rotWithShape="1">
            <a:gsLst>
              <a:gs pos="0">
                <a:schemeClr val="bg1">
                  <a:alpha val="98000"/>
                </a:schemeClr>
              </a:gs>
              <a:gs pos="100000">
                <a:schemeClr val="bg1">
                  <a:shade val="100000"/>
                  <a:satMod val="115000"/>
                  <a:alpha val="9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a:p>
        </p:txBody>
      </p:sp>
      <p:sp>
        <p:nvSpPr>
          <p:cNvPr id="8" name="任意多边形 6"/>
          <p:cNvSpPr/>
          <p:nvPr/>
        </p:nvSpPr>
        <p:spPr bwMode="auto">
          <a:xfrm>
            <a:off x="4597400" y="1174750"/>
            <a:ext cx="923925" cy="850900"/>
          </a:xfrm>
          <a:custGeom>
            <a:avLst/>
            <a:gdLst>
              <a:gd name="T0" fmla="*/ 652730 w 2764608"/>
              <a:gd name="T1" fmla="*/ 0 h 2548726"/>
              <a:gd name="T2" fmla="*/ 2111878 w 2764608"/>
              <a:gd name="T3" fmla="*/ 0 h 2548726"/>
              <a:gd name="T4" fmla="*/ 2764608 w 2764608"/>
              <a:gd name="T5" fmla="*/ 652730 h 2548726"/>
              <a:gd name="T6" fmla="*/ 2764608 w 2764608"/>
              <a:gd name="T7" fmla="*/ 1434805 h 2548726"/>
              <a:gd name="T8" fmla="*/ 2111878 w 2764608"/>
              <a:gd name="T9" fmla="*/ 2087535 h 2548726"/>
              <a:gd name="T10" fmla="*/ 1915333 w 2764608"/>
              <a:gd name="T11" fmla="*/ 2087535 h 2548726"/>
              <a:gd name="T12" fmla="*/ 2025468 w 2764608"/>
              <a:gd name="T13" fmla="*/ 2548726 h 2548726"/>
              <a:gd name="T14" fmla="*/ 1436563 w 2764608"/>
              <a:gd name="T15" fmla="*/ 2087535 h 2548726"/>
              <a:gd name="T16" fmla="*/ 652730 w 2764608"/>
              <a:gd name="T17" fmla="*/ 2087535 h 2548726"/>
              <a:gd name="T18" fmla="*/ 0 w 2764608"/>
              <a:gd name="T19" fmla="*/ 1434805 h 2548726"/>
              <a:gd name="T20" fmla="*/ 0 w 2764608"/>
              <a:gd name="T21" fmla="*/ 652730 h 2548726"/>
              <a:gd name="T22" fmla="*/ 652730 w 2764608"/>
              <a:gd name="T23" fmla="*/ 0 h 2548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4608" h="2548726">
                <a:moveTo>
                  <a:pt x="652730" y="0"/>
                </a:moveTo>
                <a:lnTo>
                  <a:pt x="2111878" y="0"/>
                </a:lnTo>
                <a:cubicBezTo>
                  <a:pt x="2472371" y="0"/>
                  <a:pt x="2764608" y="292237"/>
                  <a:pt x="2764608" y="652730"/>
                </a:cubicBezTo>
                <a:lnTo>
                  <a:pt x="2764608" y="1434805"/>
                </a:lnTo>
                <a:cubicBezTo>
                  <a:pt x="2764608" y="1795298"/>
                  <a:pt x="2472371" y="2087535"/>
                  <a:pt x="2111878" y="2087535"/>
                </a:cubicBezTo>
                <a:lnTo>
                  <a:pt x="1915333" y="2087535"/>
                </a:lnTo>
                <a:lnTo>
                  <a:pt x="2025468" y="2548726"/>
                </a:lnTo>
                <a:lnTo>
                  <a:pt x="1436563" y="2087535"/>
                </a:lnTo>
                <a:lnTo>
                  <a:pt x="652730" y="2087535"/>
                </a:lnTo>
                <a:cubicBezTo>
                  <a:pt x="292237" y="2087535"/>
                  <a:pt x="0" y="1795298"/>
                  <a:pt x="0" y="1434805"/>
                </a:cubicBezTo>
                <a:lnTo>
                  <a:pt x="0" y="652730"/>
                </a:lnTo>
                <a:cubicBezTo>
                  <a:pt x="0" y="292237"/>
                  <a:pt x="292237" y="0"/>
                  <a:pt x="652730" y="0"/>
                </a:cubicBezTo>
                <a:close/>
              </a:path>
            </a:pathLst>
          </a:custGeom>
          <a:solidFill>
            <a:schemeClr val="accent3">
              <a:lumMod val="20000"/>
              <a:lumOff val="80000"/>
              <a:alpha val="59999"/>
            </a:schemeClr>
          </a:solidFill>
          <a:ln>
            <a:noFill/>
          </a:ln>
        </p:spPr>
        <p:txBody>
          <a:bodyPr anchor="ctr">
            <a:normAutofit/>
          </a:bodyPr>
          <a:lstStyle/>
          <a:p>
            <a:endParaRPr lang="zh-CN" altLang="en-US"/>
          </a:p>
        </p:txBody>
      </p:sp>
      <p:sp>
        <p:nvSpPr>
          <p:cNvPr id="9" name="任意多边形 4"/>
          <p:cNvSpPr>
            <a:spLocks noChangeArrowheads="1"/>
          </p:cNvSpPr>
          <p:nvPr/>
        </p:nvSpPr>
        <p:spPr bwMode="auto">
          <a:xfrm>
            <a:off x="3019425" y="2106613"/>
            <a:ext cx="2763838" cy="2549525"/>
          </a:xfrm>
          <a:custGeom>
            <a:avLst/>
            <a:gdLst>
              <a:gd name="T0" fmla="*/ 652548 w 2764608"/>
              <a:gd name="T1" fmla="*/ 0 h 2548726"/>
              <a:gd name="T2" fmla="*/ 2111290 w 2764608"/>
              <a:gd name="T3" fmla="*/ 0 h 2548726"/>
              <a:gd name="T4" fmla="*/ 2763838 w 2764608"/>
              <a:gd name="T5" fmla="*/ 652935 h 2548726"/>
              <a:gd name="T6" fmla="*/ 2763838 w 2764608"/>
              <a:gd name="T7" fmla="*/ 1435255 h 2548726"/>
              <a:gd name="T8" fmla="*/ 2111290 w 2764608"/>
              <a:gd name="T9" fmla="*/ 2088189 h 2548726"/>
              <a:gd name="T10" fmla="*/ 1914800 w 2764608"/>
              <a:gd name="T11" fmla="*/ 2088189 h 2548726"/>
              <a:gd name="T12" fmla="*/ 2024904 w 2764608"/>
              <a:gd name="T13" fmla="*/ 2549525 h 2548726"/>
              <a:gd name="T14" fmla="*/ 1436163 w 2764608"/>
              <a:gd name="T15" fmla="*/ 2088189 h 2548726"/>
              <a:gd name="T16" fmla="*/ 652548 w 2764608"/>
              <a:gd name="T17" fmla="*/ 2088189 h 2548726"/>
              <a:gd name="T18" fmla="*/ 0 w 2764608"/>
              <a:gd name="T19" fmla="*/ 1435255 h 2548726"/>
              <a:gd name="T20" fmla="*/ 0 w 2764608"/>
              <a:gd name="T21" fmla="*/ 652935 h 2548726"/>
              <a:gd name="T22" fmla="*/ 652548 w 2764608"/>
              <a:gd name="T23" fmla="*/ 0 h 25487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64608"/>
              <a:gd name="T37" fmla="*/ 0 h 2548726"/>
              <a:gd name="T38" fmla="*/ 2764608 w 2764608"/>
              <a:gd name="T39" fmla="*/ 2548726 h 25487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64608" h="2548726">
                <a:moveTo>
                  <a:pt x="652730" y="0"/>
                </a:moveTo>
                <a:lnTo>
                  <a:pt x="2111878" y="0"/>
                </a:lnTo>
                <a:cubicBezTo>
                  <a:pt x="2472371" y="0"/>
                  <a:pt x="2764608" y="292237"/>
                  <a:pt x="2764608" y="652730"/>
                </a:cubicBezTo>
                <a:lnTo>
                  <a:pt x="2764608" y="1434805"/>
                </a:lnTo>
                <a:cubicBezTo>
                  <a:pt x="2764608" y="1795298"/>
                  <a:pt x="2472371" y="2087535"/>
                  <a:pt x="2111878" y="2087535"/>
                </a:cubicBezTo>
                <a:lnTo>
                  <a:pt x="1915333" y="2087535"/>
                </a:lnTo>
                <a:lnTo>
                  <a:pt x="2025468" y="2548726"/>
                </a:lnTo>
                <a:lnTo>
                  <a:pt x="1436563" y="2087535"/>
                </a:lnTo>
                <a:lnTo>
                  <a:pt x="652730" y="2087535"/>
                </a:lnTo>
                <a:cubicBezTo>
                  <a:pt x="292237" y="2087535"/>
                  <a:pt x="0" y="1795298"/>
                  <a:pt x="0" y="1434805"/>
                </a:cubicBezTo>
                <a:lnTo>
                  <a:pt x="0" y="652730"/>
                </a:lnTo>
                <a:cubicBezTo>
                  <a:pt x="0" y="292237"/>
                  <a:pt x="292237" y="0"/>
                  <a:pt x="652730" y="0"/>
                </a:cubicBezTo>
                <a:close/>
              </a:path>
            </a:pathLst>
          </a:custGeom>
          <a:solidFill>
            <a:schemeClr val="accent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324000" anchor="ctr">
            <a:normAutofit/>
          </a:bodyPr>
          <a:lstStyle>
            <a:lvl1pPr>
              <a:defRPr>
                <a:solidFill>
                  <a:schemeClr val="tx1"/>
                </a:solidFill>
                <a:latin typeface="Arial" panose="020B0604020202020204" pitchFamily="34" charset="0"/>
                <a:ea typeface="黑体" panose="02010609060101010101" charset="-122"/>
              </a:defRPr>
            </a:lvl1pPr>
            <a:lvl2pPr marL="742950" indent="-285750">
              <a:defRPr>
                <a:solidFill>
                  <a:schemeClr val="tx1"/>
                </a:solidFill>
                <a:latin typeface="Arial" panose="020B0604020202020204" pitchFamily="34" charset="0"/>
                <a:ea typeface="黑体" panose="02010609060101010101" charset="-122"/>
              </a:defRPr>
            </a:lvl2pPr>
            <a:lvl3pPr marL="1143000" indent="-228600">
              <a:defRPr>
                <a:solidFill>
                  <a:schemeClr val="tx1"/>
                </a:solidFill>
                <a:latin typeface="Arial" panose="020B0604020202020204" pitchFamily="34" charset="0"/>
                <a:ea typeface="黑体" panose="02010609060101010101" charset="-122"/>
              </a:defRPr>
            </a:lvl3pPr>
            <a:lvl4pPr marL="1600200" indent="-228600">
              <a:defRPr>
                <a:solidFill>
                  <a:schemeClr val="tx1"/>
                </a:solidFill>
                <a:latin typeface="Arial" panose="020B0604020202020204" pitchFamily="34" charset="0"/>
                <a:ea typeface="黑体" panose="02010609060101010101" charset="-122"/>
              </a:defRPr>
            </a:lvl4pPr>
            <a:lvl5pPr marL="2057400" indent="-228600">
              <a:defRPr>
                <a:solidFill>
                  <a:schemeClr val="tx1"/>
                </a:solidFill>
                <a:latin typeface="Arial" panose="020B0604020202020204" pitchFamily="34" charset="0"/>
                <a:ea typeface="黑体" panose="02010609060101010101"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algn="ctr" eaLnBrk="1" hangingPunct="1"/>
            <a:endParaRPr lang="zh-CN" altLang="en-US" sz="3200" dirty="0">
              <a:solidFill>
                <a:srgbClr val="FFFFFF"/>
              </a:solidFill>
              <a:latin typeface="Arial Black" panose="020B0A04020102020204" pitchFamily="34" charset="0"/>
            </a:endParaRPr>
          </a:p>
        </p:txBody>
      </p:sp>
      <p:sp>
        <p:nvSpPr>
          <p:cNvPr id="10" name="任意多边形 5"/>
          <p:cNvSpPr/>
          <p:nvPr/>
        </p:nvSpPr>
        <p:spPr bwMode="auto">
          <a:xfrm flipH="1">
            <a:off x="4983163" y="1687513"/>
            <a:ext cx="1220787" cy="1125537"/>
          </a:xfrm>
          <a:custGeom>
            <a:avLst/>
            <a:gdLst>
              <a:gd name="T0" fmla="*/ 652730 w 2764608"/>
              <a:gd name="T1" fmla="*/ 0 h 2548726"/>
              <a:gd name="T2" fmla="*/ 2111878 w 2764608"/>
              <a:gd name="T3" fmla="*/ 0 h 2548726"/>
              <a:gd name="T4" fmla="*/ 2764608 w 2764608"/>
              <a:gd name="T5" fmla="*/ 652730 h 2548726"/>
              <a:gd name="T6" fmla="*/ 2764608 w 2764608"/>
              <a:gd name="T7" fmla="*/ 1434805 h 2548726"/>
              <a:gd name="T8" fmla="*/ 2111878 w 2764608"/>
              <a:gd name="T9" fmla="*/ 2087535 h 2548726"/>
              <a:gd name="T10" fmla="*/ 1915333 w 2764608"/>
              <a:gd name="T11" fmla="*/ 2087535 h 2548726"/>
              <a:gd name="T12" fmla="*/ 2025468 w 2764608"/>
              <a:gd name="T13" fmla="*/ 2548726 h 2548726"/>
              <a:gd name="T14" fmla="*/ 1436563 w 2764608"/>
              <a:gd name="T15" fmla="*/ 2087535 h 2548726"/>
              <a:gd name="T16" fmla="*/ 652730 w 2764608"/>
              <a:gd name="T17" fmla="*/ 2087535 h 2548726"/>
              <a:gd name="T18" fmla="*/ 0 w 2764608"/>
              <a:gd name="T19" fmla="*/ 1434805 h 2548726"/>
              <a:gd name="T20" fmla="*/ 0 w 2764608"/>
              <a:gd name="T21" fmla="*/ 652730 h 2548726"/>
              <a:gd name="T22" fmla="*/ 652730 w 2764608"/>
              <a:gd name="T23" fmla="*/ 0 h 2548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4608" h="2548726">
                <a:moveTo>
                  <a:pt x="652730" y="0"/>
                </a:moveTo>
                <a:lnTo>
                  <a:pt x="2111878" y="0"/>
                </a:lnTo>
                <a:cubicBezTo>
                  <a:pt x="2472371" y="0"/>
                  <a:pt x="2764608" y="292237"/>
                  <a:pt x="2764608" y="652730"/>
                </a:cubicBezTo>
                <a:lnTo>
                  <a:pt x="2764608" y="1434805"/>
                </a:lnTo>
                <a:cubicBezTo>
                  <a:pt x="2764608" y="1795298"/>
                  <a:pt x="2472371" y="2087535"/>
                  <a:pt x="2111878" y="2087535"/>
                </a:cubicBezTo>
                <a:lnTo>
                  <a:pt x="1915333" y="2087535"/>
                </a:lnTo>
                <a:lnTo>
                  <a:pt x="2025468" y="2548726"/>
                </a:lnTo>
                <a:lnTo>
                  <a:pt x="1436563" y="2087535"/>
                </a:lnTo>
                <a:lnTo>
                  <a:pt x="652730" y="2087535"/>
                </a:lnTo>
                <a:cubicBezTo>
                  <a:pt x="292237" y="2087535"/>
                  <a:pt x="0" y="1795298"/>
                  <a:pt x="0" y="1434805"/>
                </a:cubicBezTo>
                <a:lnTo>
                  <a:pt x="0" y="652730"/>
                </a:lnTo>
                <a:cubicBezTo>
                  <a:pt x="0" y="292237"/>
                  <a:pt x="292237" y="0"/>
                  <a:pt x="652730" y="0"/>
                </a:cubicBezTo>
                <a:close/>
              </a:path>
            </a:pathLst>
          </a:custGeom>
          <a:solidFill>
            <a:schemeClr val="accent2">
              <a:alpha val="75000"/>
            </a:schemeClr>
          </a:solidFill>
          <a:ln>
            <a:noFill/>
          </a:ln>
          <a:extLst>
            <a:ext uri="{91240B29-F687-4f45-9708-019B960494DF}">
              <a14:hiddenLine xmlns:a14="http://schemas.microsoft.com/office/drawing/2010/main" w="9525">
                <a:solidFill>
                  <a:srgbClr val="000000"/>
                </a:solidFill>
                <a:round/>
              </a14:hiddenLine>
            </a:ext>
          </a:extLst>
        </p:spPr>
        <p:txBody>
          <a:bodyPr anchor="ctr">
            <a:normAutofit/>
          </a:bodyPr>
          <a:lstStyle/>
          <a:p>
            <a:endParaRPr lang="zh-CN" altLang="en-US"/>
          </a:p>
        </p:txBody>
      </p:sp>
      <p:sp>
        <p:nvSpPr>
          <p:cNvPr id="2" name="KSO_BT1"/>
          <p:cNvSpPr>
            <a:spLocks noGrp="1"/>
          </p:cNvSpPr>
          <p:nvPr>
            <p:ph type="title" hasCustomPrompt="1"/>
          </p:nvPr>
        </p:nvSpPr>
        <p:spPr>
          <a:xfrm>
            <a:off x="3020400" y="2106000"/>
            <a:ext cx="2764800" cy="2062800"/>
          </a:xfrm>
        </p:spPr>
        <p:txBody>
          <a:bodyPr anchor="ctr" anchorCtr="0">
            <a:normAutofit/>
          </a:bodyPr>
          <a:lstStyle>
            <a:lvl1pPr algn="ctr">
              <a:defRPr sz="3200">
                <a:ln>
                  <a:noFill/>
                </a:ln>
                <a:solidFill>
                  <a:schemeClr val="bg1"/>
                </a:solidFill>
              </a:defRPr>
            </a:lvl1pPr>
          </a:lstStyle>
          <a:p>
            <a:r>
              <a:rPr lang="zh-CN" altLang="en-US" dirty="0" smtClean="0"/>
              <a:t>编辑标题</a:t>
            </a:r>
            <a:endParaRPr lang="en-US" dirty="0"/>
          </a:p>
        </p:txBody>
      </p:sp>
      <p:sp>
        <p:nvSpPr>
          <p:cNvPr id="3" name="KSO_FD"/>
          <p:cNvSpPr>
            <a:spLocks noGrp="1"/>
          </p:cNvSpPr>
          <p:nvPr>
            <p:ph type="dt" sz="half" idx="10"/>
          </p:nvPr>
        </p:nvSpPr>
        <p:spPr/>
        <p:txBody>
          <a:bodyPr/>
          <a:lstStyle/>
          <a:p>
            <a:fld id="{B6A7693E-648E-4B09-98DA-69B4C59F080E}" type="datetimeFigureOut">
              <a:rPr lang="zh-CN" altLang="en-US" smtClean="0"/>
              <a:t>17/9/1</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D82C7946-3C47-4909-8760-D050A285D43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B6A7693E-648E-4B09-98DA-69B4C59F080E}" type="datetimeFigureOut">
              <a:rPr lang="zh-CN" altLang="en-US" smtClean="0"/>
              <a:t>17/9/1</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D82C7946-3C47-4909-8760-D050A285D43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hasCustomPrompt="1"/>
          </p:nvPr>
        </p:nvSpPr>
        <p:spPr>
          <a:xfrm>
            <a:off x="1116000" y="4431600"/>
            <a:ext cx="6922800" cy="475200"/>
          </a:xfrm>
        </p:spPr>
        <p:txBody>
          <a:bodyPr anchor="b"/>
          <a:lstStyle>
            <a:lvl1pPr>
              <a:defRPr sz="2400">
                <a:ln>
                  <a:noFill/>
                </a:ln>
                <a:solidFill>
                  <a:schemeClr val="accent1"/>
                </a:solidFill>
              </a:defRPr>
            </a:lvl1pPr>
          </a:lstStyle>
          <a:p>
            <a:r>
              <a:rPr lang="zh-CN" altLang="en-US" dirty="0" smtClean="0"/>
              <a:t>单击此处编辑标题</a:t>
            </a:r>
            <a:endParaRPr lang="en-US" dirty="0"/>
          </a:p>
        </p:txBody>
      </p:sp>
      <p:sp>
        <p:nvSpPr>
          <p:cNvPr id="3" name="KSO_BC1"/>
          <p:cNvSpPr>
            <a:spLocks noGrp="1"/>
          </p:cNvSpPr>
          <p:nvPr>
            <p:ph type="pic" idx="1"/>
          </p:nvPr>
        </p:nvSpPr>
        <p:spPr>
          <a:xfrm>
            <a:off x="1116000" y="835200"/>
            <a:ext cx="6922800" cy="3348000"/>
          </a:xfrm>
        </p:spPr>
        <p:txBody>
          <a:bodyPr anchor="t"/>
          <a:lstStyle>
            <a:lvl1pPr marL="0" indent="0">
              <a:buNone/>
              <a:defRPr sz="2400">
                <a:solidFill>
                  <a:schemeClr val="accent1"/>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dirty="0" smtClean="0"/>
              <a:t>单击图标添加图片</a:t>
            </a:r>
            <a:endParaRPr lang="en-US" dirty="0"/>
          </a:p>
        </p:txBody>
      </p:sp>
      <p:sp>
        <p:nvSpPr>
          <p:cNvPr id="4" name="KSO_BC2"/>
          <p:cNvSpPr>
            <a:spLocks noGrp="1"/>
          </p:cNvSpPr>
          <p:nvPr>
            <p:ph type="body" sz="half" idx="2" hasCustomPrompt="1"/>
          </p:nvPr>
        </p:nvSpPr>
        <p:spPr>
          <a:xfrm>
            <a:off x="1116000" y="5151600"/>
            <a:ext cx="7711200" cy="932400"/>
          </a:xfrm>
        </p:spPr>
        <p:txBody>
          <a:bodyPr>
            <a:normAutofit/>
          </a:bodyPr>
          <a:lstStyle>
            <a:lvl1pPr marL="0" indent="0">
              <a:buNone/>
              <a:defRPr sz="1800">
                <a:solidFill>
                  <a:schemeClr val="accent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smtClean="0"/>
              <a:t>单击此处编辑文本</a:t>
            </a:r>
          </a:p>
        </p:txBody>
      </p:sp>
      <p:sp>
        <p:nvSpPr>
          <p:cNvPr id="5" name="KSO_FD"/>
          <p:cNvSpPr>
            <a:spLocks noGrp="1"/>
          </p:cNvSpPr>
          <p:nvPr>
            <p:ph type="dt" sz="half" idx="10"/>
          </p:nvPr>
        </p:nvSpPr>
        <p:spPr/>
        <p:txBody>
          <a:bodyPr/>
          <a:lstStyle/>
          <a:p>
            <a:fld id="{B6A7693E-648E-4B09-98DA-69B4C59F080E}" type="datetimeFigureOut">
              <a:rPr lang="zh-CN" altLang="en-US" smtClean="0"/>
              <a:t>17/9/1</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D82C7946-3C47-4909-8760-D050A285D430}" type="slidenum">
              <a:rPr lang="zh-CN" altLang="en-US" smtClean="0"/>
              <a:t>‹#›</a:t>
            </a:fld>
            <a:endParaRPr lang="zh-CN" altLang="en-US"/>
          </a:p>
        </p:txBody>
      </p:sp>
      <p:cxnSp>
        <p:nvCxnSpPr>
          <p:cNvPr id="8" name="直接连接符 5"/>
          <p:cNvCxnSpPr>
            <a:cxnSpLocks noChangeShapeType="1"/>
          </p:cNvCxnSpPr>
          <p:nvPr>
            <p:custDataLst>
              <p:tags r:id="rId1"/>
            </p:custDataLst>
          </p:nvPr>
        </p:nvCxnSpPr>
        <p:spPr bwMode="auto">
          <a:xfrm>
            <a:off x="1184275" y="4960738"/>
            <a:ext cx="6826250" cy="0"/>
          </a:xfrm>
          <a:prstGeom prst="line">
            <a:avLst/>
          </a:prstGeom>
          <a:noFill/>
          <a:ln w="38100" cmpd="sng">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6543676" y="365125"/>
            <a:ext cx="1971675" cy="5811838"/>
          </a:xfrm>
        </p:spPr>
        <p:txBody>
          <a:bodyPr vert="eaVert"/>
          <a:lstStyle>
            <a:lvl1pPr>
              <a:defRPr>
                <a:ln>
                  <a:noFill/>
                </a:ln>
                <a:solidFill>
                  <a:schemeClr val="accent1"/>
                </a:solidFill>
              </a:defRPr>
            </a:lvl1pPr>
          </a:lstStyle>
          <a:p>
            <a:r>
              <a:rPr lang="zh-CN" altLang="en-US" dirty="0" smtClean="0"/>
              <a:t>单击此处编辑母版标题样式</a:t>
            </a:r>
            <a:endParaRPr lang="en-US" dirty="0"/>
          </a:p>
        </p:txBody>
      </p:sp>
      <p:sp>
        <p:nvSpPr>
          <p:cNvPr id="3" name="KSO_BC1"/>
          <p:cNvSpPr>
            <a:spLocks noGrp="1"/>
          </p:cNvSpPr>
          <p:nvPr>
            <p:ph type="body" orient="vert" idx="1"/>
          </p:nvPr>
        </p:nvSpPr>
        <p:spPr>
          <a:xfrm>
            <a:off x="628651" y="365125"/>
            <a:ext cx="5800725" cy="5811838"/>
          </a:xfrm>
        </p:spPr>
        <p:txBody>
          <a:bodyPr vert="eaVert"/>
          <a:lstStyle>
            <a:lvl1pPr>
              <a:defRPr>
                <a:solidFill>
                  <a:schemeClr val="accent1"/>
                </a:solidFill>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KSO_FD"/>
          <p:cNvSpPr>
            <a:spLocks noGrp="1"/>
          </p:cNvSpPr>
          <p:nvPr>
            <p:ph type="dt" sz="half" idx="10"/>
          </p:nvPr>
        </p:nvSpPr>
        <p:spPr/>
        <p:txBody>
          <a:bodyPr/>
          <a:lstStyle/>
          <a:p>
            <a:fld id="{B6A7693E-648E-4B09-98DA-69B4C59F080E}" type="datetimeFigureOut">
              <a:rPr lang="zh-CN" altLang="en-US" smtClean="0"/>
              <a:t>17/9/1</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D82C7946-3C47-4909-8760-D050A285D430}"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2">
            <a:extLst>
              <a:ext uri="{28A0092B-C50C-407E-A947-70E740481C1C}">
                <a14:useLocalDpi xmlns:a14="http://schemas.microsoft.com/office/drawing/2010/main" val="0"/>
              </a:ext>
            </a:extLst>
          </a:blip>
          <a:srcRect l="96" t="-187" r="285" b="22806"/>
          <a:stretch>
            <a:fillRect/>
          </a:stretch>
        </p:blipFill>
        <p:spPr>
          <a:xfrm flipV="1">
            <a:off x="0" y="1463045"/>
            <a:ext cx="9144000" cy="5399309"/>
          </a:xfrm>
          <a:prstGeom prst="rect">
            <a:avLst/>
          </a:prstGeom>
        </p:spPr>
      </p:pic>
      <p:pic>
        <p:nvPicPr>
          <p:cNvPr id="7" name="图片 6"/>
          <p:cNvPicPr>
            <a:picLocks noChangeAspect="1"/>
          </p:cNvPicPr>
          <p:nvPr/>
        </p:nvPicPr>
        <p:blipFill rotWithShape="1">
          <a:blip r:embed="rId12">
            <a:extLst>
              <a:ext uri="{28A0092B-C50C-407E-A947-70E740481C1C}">
                <a14:useLocalDpi xmlns:a14="http://schemas.microsoft.com/office/drawing/2010/main" val="0"/>
              </a:ext>
            </a:extLst>
          </a:blip>
          <a:srcRect l="382" t="26879" b="34805"/>
          <a:stretch>
            <a:fillRect/>
          </a:stretch>
        </p:blipFill>
        <p:spPr>
          <a:xfrm>
            <a:off x="0" y="2"/>
            <a:ext cx="9144000" cy="2673531"/>
          </a:xfrm>
          <a:prstGeom prst="rect">
            <a:avLst/>
          </a:prstGeom>
        </p:spPr>
      </p:pic>
      <p:sp>
        <p:nvSpPr>
          <p:cNvPr id="8" name="矩形 7"/>
          <p:cNvSpPr/>
          <p:nvPr/>
        </p:nvSpPr>
        <p:spPr>
          <a:xfrm>
            <a:off x="0" y="182392"/>
            <a:ext cx="9144000" cy="6675608"/>
          </a:xfrm>
          <a:prstGeom prst="rect">
            <a:avLst/>
          </a:prstGeom>
          <a:gradFill flip="none" rotWithShape="1">
            <a:gsLst>
              <a:gs pos="0">
                <a:schemeClr val="bg1">
                  <a:alpha val="98000"/>
                </a:schemeClr>
              </a:gs>
              <a:gs pos="100000">
                <a:schemeClr val="bg1">
                  <a:shade val="100000"/>
                  <a:satMod val="115000"/>
                  <a:alpha val="9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US" sz="1350"/>
          </a:p>
        </p:txBody>
      </p:sp>
      <p:sp>
        <p:nvSpPr>
          <p:cNvPr id="2" name="KSO_BT1"/>
          <p:cNvSpPr>
            <a:spLocks noGrp="1"/>
          </p:cNvSpPr>
          <p:nvPr>
            <p:ph type="title"/>
          </p:nvPr>
        </p:nvSpPr>
        <p:spPr>
          <a:xfrm>
            <a:off x="505100" y="295612"/>
            <a:ext cx="8142513" cy="645657"/>
          </a:xfrm>
          <a:prstGeom prst="rect">
            <a:avLst/>
          </a:prstGeom>
        </p:spPr>
        <p:txBody>
          <a:bodyPr vert="horz" lIns="91440" tIns="45720" rIns="91440" bIns="45720" rtlCol="0" anchor="b">
            <a:normAutofit/>
          </a:bodyPr>
          <a:lstStyle/>
          <a:p>
            <a:r>
              <a:rPr lang="zh-CN" altLang="en-US" dirty="0" smtClean="0"/>
              <a:t>单击此处编辑标题样式</a:t>
            </a:r>
            <a:endParaRPr lang="en-US" dirty="0"/>
          </a:p>
        </p:txBody>
      </p:sp>
      <p:sp>
        <p:nvSpPr>
          <p:cNvPr id="3" name="KSO_BC1"/>
          <p:cNvSpPr>
            <a:spLocks noGrp="1"/>
          </p:cNvSpPr>
          <p:nvPr>
            <p:ph type="body" idx="1"/>
          </p:nvPr>
        </p:nvSpPr>
        <p:spPr>
          <a:xfrm>
            <a:off x="500743" y="1089483"/>
            <a:ext cx="8142513" cy="5175675"/>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KSO_FD"/>
          <p:cNvSpPr>
            <a:spLocks noGrp="1"/>
          </p:cNvSpPr>
          <p:nvPr>
            <p:ph type="dt" sz="half" idx="2"/>
          </p:nvPr>
        </p:nvSpPr>
        <p:spPr>
          <a:xfrm>
            <a:off x="628650" y="6356353"/>
            <a:ext cx="2057400" cy="365125"/>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B6A7693E-648E-4B09-98DA-69B4C59F080E}" type="datetimeFigureOut">
              <a:rPr lang="zh-CN" altLang="en-US" smtClean="0"/>
              <a:t>17/9/1</a:t>
            </a:fld>
            <a:endParaRPr lang="zh-CN" altLang="en-US"/>
          </a:p>
        </p:txBody>
      </p:sp>
      <p:sp>
        <p:nvSpPr>
          <p:cNvPr id="5" name="KSO_FT"/>
          <p:cNvSpPr>
            <a:spLocks noGrp="1"/>
          </p:cNvSpPr>
          <p:nvPr>
            <p:ph type="ftr" sz="quarter" idx="3"/>
          </p:nvPr>
        </p:nvSpPr>
        <p:spPr>
          <a:xfrm>
            <a:off x="3028950" y="6356353"/>
            <a:ext cx="3086100" cy="365125"/>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7933508" y="6356353"/>
            <a:ext cx="581841" cy="365125"/>
          </a:xfrm>
          <a:prstGeom prst="rect">
            <a:avLst/>
          </a:prstGeom>
        </p:spPr>
        <p:txBody>
          <a:bodyPr vert="horz" lIns="91440" tIns="45720" rIns="91440" bIns="45720" rtlCol="0" anchor="ctr">
            <a:normAutofit/>
          </a:bodyPr>
          <a:lstStyle>
            <a:lvl1pPr algn="ctr">
              <a:defRPr sz="900" baseline="0">
                <a:solidFill>
                  <a:schemeClr val="accent1">
                    <a:lumMod val="75000"/>
                  </a:schemeClr>
                </a:solidFill>
                <a:latin typeface="Arial" panose="020B0604020202020204" pitchFamily="34" charset="0"/>
                <a:ea typeface="黑体" panose="02010609060101010101" charset="-122"/>
                <a:cs typeface="Arial" panose="020B0604020202020204" pitchFamily="34" charset="0"/>
              </a:defRPr>
            </a:lvl1pPr>
          </a:lstStyle>
          <a:p>
            <a:fld id="{D82C7946-3C47-4909-8760-D050A285D43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85800" rtl="0" eaLnBrk="1" latinLnBrk="0" hangingPunct="1">
        <a:lnSpc>
          <a:spcPct val="90000"/>
        </a:lnSpc>
        <a:spcBef>
          <a:spcPct val="0"/>
        </a:spcBef>
        <a:buNone/>
        <a:defRPr sz="2700" b="0" i="0" kern="1200" baseline="0">
          <a:ln>
            <a:solidFill>
              <a:schemeClr val="accent1">
                <a:lumMod val="75000"/>
              </a:schemeClr>
            </a:solidFill>
          </a:ln>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16200000" scaled="1"/>
            <a:tileRect/>
          </a:gradFill>
          <a:effectLst/>
          <a:latin typeface="+mj-ea"/>
          <a:ea typeface="+mj-ea"/>
          <a:cs typeface="+mj-cs"/>
        </a:defRPr>
      </a:lvl1pPr>
    </p:titleStyle>
    <p:bodyStyle>
      <a:lvl1pPr marL="267970" indent="-267970" algn="just" defTabSz="685800" rtl="0" eaLnBrk="1" latinLnBrk="0" hangingPunct="1">
        <a:spcBef>
          <a:spcPts val="1200"/>
        </a:spcBef>
        <a:spcAft>
          <a:spcPts val="0"/>
        </a:spcAft>
        <a:buClr>
          <a:schemeClr val="accent1">
            <a:lumMod val="75000"/>
          </a:schemeClr>
        </a:buClr>
        <a:buSzPct val="60000"/>
        <a:buFont typeface="Wingdings" panose="05000000000000000000" pitchFamily="2" charset="2"/>
        <a:buChar char="l"/>
        <a:defRPr sz="2400" kern="1200" baseline="0">
          <a:solidFill>
            <a:schemeClr val="accent1">
              <a:lumMod val="75000"/>
            </a:schemeClr>
          </a:solidFill>
          <a:latin typeface="+mn-ea"/>
          <a:ea typeface="+mn-ea"/>
          <a:cs typeface="+mn-cs"/>
        </a:defRPr>
      </a:lvl1pPr>
      <a:lvl2pPr marL="575945" indent="-172720" algn="just" defTabSz="685800" rtl="0" eaLnBrk="1" latinLnBrk="0" hangingPunct="1">
        <a:spcBef>
          <a:spcPts val="150"/>
        </a:spcBef>
        <a:spcAft>
          <a:spcPts val="0"/>
        </a:spcAft>
        <a:buFont typeface="Arial" panose="020B0604020202020204" pitchFamily="34" charset="0"/>
        <a:buChar char="•"/>
        <a:defRPr sz="2000" kern="1200" baseline="0">
          <a:solidFill>
            <a:schemeClr val="tx1"/>
          </a:solidFill>
          <a:latin typeface="+mn-ea"/>
          <a:ea typeface="+mn-ea"/>
          <a:cs typeface="+mn-cs"/>
        </a:defRPr>
      </a:lvl2pPr>
      <a:lvl3pPr marL="857250" indent="-171450" algn="l" defTabSz="685800" rtl="0" eaLnBrk="1" latinLnBrk="0" hangingPunct="1">
        <a:spcBef>
          <a:spcPts val="375"/>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4" Type="http://schemas.openxmlformats.org/officeDocument/2006/relationships/slideLayout" Target="../slideLayouts/slideLayout1.xml"/><Relationship Id="rId1" Type="http://schemas.openxmlformats.org/officeDocument/2006/relationships/tags" Target="../tags/tag2.xml"/><Relationship Id="rId2" Type="http://schemas.openxmlformats.org/officeDocument/2006/relationships/tags" Target="../tags/tag3.xml"/></Relationships>
</file>

<file path=ppt/slides/_rels/slide10.xml.rels><?xml version="1.0" encoding="UTF-8" standalone="yes"?>
<Relationships xmlns="http://schemas.openxmlformats.org/package/2006/relationships"><Relationship Id="rId3" Type="http://schemas.openxmlformats.org/officeDocument/2006/relationships/tags" Target="../tags/tag31.xml"/><Relationship Id="rId4" Type="http://schemas.openxmlformats.org/officeDocument/2006/relationships/slideLayout" Target="../slideLayouts/slideLayout2.xml"/><Relationship Id="rId1" Type="http://schemas.openxmlformats.org/officeDocument/2006/relationships/tags" Target="../tags/tag29.xml"/><Relationship Id="rId2" Type="http://schemas.openxmlformats.org/officeDocument/2006/relationships/tags" Target="../tags/tag30.xml"/></Relationships>
</file>

<file path=ppt/slides/_rels/slide11.xml.rels><?xml version="1.0" encoding="UTF-8" standalone="yes"?>
<Relationships xmlns="http://schemas.openxmlformats.org/package/2006/relationships"><Relationship Id="rId3" Type="http://schemas.openxmlformats.org/officeDocument/2006/relationships/tags" Target="../tags/tag34.xml"/><Relationship Id="rId4" Type="http://schemas.openxmlformats.org/officeDocument/2006/relationships/slideLayout" Target="../slideLayouts/slideLayout7.xml"/><Relationship Id="rId1" Type="http://schemas.openxmlformats.org/officeDocument/2006/relationships/tags" Target="../tags/tag32.xml"/><Relationship Id="rId2" Type="http://schemas.openxmlformats.org/officeDocument/2006/relationships/tags" Target="../tags/tag33.xml"/></Relationships>
</file>

<file path=ppt/slides/_rels/slide12.xml.rels><?xml version="1.0" encoding="UTF-8" standalone="yes"?>
<Relationships xmlns="http://schemas.openxmlformats.org/package/2006/relationships"><Relationship Id="rId3" Type="http://schemas.openxmlformats.org/officeDocument/2006/relationships/tags" Target="../tags/tag37.xml"/><Relationship Id="rId4" Type="http://schemas.openxmlformats.org/officeDocument/2006/relationships/slideLayout" Target="../slideLayouts/slideLayout2.xml"/><Relationship Id="rId1" Type="http://schemas.openxmlformats.org/officeDocument/2006/relationships/tags" Target="../tags/tag35.xml"/><Relationship Id="rId2" Type="http://schemas.openxmlformats.org/officeDocument/2006/relationships/tags" Target="../tags/tag36.xml"/></Relationships>
</file>

<file path=ppt/slides/_rels/slide13.xml.rels><?xml version="1.0" encoding="UTF-8" standalone="yes"?>
<Relationships xmlns="http://schemas.openxmlformats.org/package/2006/relationships"><Relationship Id="rId3" Type="http://schemas.openxmlformats.org/officeDocument/2006/relationships/tags" Target="../tags/tag40.xml"/><Relationship Id="rId4" Type="http://schemas.openxmlformats.org/officeDocument/2006/relationships/slideLayout" Target="../slideLayouts/slideLayout2.xml"/><Relationship Id="rId1" Type="http://schemas.openxmlformats.org/officeDocument/2006/relationships/tags" Target="../tags/tag38.xml"/><Relationship Id="rId2" Type="http://schemas.openxmlformats.org/officeDocument/2006/relationships/tags" Target="../tags/tag39.xml"/></Relationships>
</file>

<file path=ppt/slides/_rels/slide14.xml.rels><?xml version="1.0" encoding="UTF-8" standalone="yes"?>
<Relationships xmlns="http://schemas.openxmlformats.org/package/2006/relationships"><Relationship Id="rId3" Type="http://schemas.openxmlformats.org/officeDocument/2006/relationships/tags" Target="../tags/tag43.xml"/><Relationship Id="rId4" Type="http://schemas.openxmlformats.org/officeDocument/2006/relationships/slideLayout" Target="../slideLayouts/slideLayout2.xml"/><Relationship Id="rId1" Type="http://schemas.openxmlformats.org/officeDocument/2006/relationships/tags" Target="../tags/tag41.xml"/><Relationship Id="rId2" Type="http://schemas.openxmlformats.org/officeDocument/2006/relationships/tags" Target="../tags/tag42.xml"/></Relationships>
</file>

<file path=ppt/slides/_rels/slide15.xml.rels><?xml version="1.0" encoding="UTF-8" standalone="yes"?>
<Relationships xmlns="http://schemas.openxmlformats.org/package/2006/relationships"><Relationship Id="rId3" Type="http://schemas.openxmlformats.org/officeDocument/2006/relationships/tags" Target="../tags/tag46.xml"/><Relationship Id="rId4" Type="http://schemas.openxmlformats.org/officeDocument/2006/relationships/slideLayout" Target="../slideLayouts/slideLayout2.xml"/><Relationship Id="rId1" Type="http://schemas.openxmlformats.org/officeDocument/2006/relationships/tags" Target="../tags/tag44.xml"/><Relationship Id="rId2"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tags" Target="../tags/tag49.xml"/><Relationship Id="rId4" Type="http://schemas.openxmlformats.org/officeDocument/2006/relationships/slideLayout" Target="../slideLayouts/slideLayout2.xml"/><Relationship Id="rId1" Type="http://schemas.openxmlformats.org/officeDocument/2006/relationships/tags" Target="../tags/tag47.xml"/><Relationship Id="rId2" Type="http://schemas.openxmlformats.org/officeDocument/2006/relationships/tags" Target="../tags/tag48.xml"/></Relationships>
</file>

<file path=ppt/slides/_rels/slide17.xml.rels><?xml version="1.0" encoding="UTF-8" standalone="yes"?>
<Relationships xmlns="http://schemas.openxmlformats.org/package/2006/relationships"><Relationship Id="rId3" Type="http://schemas.openxmlformats.org/officeDocument/2006/relationships/tags" Target="../tags/tag52.xml"/><Relationship Id="rId4" Type="http://schemas.openxmlformats.org/officeDocument/2006/relationships/slideLayout" Target="../slideLayouts/slideLayout2.xml"/><Relationship Id="rId1" Type="http://schemas.openxmlformats.org/officeDocument/2006/relationships/tags" Target="../tags/tag50.xml"/><Relationship Id="rId2" Type="http://schemas.openxmlformats.org/officeDocument/2006/relationships/tags" Target="../tags/tag51.xml"/></Relationships>
</file>

<file path=ppt/slides/_rels/slide18.xml.rels><?xml version="1.0" encoding="UTF-8" standalone="yes"?>
<Relationships xmlns="http://schemas.openxmlformats.org/package/2006/relationships"><Relationship Id="rId3" Type="http://schemas.openxmlformats.org/officeDocument/2006/relationships/tags" Target="../tags/tag55.xml"/><Relationship Id="rId4" Type="http://schemas.openxmlformats.org/officeDocument/2006/relationships/slideLayout" Target="../slideLayouts/slideLayout2.xml"/><Relationship Id="rId1" Type="http://schemas.openxmlformats.org/officeDocument/2006/relationships/tags" Target="../tags/tag53.xml"/><Relationship Id="rId2" Type="http://schemas.openxmlformats.org/officeDocument/2006/relationships/tags" Target="../tags/tag54.xml"/></Relationships>
</file>

<file path=ppt/slides/_rels/slide19.xml.rels><?xml version="1.0" encoding="UTF-8" standalone="yes"?>
<Relationships xmlns="http://schemas.openxmlformats.org/package/2006/relationships"><Relationship Id="rId3" Type="http://schemas.openxmlformats.org/officeDocument/2006/relationships/tags" Target="../tags/tag58.xml"/><Relationship Id="rId4" Type="http://schemas.openxmlformats.org/officeDocument/2006/relationships/slideLayout" Target="../slideLayouts/slideLayout2.xml"/><Relationship Id="rId1" Type="http://schemas.openxmlformats.org/officeDocument/2006/relationships/tags" Target="../tags/tag56.xml"/><Relationship Id="rId2" Type="http://schemas.openxmlformats.org/officeDocument/2006/relationships/tags" Target="../tags/tag57.xml"/></Relationships>
</file>

<file path=ppt/slides/_rels/slide2.xml.rels><?xml version="1.0" encoding="UTF-8" standalone="yes"?>
<Relationships xmlns="http://schemas.openxmlformats.org/package/2006/relationships"><Relationship Id="rId3" Type="http://schemas.openxmlformats.org/officeDocument/2006/relationships/tags" Target="../tags/tag7.xml"/><Relationship Id="rId4" Type="http://schemas.openxmlformats.org/officeDocument/2006/relationships/slideLayout" Target="../slideLayouts/slideLayout2.xml"/><Relationship Id="rId1" Type="http://schemas.openxmlformats.org/officeDocument/2006/relationships/tags" Target="../tags/tag5.xml"/><Relationship Id="rId2" Type="http://schemas.openxmlformats.org/officeDocument/2006/relationships/tags" Target="../tags/tag6.xml"/></Relationships>
</file>

<file path=ppt/slides/_rels/slide20.xml.rels><?xml version="1.0" encoding="UTF-8" standalone="yes"?>
<Relationships xmlns="http://schemas.openxmlformats.org/package/2006/relationships"><Relationship Id="rId3" Type="http://schemas.openxmlformats.org/officeDocument/2006/relationships/tags" Target="../tags/tag61.xml"/><Relationship Id="rId4" Type="http://schemas.openxmlformats.org/officeDocument/2006/relationships/slideLayout" Target="../slideLayouts/slideLayout2.xml"/><Relationship Id="rId1" Type="http://schemas.openxmlformats.org/officeDocument/2006/relationships/tags" Target="../tags/tag59.xml"/><Relationship Id="rId2" Type="http://schemas.openxmlformats.org/officeDocument/2006/relationships/tags" Target="../tags/tag60.xml"/></Relationships>
</file>

<file path=ppt/slides/_rels/slide21.xml.rels><?xml version="1.0" encoding="UTF-8" standalone="yes"?>
<Relationships xmlns="http://schemas.openxmlformats.org/package/2006/relationships"><Relationship Id="rId3" Type="http://schemas.openxmlformats.org/officeDocument/2006/relationships/tags" Target="../tags/tag64.xml"/><Relationship Id="rId4" Type="http://schemas.openxmlformats.org/officeDocument/2006/relationships/slideLayout" Target="../slideLayouts/slideLayout2.xml"/><Relationship Id="rId1" Type="http://schemas.openxmlformats.org/officeDocument/2006/relationships/tags" Target="../tags/tag62.xml"/><Relationship Id="rId2" Type="http://schemas.openxmlformats.org/officeDocument/2006/relationships/tags" Target="../tags/tag63.xml"/></Relationships>
</file>

<file path=ppt/slides/_rels/slide22.xml.rels><?xml version="1.0" encoding="UTF-8" standalone="yes"?>
<Relationships xmlns="http://schemas.openxmlformats.org/package/2006/relationships"><Relationship Id="rId3" Type="http://schemas.openxmlformats.org/officeDocument/2006/relationships/tags" Target="../tags/tag67.xml"/><Relationship Id="rId4" Type="http://schemas.openxmlformats.org/officeDocument/2006/relationships/slideLayout" Target="../slideLayouts/slideLayout5.xml"/><Relationship Id="rId1" Type="http://schemas.openxmlformats.org/officeDocument/2006/relationships/tags" Target="../tags/tag65.xml"/><Relationship Id="rId2" Type="http://schemas.openxmlformats.org/officeDocument/2006/relationships/tags" Target="../tags/tag66.xml"/></Relationships>
</file>

<file path=ppt/slides/_rels/slide23.xml.rels><?xml version="1.0" encoding="UTF-8" standalone="yes"?>
<Relationships xmlns="http://schemas.openxmlformats.org/package/2006/relationships"><Relationship Id="rId3" Type="http://schemas.openxmlformats.org/officeDocument/2006/relationships/tags" Target="../tags/tag70.xml"/><Relationship Id="rId4" Type="http://schemas.openxmlformats.org/officeDocument/2006/relationships/slideLayout" Target="../slideLayouts/slideLayout2.xml"/><Relationship Id="rId1" Type="http://schemas.openxmlformats.org/officeDocument/2006/relationships/tags" Target="../tags/tag68.xml"/><Relationship Id="rId2" Type="http://schemas.openxmlformats.org/officeDocument/2006/relationships/tags" Target="../tags/tag69.xml"/></Relationships>
</file>

<file path=ppt/slides/_rels/slide24.xml.rels><?xml version="1.0" encoding="UTF-8" standalone="yes"?>
<Relationships xmlns="http://schemas.openxmlformats.org/package/2006/relationships"><Relationship Id="rId3" Type="http://schemas.openxmlformats.org/officeDocument/2006/relationships/tags" Target="../tags/tag73.xml"/><Relationship Id="rId4" Type="http://schemas.openxmlformats.org/officeDocument/2006/relationships/slideLayout" Target="../slideLayouts/slideLayout2.xml"/><Relationship Id="rId1" Type="http://schemas.openxmlformats.org/officeDocument/2006/relationships/tags" Target="../tags/tag71.xml"/><Relationship Id="rId2" Type="http://schemas.openxmlformats.org/officeDocument/2006/relationships/tags" Target="../tags/tag72.xml"/></Relationships>
</file>

<file path=ppt/slides/_rels/slide25.xml.rels><?xml version="1.0" encoding="UTF-8" standalone="yes"?>
<Relationships xmlns="http://schemas.openxmlformats.org/package/2006/relationships"><Relationship Id="rId3" Type="http://schemas.openxmlformats.org/officeDocument/2006/relationships/tags" Target="../tags/tag76.xml"/><Relationship Id="rId4" Type="http://schemas.openxmlformats.org/officeDocument/2006/relationships/slideLayout" Target="../slideLayouts/slideLayout2.xml"/><Relationship Id="rId1" Type="http://schemas.openxmlformats.org/officeDocument/2006/relationships/tags" Target="../tags/tag74.xml"/><Relationship Id="rId2" Type="http://schemas.openxmlformats.org/officeDocument/2006/relationships/tags" Target="../tags/tag75.xml"/></Relationships>
</file>

<file path=ppt/slides/_rels/slide26.xml.rels><?xml version="1.0" encoding="UTF-8" standalone="yes"?>
<Relationships xmlns="http://schemas.openxmlformats.org/package/2006/relationships"><Relationship Id="rId3" Type="http://schemas.openxmlformats.org/officeDocument/2006/relationships/tags" Target="../tags/tag79.xml"/><Relationship Id="rId4" Type="http://schemas.openxmlformats.org/officeDocument/2006/relationships/slideLayout" Target="../slideLayouts/slideLayout2.xml"/><Relationship Id="rId1" Type="http://schemas.openxmlformats.org/officeDocument/2006/relationships/tags" Target="../tags/tag77.xml"/><Relationship Id="rId2" Type="http://schemas.openxmlformats.org/officeDocument/2006/relationships/tags" Target="../tags/tag78.xml"/></Relationships>
</file>

<file path=ppt/slides/_rels/slide27.xml.rels><?xml version="1.0" encoding="UTF-8" standalone="yes"?>
<Relationships xmlns="http://schemas.openxmlformats.org/package/2006/relationships"><Relationship Id="rId3" Type="http://schemas.openxmlformats.org/officeDocument/2006/relationships/tags" Target="../tags/tag82.xml"/><Relationship Id="rId4" Type="http://schemas.openxmlformats.org/officeDocument/2006/relationships/slideLayout" Target="../slideLayouts/slideLayout2.xml"/><Relationship Id="rId1" Type="http://schemas.openxmlformats.org/officeDocument/2006/relationships/tags" Target="../tags/tag80.xml"/><Relationship Id="rId2" Type="http://schemas.openxmlformats.org/officeDocument/2006/relationships/tags" Target="../tags/tag81.xml"/></Relationships>
</file>

<file path=ppt/slides/_rels/slide28.xml.rels><?xml version="1.0" encoding="UTF-8" standalone="yes"?>
<Relationships xmlns="http://schemas.openxmlformats.org/package/2006/relationships"><Relationship Id="rId3" Type="http://schemas.openxmlformats.org/officeDocument/2006/relationships/tags" Target="../tags/tag85.xml"/><Relationship Id="rId4" Type="http://schemas.openxmlformats.org/officeDocument/2006/relationships/slideLayout" Target="../slideLayouts/slideLayout2.xml"/><Relationship Id="rId1" Type="http://schemas.openxmlformats.org/officeDocument/2006/relationships/tags" Target="../tags/tag83.xml"/><Relationship Id="rId2" Type="http://schemas.openxmlformats.org/officeDocument/2006/relationships/tags" Target="../tags/tag84.xml"/></Relationships>
</file>

<file path=ppt/slides/_rels/slide29.xml.rels><?xml version="1.0" encoding="UTF-8" standalone="yes"?>
<Relationships xmlns="http://schemas.openxmlformats.org/package/2006/relationships"><Relationship Id="rId3" Type="http://schemas.openxmlformats.org/officeDocument/2006/relationships/tags" Target="../tags/tag88.xml"/><Relationship Id="rId4" Type="http://schemas.openxmlformats.org/officeDocument/2006/relationships/slideLayout" Target="../slideLayouts/slideLayout2.xml"/><Relationship Id="rId1" Type="http://schemas.openxmlformats.org/officeDocument/2006/relationships/tags" Target="../tags/tag86.xml"/><Relationship Id="rId2" Type="http://schemas.openxmlformats.org/officeDocument/2006/relationships/tags" Target="../tags/tag87.xml"/></Relationships>
</file>

<file path=ppt/slides/_rels/slide3.xml.rels><?xml version="1.0" encoding="UTF-8" standalone="yes"?>
<Relationships xmlns="http://schemas.openxmlformats.org/package/2006/relationships"><Relationship Id="rId3" Type="http://schemas.openxmlformats.org/officeDocument/2006/relationships/tags" Target="../tags/tag10.xml"/><Relationship Id="rId4" Type="http://schemas.openxmlformats.org/officeDocument/2006/relationships/slideLayout" Target="../slideLayouts/slideLayout2.xml"/><Relationship Id="rId1" Type="http://schemas.openxmlformats.org/officeDocument/2006/relationships/tags" Target="../tags/tag8.xml"/><Relationship Id="rId2" Type="http://schemas.openxmlformats.org/officeDocument/2006/relationships/tags" Target="../tags/tag9.xml"/></Relationships>
</file>

<file path=ppt/slides/_rels/slide4.xml.rels><?xml version="1.0" encoding="UTF-8" standalone="yes"?>
<Relationships xmlns="http://schemas.openxmlformats.org/package/2006/relationships"><Relationship Id="rId3" Type="http://schemas.openxmlformats.org/officeDocument/2006/relationships/tags" Target="../tags/tag13.xml"/><Relationship Id="rId4" Type="http://schemas.openxmlformats.org/officeDocument/2006/relationships/slideLayout" Target="../slideLayouts/slideLayout2.xml"/><Relationship Id="rId1" Type="http://schemas.openxmlformats.org/officeDocument/2006/relationships/tags" Target="../tags/tag11.xml"/><Relationship Id="rId2" Type="http://schemas.openxmlformats.org/officeDocument/2006/relationships/tags" Target="../tags/tag12.xml"/></Relationships>
</file>

<file path=ppt/slides/_rels/slide5.xml.rels><?xml version="1.0" encoding="UTF-8" standalone="yes"?>
<Relationships xmlns="http://schemas.openxmlformats.org/package/2006/relationships"><Relationship Id="rId3" Type="http://schemas.openxmlformats.org/officeDocument/2006/relationships/tags" Target="../tags/tag16.xml"/><Relationship Id="rId4" Type="http://schemas.openxmlformats.org/officeDocument/2006/relationships/slideLayout" Target="../slideLayouts/slideLayout2.xml"/><Relationship Id="rId1" Type="http://schemas.openxmlformats.org/officeDocument/2006/relationships/tags" Target="../tags/tag14.xml"/><Relationship Id="rId2" Type="http://schemas.openxmlformats.org/officeDocument/2006/relationships/tags" Target="../tags/tag15.xml"/></Relationships>
</file>

<file path=ppt/slides/_rels/slide6.xml.rels><?xml version="1.0" encoding="UTF-8" standalone="yes"?>
<Relationships xmlns="http://schemas.openxmlformats.org/package/2006/relationships"><Relationship Id="rId3" Type="http://schemas.openxmlformats.org/officeDocument/2006/relationships/tags" Target="../tags/tag19.xml"/><Relationship Id="rId4" Type="http://schemas.openxmlformats.org/officeDocument/2006/relationships/slideLayout" Target="../slideLayouts/slideLayout2.xml"/><Relationship Id="rId1" Type="http://schemas.openxmlformats.org/officeDocument/2006/relationships/tags" Target="../tags/tag17.xml"/><Relationship Id="rId2" Type="http://schemas.openxmlformats.org/officeDocument/2006/relationships/tags" Target="../tags/tag18.xml"/></Relationships>
</file>

<file path=ppt/slides/_rels/slide7.xml.rels><?xml version="1.0" encoding="UTF-8" standalone="yes"?>
<Relationships xmlns="http://schemas.openxmlformats.org/package/2006/relationships"><Relationship Id="rId3" Type="http://schemas.openxmlformats.org/officeDocument/2006/relationships/tags" Target="../tags/tag22.xml"/><Relationship Id="rId4" Type="http://schemas.openxmlformats.org/officeDocument/2006/relationships/slideLayout" Target="../slideLayouts/slideLayout2.xml"/><Relationship Id="rId1" Type="http://schemas.openxmlformats.org/officeDocument/2006/relationships/tags" Target="../tags/tag20.xml"/><Relationship Id="rId2" Type="http://schemas.openxmlformats.org/officeDocument/2006/relationships/tags" Target="../tags/tag21.xml"/></Relationships>
</file>

<file path=ppt/slides/_rels/slide8.xml.rels><?xml version="1.0" encoding="UTF-8" standalone="yes"?>
<Relationships xmlns="http://schemas.openxmlformats.org/package/2006/relationships"><Relationship Id="rId3" Type="http://schemas.openxmlformats.org/officeDocument/2006/relationships/tags" Target="../tags/tag25.xml"/><Relationship Id="rId4" Type="http://schemas.openxmlformats.org/officeDocument/2006/relationships/slideLayout" Target="../slideLayouts/slideLayout2.xml"/><Relationship Id="rId1" Type="http://schemas.openxmlformats.org/officeDocument/2006/relationships/tags" Target="../tags/tag23.xml"/><Relationship Id="rId2" Type="http://schemas.openxmlformats.org/officeDocument/2006/relationships/tags" Target="../tags/tag24.xml"/></Relationships>
</file>

<file path=ppt/slides/_rels/slide9.xml.rels><?xml version="1.0" encoding="UTF-8" standalone="yes"?>
<Relationships xmlns="http://schemas.openxmlformats.org/package/2006/relationships"><Relationship Id="rId3" Type="http://schemas.openxmlformats.org/officeDocument/2006/relationships/tags" Target="../tags/tag28.xml"/><Relationship Id="rId4" Type="http://schemas.openxmlformats.org/officeDocument/2006/relationships/slideLayout" Target="../slideLayouts/slideLayout7.xml"/><Relationship Id="rId1" Type="http://schemas.openxmlformats.org/officeDocument/2006/relationships/tags" Target="../tags/tag26.xml"/><Relationship Id="rId2" Type="http://schemas.openxmlformats.org/officeDocument/2006/relationships/tags" Target="../tags/tag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2"/>
            </p:custDataLst>
          </p:nvPr>
        </p:nvSpPr>
        <p:spPr/>
        <p:txBody>
          <a:bodyPr>
            <a:normAutofit/>
          </a:bodyPr>
          <a:lstStyle/>
          <a:p>
            <a:r>
              <a:rPr lang="zh-CN" altLang="zh-CN" sz="4400" b="1" dirty="0" smtClean="0">
                <a:latin typeface="+mj-lt"/>
              </a:rPr>
              <a:t>第三章 从成规上路</a:t>
            </a:r>
            <a:r>
              <a:rPr lang="zh-CN" altLang="zh-CN" dirty="0" smtClean="0">
                <a:latin typeface="+mj-lt"/>
              </a:rPr>
              <a:t/>
            </a:r>
            <a:br>
              <a:rPr lang="zh-CN" altLang="zh-CN" dirty="0" smtClean="0">
                <a:latin typeface="+mj-lt"/>
              </a:rPr>
            </a:br>
            <a:endParaRPr lang="zh-CN" altLang="zh-CN" dirty="0" smtClean="0">
              <a:latin typeface="+mj-lt"/>
            </a:endParaRPr>
          </a:p>
        </p:txBody>
      </p:sp>
      <p:sp>
        <p:nvSpPr>
          <p:cNvPr id="5" name="副标题 4"/>
          <p:cNvSpPr>
            <a:spLocks noGrp="1"/>
          </p:cNvSpPr>
          <p:nvPr>
            <p:ph type="subTitle" idx="1"/>
            <p:custDataLst>
              <p:tags r:id="rId3"/>
            </p:custDataLst>
          </p:nvPr>
        </p:nvSpPr>
        <p:spPr/>
        <p:txBody>
          <a:bodyPr>
            <a:normAutofit/>
          </a:bodyPr>
          <a:lstStyle/>
          <a:p>
            <a:pPr algn="l"/>
            <a:endParaRPr lang="zh-CN" altLang="zh-CN" dirty="0" smtClean="0">
              <a:latin typeface="+mn-lt"/>
              <a:ea typeface="+mn-ea"/>
            </a:endParaRPr>
          </a:p>
          <a:p>
            <a:endParaRPr lang="zh-CN" altLang="zh-CN" dirty="0" smtClean="0">
              <a:latin typeface="+mn-lt"/>
              <a:ea typeface="+mn-ea"/>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noAutofit/>
          </a:bodyPr>
          <a:lstStyle/>
          <a:p>
            <a:r>
              <a:rPr lang="zh-CN" altLang="zh-CN" sz="4000" dirty="0" smtClean="0">
                <a:latin typeface="+mn-lt"/>
                <a:sym typeface="+mn-ea"/>
              </a:rPr>
              <a:t>成规的生成性</a:t>
            </a:r>
          </a:p>
        </p:txBody>
      </p:sp>
      <p:sp>
        <p:nvSpPr>
          <p:cNvPr id="6" name="内容占位符 5"/>
          <p:cNvSpPr>
            <a:spLocks noGrp="1"/>
          </p:cNvSpPr>
          <p:nvPr>
            <p:ph idx="1"/>
            <p:custDataLst>
              <p:tags r:id="rId3"/>
            </p:custDataLst>
          </p:nvPr>
        </p:nvSpPr>
        <p:spPr/>
        <p:txBody>
          <a:bodyPr>
            <a:normAutofit lnSpcReduction="10000"/>
          </a:bodyPr>
          <a:lstStyle/>
          <a:p>
            <a:pPr marL="171450" indent="-171450">
              <a:buSzTx/>
              <a:buFont typeface="Arial" panose="020B0604020202020204" pitchFamily="34" charset="0"/>
              <a:buChar char="•"/>
            </a:pPr>
            <a:r>
              <a:rPr lang="zh-CN" altLang="zh-CN" sz="3200" dirty="0" smtClean="0">
                <a:solidFill>
                  <a:schemeClr val="tx1"/>
                </a:solidFill>
                <a:latin typeface="+mn-lt"/>
              </a:rPr>
              <a:t>成规如何生成？</a:t>
            </a:r>
          </a:p>
          <a:p>
            <a:pPr marL="171450" indent="-171450">
              <a:buSzTx/>
              <a:buFont typeface="Arial" panose="020B0604020202020204" pitchFamily="34" charset="0"/>
              <a:buChar char="•"/>
            </a:pPr>
            <a:r>
              <a:rPr lang="zh-CN" altLang="zh-CN" sz="3200" dirty="0" smtClean="0">
                <a:solidFill>
                  <a:schemeClr val="tx1"/>
                </a:solidFill>
                <a:latin typeface="+mn-lt"/>
              </a:rPr>
              <a:t>生成性成规不直接规定行为本身，而是规定一套“生成行为的原则”，即隐藏在表面千变万化的故事、意义、结构下面的深层结构。它促使我们的创作既有稳定性、向心性，也有开放性、可变性，既具有规律性，又具有相对性。对创作学习者来说，从发现语言表层的结构模式入手到深层结构的递进理解，然后在理解的基础上进行创造性模仿可谓是一条创作的捷径。</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custDataLst>
              <p:tags r:id="rId2"/>
            </p:custDataLst>
          </p:nvPr>
        </p:nvSpPr>
        <p:spPr>
          <a:xfrm>
            <a:off x="1001395" y="307975"/>
            <a:ext cx="8142605" cy="184785"/>
          </a:xfrm>
        </p:spPr>
        <p:txBody>
          <a:bodyPr>
            <a:noAutofit/>
          </a:bodyPr>
          <a:lstStyle/>
          <a:p>
            <a:r>
              <a:rPr lang="zh-CN" altLang="zh-CN" sz="4000" dirty="0" smtClean="0">
                <a:latin typeface="+mn-lt"/>
                <a:sym typeface="+mn-ea"/>
              </a:rPr>
              <a:t>LOREM IPSUM DOLOR</a:t>
            </a:r>
          </a:p>
        </p:txBody>
      </p:sp>
      <p:sp>
        <p:nvSpPr>
          <p:cNvPr id="6" name="内容占位符 5"/>
          <p:cNvSpPr>
            <a:spLocks noGrp="1"/>
          </p:cNvSpPr>
          <p:nvPr>
            <p:ph idx="4294967295"/>
            <p:custDataLst>
              <p:tags r:id="rId3"/>
            </p:custDataLst>
          </p:nvPr>
        </p:nvSpPr>
        <p:spPr>
          <a:xfrm>
            <a:off x="0" y="671830"/>
            <a:ext cx="8143240" cy="5504815"/>
          </a:xfrm>
        </p:spPr>
        <p:txBody>
          <a:bodyPr>
            <a:normAutofit lnSpcReduction="10000"/>
          </a:bodyPr>
          <a:lstStyle/>
          <a:p>
            <a:pPr marL="171450" indent="-171450">
              <a:buSzTx/>
              <a:buFont typeface="Arial" panose="020B0604020202020204" pitchFamily="34" charset="0"/>
              <a:buChar char="•"/>
            </a:pPr>
            <a:r>
              <a:rPr lang="zh-CN" altLang="zh-CN" sz="3200" dirty="0" smtClean="0">
                <a:solidFill>
                  <a:schemeClr val="tx1"/>
                </a:solidFill>
                <a:latin typeface="+mn-lt"/>
                <a:sym typeface="+mn-ea"/>
              </a:rPr>
              <a:t>也就是说，</a:t>
            </a:r>
            <a:r>
              <a:rPr lang="zh-CN" altLang="zh-CN" sz="3200" dirty="0" smtClean="0">
                <a:solidFill>
                  <a:srgbClr val="0070C0"/>
                </a:solidFill>
                <a:latin typeface="+mn-lt"/>
                <a:sym typeface="+mn-ea"/>
              </a:rPr>
              <a:t>透过浅层结构把握深层结构，通过深层结构成规的理解，再考察深层结构是怎么样转换为千变万化的浅层结构的。</a:t>
            </a:r>
          </a:p>
          <a:p>
            <a:pPr marL="171450" indent="-171450">
              <a:buSzTx/>
              <a:buFont typeface="Arial" panose="020B0604020202020204" pitchFamily="34" charset="0"/>
              <a:buChar char="•"/>
            </a:pPr>
            <a:r>
              <a:rPr lang="zh-CN" altLang="zh-CN" sz="3200" dirty="0" smtClean="0">
                <a:solidFill>
                  <a:schemeClr val="tx1"/>
                </a:solidFill>
                <a:latin typeface="+mn-lt"/>
                <a:sym typeface="+mn-ea"/>
              </a:rPr>
              <a:t>例</a:t>
            </a:r>
            <a:r>
              <a:rPr lang="en-US" altLang="zh-CN" sz="3200" dirty="0" smtClean="0">
                <a:solidFill>
                  <a:schemeClr val="tx1"/>
                </a:solidFill>
                <a:latin typeface="+mn-lt"/>
                <a:sym typeface="+mn-ea"/>
              </a:rPr>
              <a:t>1</a:t>
            </a:r>
            <a:r>
              <a:rPr lang="zh-CN" altLang="zh-CN" sz="3200" dirty="0" smtClean="0">
                <a:solidFill>
                  <a:schemeClr val="tx1"/>
                </a:solidFill>
                <a:latin typeface="+mn-lt"/>
                <a:sym typeface="+mn-ea"/>
              </a:rPr>
              <a:t>：“幻想故事”类型，虚拟人类面向未知事物、异己力量和可能世界，探讨永远不会结束。</a:t>
            </a:r>
          </a:p>
          <a:p>
            <a:pPr marL="171450" indent="-171450">
              <a:buSzTx/>
              <a:buFont typeface="Arial" panose="020B0604020202020204" pitchFamily="34" charset="0"/>
              <a:buChar char="•"/>
            </a:pPr>
            <a:r>
              <a:rPr lang="zh-CN" altLang="zh-CN" sz="3200" dirty="0" smtClean="0">
                <a:solidFill>
                  <a:schemeClr val="tx1"/>
                </a:solidFill>
                <a:latin typeface="+mn-lt"/>
                <a:sym typeface="+mn-ea"/>
              </a:rPr>
              <a:t>例</a:t>
            </a:r>
            <a:r>
              <a:rPr lang="en-US" altLang="zh-CN" sz="3200" dirty="0" smtClean="0">
                <a:solidFill>
                  <a:schemeClr val="tx1"/>
                </a:solidFill>
                <a:latin typeface="+mn-lt"/>
                <a:sym typeface="+mn-ea"/>
              </a:rPr>
              <a:t>2</a:t>
            </a:r>
            <a:r>
              <a:rPr lang="zh-CN" altLang="en-US" sz="3200" dirty="0" smtClean="0">
                <a:solidFill>
                  <a:schemeClr val="tx1"/>
                </a:solidFill>
                <a:latin typeface="+mn-lt"/>
                <a:sym typeface="+mn-ea"/>
              </a:rPr>
              <a:t>：创作诗歌要遵循“诗”的成规，比如压缩文字、高度凝练、使用意象、创造意境等，但这只是表面的成规，写诗还需要满足深层的内部成规，即诗意。永远第一次，永远是奇观。</a:t>
            </a:r>
            <a:endParaRPr lang="zh-CN" altLang="zh-CN" sz="3200" dirty="0" smtClean="0">
              <a:solidFill>
                <a:schemeClr val="tx1"/>
              </a:solidFill>
              <a:latin typeface="+mn-lt"/>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noAutofit/>
          </a:bodyPr>
          <a:lstStyle/>
          <a:p>
            <a:r>
              <a:rPr lang="zh-CN" altLang="zh-CN" sz="4000" dirty="0" smtClean="0">
                <a:latin typeface="+mn-lt"/>
                <a:sym typeface="+mn-ea"/>
              </a:rPr>
              <a:t>成规有何弊端？</a:t>
            </a:r>
          </a:p>
        </p:txBody>
      </p:sp>
      <p:sp>
        <p:nvSpPr>
          <p:cNvPr id="6" name="内容占位符 5"/>
          <p:cNvSpPr>
            <a:spLocks noGrp="1"/>
          </p:cNvSpPr>
          <p:nvPr>
            <p:ph idx="1"/>
            <p:custDataLst>
              <p:tags r:id="rId3"/>
            </p:custDataLst>
          </p:nvPr>
        </p:nvSpPr>
        <p:spPr/>
        <p:txBody>
          <a:bodyPr>
            <a:normAutofit/>
          </a:bodyPr>
          <a:lstStyle/>
          <a:p>
            <a:r>
              <a:rPr lang="zh-CN" altLang="zh-CN" sz="3200" dirty="0" smtClean="0">
                <a:solidFill>
                  <a:schemeClr val="tx1"/>
                </a:solidFill>
                <a:latin typeface="+mn-lt"/>
              </a:rPr>
              <a:t>其一，作品类型一旦形成类型化潮流，极容易导致创作的模式化，而模式化是创新的大忌。</a:t>
            </a:r>
          </a:p>
          <a:p>
            <a:r>
              <a:rPr lang="zh-CN" altLang="zh-CN" sz="3200" dirty="0" smtClean="0">
                <a:solidFill>
                  <a:schemeClr val="tx1"/>
                </a:solidFill>
                <a:latin typeface="+mn-lt"/>
              </a:rPr>
              <a:t>其二，满足而不是引导价值趣味，容易出现庸俗化、媚俗化现象。</a:t>
            </a:r>
          </a:p>
          <a:p>
            <a:r>
              <a:rPr lang="zh-CN" altLang="zh-CN" sz="3200" dirty="0" smtClean="0">
                <a:solidFill>
                  <a:schemeClr val="tx1"/>
                </a:solidFill>
                <a:latin typeface="+mn-lt"/>
              </a:rPr>
              <a:t>其三，集中讲述某个故事，过度消耗同一题材，会导致该创作类型迅速“消费殆尽”。</a:t>
            </a:r>
          </a:p>
          <a:p>
            <a:pPr marL="171450" indent="-171450">
              <a:buSzTx/>
              <a:buFont typeface="Arial" panose="020B0604020202020204" pitchFamily="34" charset="0"/>
              <a:buChar char="•"/>
            </a:pPr>
            <a:endParaRPr lang="zh-CN" altLang="zh-CN" sz="3200" dirty="0" smtClean="0">
              <a:solidFill>
                <a:schemeClr val="tx1"/>
              </a:solidFill>
              <a:latin typeface="+mn-lt"/>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noAutofit/>
          </a:bodyPr>
          <a:lstStyle/>
          <a:p>
            <a:r>
              <a:rPr lang="zh-CN" altLang="en-US" sz="4000" dirty="0"/>
              <a:t>成规的正面意义</a:t>
            </a:r>
          </a:p>
        </p:txBody>
      </p:sp>
      <p:sp>
        <p:nvSpPr>
          <p:cNvPr id="6" name="内容占位符 5"/>
          <p:cNvSpPr>
            <a:spLocks noGrp="1"/>
          </p:cNvSpPr>
          <p:nvPr>
            <p:ph idx="1"/>
            <p:custDataLst>
              <p:tags r:id="rId3"/>
            </p:custDataLst>
          </p:nvPr>
        </p:nvSpPr>
        <p:spPr/>
        <p:txBody>
          <a:bodyPr/>
          <a:lstStyle/>
          <a:p>
            <a:r>
              <a:rPr lang="zh-CN" altLang="zh-CN" sz="3200" dirty="0" smtClean="0">
                <a:solidFill>
                  <a:schemeClr val="tx1"/>
                </a:solidFill>
                <a:latin typeface="+mn-lt"/>
              </a:rPr>
              <a:t>其一，满足阅读期待，缓解社会情绪。</a:t>
            </a:r>
          </a:p>
          <a:p>
            <a:r>
              <a:rPr lang="zh-CN" altLang="zh-CN" sz="3200" dirty="0" smtClean="0">
                <a:solidFill>
                  <a:schemeClr val="tx1"/>
                </a:solidFill>
                <a:latin typeface="+mn-lt"/>
              </a:rPr>
              <a:t>一方面，“鸣不平”、快意恩仇、积极入世是“千古文人侠客梦”；另一方面，“被拯救”、相信天地间有正义在，这也是老百姓的“梦”。</a:t>
            </a:r>
          </a:p>
          <a:p>
            <a:pPr marL="171450" indent="-171450">
              <a:buSzTx/>
              <a:buFont typeface="Arial" panose="020B0604020202020204" pitchFamily="34" charset="0"/>
              <a:buChar char="•"/>
            </a:pPr>
            <a:r>
              <a:rPr lang="zh-CN" altLang="zh-CN" sz="3200" dirty="0" smtClean="0">
                <a:solidFill>
                  <a:schemeClr val="tx1"/>
                </a:solidFill>
                <a:latin typeface="+mn-lt"/>
              </a:rPr>
              <a:t>其二，便于模仿，新手上路避免盲目写作。</a:t>
            </a:r>
          </a:p>
          <a:p>
            <a:pPr marL="171450" indent="-171450">
              <a:buSzTx/>
              <a:buFont typeface="Arial" panose="020B0604020202020204" pitchFamily="34" charset="0"/>
              <a:buChar char="•"/>
            </a:pPr>
            <a:r>
              <a:rPr lang="zh-CN" altLang="zh-CN" sz="3200" dirty="0" smtClean="0">
                <a:solidFill>
                  <a:schemeClr val="tx1"/>
                </a:solidFill>
                <a:latin typeface="+mn-lt"/>
              </a:rPr>
              <a:t>其三，为创新提供路标。没有成规，创作无法开始；不了解成规，无法真正创新。</a:t>
            </a: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a:xfrm>
            <a:off x="504825" y="307975"/>
            <a:ext cx="8142605" cy="238125"/>
          </a:xfrm>
        </p:spPr>
        <p:txBody>
          <a:bodyPr>
            <a:noAutofit/>
          </a:bodyPr>
          <a:lstStyle/>
          <a:p>
            <a:r>
              <a:rPr lang="zh-CN" altLang="en-US" sz="4000" dirty="0"/>
              <a:t>LOREM IPSUM DOLOR</a:t>
            </a:r>
          </a:p>
        </p:txBody>
      </p:sp>
      <p:sp>
        <p:nvSpPr>
          <p:cNvPr id="6" name="内容占位符 5"/>
          <p:cNvSpPr>
            <a:spLocks noGrp="1"/>
          </p:cNvSpPr>
          <p:nvPr>
            <p:ph idx="1"/>
            <p:custDataLst>
              <p:tags r:id="rId3"/>
            </p:custDataLst>
          </p:nvPr>
        </p:nvSpPr>
        <p:spPr>
          <a:xfrm>
            <a:off x="500380" y="1593850"/>
            <a:ext cx="8143240" cy="4582795"/>
          </a:xfrm>
        </p:spPr>
        <p:txBody>
          <a:bodyPr/>
          <a:lstStyle/>
          <a:p>
            <a:r>
              <a:rPr lang="zh-CN" altLang="zh-CN" sz="3200" dirty="0" smtClean="0">
                <a:solidFill>
                  <a:schemeClr val="tx1"/>
                </a:solidFill>
                <a:latin typeface="+mn-lt"/>
              </a:rPr>
              <a:t>任何一般的艺术作品都是作为与某个样板的相似或相反的东西创造出来的。</a:t>
            </a:r>
          </a:p>
          <a:p>
            <a:endParaRPr lang="zh-CN" altLang="zh-CN" sz="3200" dirty="0" smtClean="0">
              <a:solidFill>
                <a:schemeClr val="tx1"/>
              </a:solidFill>
              <a:latin typeface="+mn-lt"/>
              <a:sym typeface="+mn-ea"/>
            </a:endParaRPr>
          </a:p>
          <a:p>
            <a:r>
              <a:rPr lang="zh-CN" altLang="zh-CN" sz="3200" dirty="0" smtClean="0">
                <a:solidFill>
                  <a:schemeClr val="tx1"/>
                </a:solidFill>
                <a:latin typeface="+mn-lt"/>
                <a:sym typeface="+mn-ea"/>
              </a:rPr>
              <a:t>                               </a:t>
            </a:r>
            <a:r>
              <a:rPr lang="en-US" altLang="zh-CN" sz="3200" dirty="0" smtClean="0">
                <a:solidFill>
                  <a:schemeClr val="tx1"/>
                </a:solidFill>
                <a:latin typeface="+mn-lt"/>
                <a:sym typeface="+mn-ea"/>
              </a:rPr>
              <a:t>——</a:t>
            </a:r>
            <a:r>
              <a:rPr lang="zh-CN" altLang="zh-CN" sz="3200" dirty="0" smtClean="0">
                <a:solidFill>
                  <a:schemeClr val="tx1"/>
                </a:solidFill>
                <a:latin typeface="+mn-lt"/>
                <a:sym typeface="+mn-ea"/>
              </a:rPr>
              <a:t>什克洛夫斯基</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2"/>
            </p:custDataLst>
          </p:nvPr>
        </p:nvSpPr>
        <p:spPr/>
        <p:txBody>
          <a:bodyPr>
            <a:noAutofit/>
          </a:bodyPr>
          <a:lstStyle/>
          <a:p>
            <a:r>
              <a:rPr lang="zh-CN" altLang="zh-CN" sz="4000" b="1" dirty="0" smtClean="0"/>
              <a:t>第二节 开始创作</a:t>
            </a:r>
          </a:p>
        </p:txBody>
      </p:sp>
      <p:sp>
        <p:nvSpPr>
          <p:cNvPr id="5" name="内容占位符 4"/>
          <p:cNvSpPr>
            <a:spLocks noGrp="1"/>
          </p:cNvSpPr>
          <p:nvPr>
            <p:ph idx="1"/>
            <p:custDataLst>
              <p:tags r:id="rId3"/>
            </p:custDataLst>
          </p:nvPr>
        </p:nvSpPr>
        <p:spPr/>
        <p:txBody>
          <a:bodyPr>
            <a:normAutofit/>
          </a:bodyPr>
          <a:lstStyle/>
          <a:p>
            <a:r>
              <a:rPr lang="zh-CN" altLang="zh-CN" sz="3200" dirty="0" smtClean="0">
                <a:solidFill>
                  <a:schemeClr val="tx1"/>
                </a:solidFill>
                <a:latin typeface="+mn-lt"/>
              </a:rPr>
              <a:t>类型化写作</a:t>
            </a:r>
          </a:p>
          <a:p>
            <a:r>
              <a:rPr lang="zh-CN" altLang="zh-CN" sz="3200" dirty="0" smtClean="0">
                <a:solidFill>
                  <a:schemeClr val="tx1"/>
                </a:solidFill>
                <a:latin typeface="+mn-lt"/>
                <a:sym typeface="+mn-ea"/>
              </a:rPr>
              <a:t>反类型创作</a:t>
            </a:r>
          </a:p>
          <a:p>
            <a:r>
              <a:rPr lang="zh-CN" altLang="zh-CN" sz="3200" dirty="0" smtClean="0">
                <a:solidFill>
                  <a:schemeClr val="tx1"/>
                </a:solidFill>
                <a:latin typeface="+mn-lt"/>
                <a:sym typeface="+mn-ea"/>
              </a:rPr>
              <a:t>兼类型写作</a:t>
            </a:r>
          </a:p>
          <a:p>
            <a:r>
              <a:rPr lang="zh-CN" altLang="zh-CN" sz="3200" dirty="0" smtClean="0">
                <a:solidFill>
                  <a:schemeClr val="tx1"/>
                </a:solidFill>
                <a:latin typeface="+mn-lt"/>
                <a:sym typeface="+mn-ea"/>
              </a:rPr>
              <a:t>超类型写作</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noAutofit/>
          </a:bodyPr>
          <a:lstStyle/>
          <a:p>
            <a:r>
              <a:rPr lang="zh-CN" altLang="zh-CN" sz="4000" dirty="0" smtClean="0">
                <a:latin typeface="+mn-lt"/>
                <a:sym typeface="+mn-ea"/>
              </a:rPr>
              <a:t>类型化写作</a:t>
            </a:r>
          </a:p>
        </p:txBody>
      </p:sp>
      <p:sp>
        <p:nvSpPr>
          <p:cNvPr id="6" name="内容占位符 5"/>
          <p:cNvSpPr>
            <a:spLocks noGrp="1"/>
          </p:cNvSpPr>
          <p:nvPr>
            <p:ph idx="1"/>
            <p:custDataLst>
              <p:tags r:id="rId3"/>
            </p:custDataLst>
          </p:nvPr>
        </p:nvSpPr>
        <p:spPr/>
        <p:txBody>
          <a:bodyPr>
            <a:normAutofit/>
          </a:bodyPr>
          <a:lstStyle/>
          <a:p>
            <a:r>
              <a:rPr lang="zh-CN" altLang="zh-CN" sz="3200" dirty="0" smtClean="0">
                <a:solidFill>
                  <a:schemeClr val="tx1"/>
                </a:solidFill>
                <a:latin typeface="+mn-lt"/>
              </a:rPr>
              <a:t>何谓类型化写作？</a:t>
            </a:r>
          </a:p>
          <a:p>
            <a:r>
              <a:rPr lang="zh-CN" altLang="zh-CN" sz="3200" dirty="0" smtClean="0">
                <a:solidFill>
                  <a:schemeClr val="tx1"/>
                </a:solidFill>
                <a:latin typeface="+mn-lt"/>
              </a:rPr>
              <a:t>就是在判断自己做属于那种作品类型的前提下，在创作时自觉遵循已有作品类型的规约，坚守该类型的主导因素与不变因素，在此基础上实现有限的变量创新，从而使作品获得既定类型的审美品格，发挥应有的审美与教化功能。</a:t>
            </a:r>
          </a:p>
          <a:p>
            <a:pPr marL="171450" indent="-171450">
              <a:buSzTx/>
              <a:buFont typeface="Arial" panose="020B0604020202020204" pitchFamily="34" charset="0"/>
              <a:buChar char="•"/>
            </a:pPr>
            <a:endParaRPr lang="zh-CN" altLang="zh-CN" dirty="0" smtClean="0">
              <a:latin typeface="+mn-lt"/>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noAutofit/>
          </a:bodyPr>
          <a:lstStyle/>
          <a:p>
            <a:r>
              <a:rPr lang="zh-CN" altLang="zh-CN" sz="4000" dirty="0" smtClean="0">
                <a:latin typeface="+mn-lt"/>
                <a:sym typeface="+mn-ea"/>
              </a:rPr>
              <a:t>如何进行类型化写作？</a:t>
            </a:r>
          </a:p>
        </p:txBody>
      </p:sp>
      <p:sp>
        <p:nvSpPr>
          <p:cNvPr id="6" name="内容占位符 5"/>
          <p:cNvSpPr>
            <a:spLocks noGrp="1"/>
          </p:cNvSpPr>
          <p:nvPr>
            <p:ph idx="1"/>
            <p:custDataLst>
              <p:tags r:id="rId3"/>
            </p:custDataLst>
          </p:nvPr>
        </p:nvSpPr>
        <p:spPr>
          <a:xfrm>
            <a:off x="500380" y="1343025"/>
            <a:ext cx="8143240" cy="4833620"/>
          </a:xfrm>
        </p:spPr>
        <p:txBody>
          <a:bodyPr>
            <a:normAutofit lnSpcReduction="20000"/>
          </a:bodyPr>
          <a:lstStyle/>
          <a:p>
            <a:r>
              <a:rPr lang="zh-CN" altLang="zh-CN" sz="3200" dirty="0" smtClean="0">
                <a:solidFill>
                  <a:schemeClr val="tx1"/>
                </a:solidFill>
                <a:latin typeface="+mn-lt"/>
              </a:rPr>
              <a:t>首先要对自己要创作的作品做一个类型评估，即自己创作的作品大致属于什么类型？</a:t>
            </a:r>
          </a:p>
          <a:p>
            <a:r>
              <a:rPr lang="zh-CN" altLang="zh-CN" sz="3200" dirty="0" smtClean="0">
                <a:solidFill>
                  <a:schemeClr val="tx1"/>
                </a:solidFill>
                <a:latin typeface="+mn-lt"/>
              </a:rPr>
              <a:t>然后找到这个类型的典型作品，代表作品，抽取它们的基本要素，总结不变成规和可变要素。</a:t>
            </a:r>
          </a:p>
          <a:p>
            <a:r>
              <a:rPr lang="zh-CN" altLang="zh-CN" sz="3200" dirty="0" smtClean="0">
                <a:solidFill>
                  <a:schemeClr val="tx1"/>
                </a:solidFill>
                <a:latin typeface="+mn-lt"/>
              </a:rPr>
              <a:t>再在变量的基础上，实现置换变形，有限创新。</a:t>
            </a:r>
          </a:p>
          <a:p>
            <a:pPr marL="171450" indent="-171450">
              <a:buSzTx/>
              <a:buFont typeface="Arial" panose="020B0604020202020204" pitchFamily="34" charset="0"/>
              <a:buChar char="•"/>
            </a:pPr>
            <a:endParaRPr lang="zh-CN" altLang="zh-CN" sz="3200" dirty="0" smtClean="0">
              <a:solidFill>
                <a:schemeClr val="tx1"/>
              </a:solidFill>
              <a:latin typeface="+mn-lt"/>
            </a:endParaRPr>
          </a:p>
          <a:p>
            <a:pPr marL="171450" indent="-171450">
              <a:buSzTx/>
              <a:buFont typeface="Arial" panose="020B0604020202020204" pitchFamily="34" charset="0"/>
              <a:buChar char="•"/>
            </a:pPr>
            <a:endParaRPr lang="zh-CN" altLang="zh-CN" dirty="0" smtClean="0">
              <a:latin typeface="+mn-lt"/>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noAutofit/>
          </a:bodyPr>
          <a:lstStyle/>
          <a:p>
            <a:r>
              <a:rPr lang="zh-CN" altLang="zh-CN" sz="4000" dirty="0" smtClean="0">
                <a:latin typeface="+mn-lt"/>
                <a:sym typeface="+mn-ea"/>
              </a:rPr>
              <a:t>确定作品类型</a:t>
            </a:r>
            <a:endParaRPr lang="zh-CN" altLang="zh-CN" sz="4000" dirty="0" smtClean="0">
              <a:solidFill>
                <a:schemeClr val="tx1"/>
              </a:solidFill>
              <a:latin typeface="+mn-lt"/>
              <a:sym typeface="+mn-ea"/>
            </a:endParaRPr>
          </a:p>
        </p:txBody>
      </p:sp>
      <p:sp>
        <p:nvSpPr>
          <p:cNvPr id="6" name="内容占位符 5"/>
          <p:cNvSpPr>
            <a:spLocks noGrp="1"/>
          </p:cNvSpPr>
          <p:nvPr>
            <p:ph idx="1"/>
            <p:custDataLst>
              <p:tags r:id="rId3"/>
            </p:custDataLst>
          </p:nvPr>
        </p:nvSpPr>
        <p:spPr/>
        <p:txBody>
          <a:bodyPr>
            <a:normAutofit/>
          </a:bodyPr>
          <a:lstStyle/>
          <a:p>
            <a:r>
              <a:rPr lang="zh-CN" altLang="zh-CN" sz="3200" dirty="0" smtClean="0">
                <a:solidFill>
                  <a:schemeClr val="tx1"/>
                </a:solidFill>
                <a:latin typeface="+mn-lt"/>
                <a:sym typeface="+mn-ea"/>
              </a:rPr>
              <a:t>确定作品类型不仅仅是批评家的事情。</a:t>
            </a:r>
          </a:p>
          <a:p>
            <a:r>
              <a:rPr lang="zh-CN" altLang="zh-CN" sz="3200" dirty="0" smtClean="0">
                <a:solidFill>
                  <a:schemeClr val="tx1"/>
                </a:solidFill>
                <a:latin typeface="+mn-lt"/>
              </a:rPr>
              <a:t>影视编剧开始创作时，他们十分清楚自己创作的作品属于什么类型，包括主题定位、价值观取向、叙事模式、语体语貌等等，以此来争取某个特定类型的观众。</a:t>
            </a:r>
          </a:p>
          <a:p>
            <a:r>
              <a:rPr lang="zh-CN" altLang="zh-CN" sz="3200" dirty="0" smtClean="0">
                <a:solidFill>
                  <a:schemeClr val="tx1"/>
                </a:solidFill>
                <a:latin typeface="+mn-lt"/>
              </a:rPr>
              <a:t>例：许多年轻作家想以自己，或类似自己的人物为主人公，写他们在人生关节处经历的一些事情，这样的题材该如何把握，最容易、最适合写成什么样的故事呢？</a:t>
            </a:r>
          </a:p>
          <a:p>
            <a:endParaRPr lang="zh-CN" altLang="zh-CN" sz="3200" dirty="0" smtClean="0">
              <a:solidFill>
                <a:schemeClr val="tx1"/>
              </a:solidFill>
              <a:latin typeface="+mn-lt"/>
            </a:endParaRPr>
          </a:p>
          <a:p>
            <a:pPr marL="171450" indent="-171450">
              <a:buSzTx/>
              <a:buFont typeface="Arial" panose="020B0604020202020204" pitchFamily="34" charset="0"/>
              <a:buChar char="•"/>
            </a:pPr>
            <a:endParaRPr lang="zh-CN" altLang="zh-CN" dirty="0" smtClean="0">
              <a:latin typeface="+mn-lt"/>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a:xfrm>
            <a:off x="504825" y="85725"/>
            <a:ext cx="8142605" cy="881380"/>
          </a:xfrm>
        </p:spPr>
        <p:txBody>
          <a:bodyPr>
            <a:noAutofit/>
          </a:bodyPr>
          <a:lstStyle/>
          <a:p>
            <a:r>
              <a:rPr lang="zh-CN" altLang="zh-CN" sz="4000" dirty="0" smtClean="0">
                <a:latin typeface="+mn-lt"/>
                <a:sym typeface="+mn-ea"/>
              </a:rPr>
              <a:t> </a:t>
            </a:r>
            <a:r>
              <a:rPr lang="zh-CN" altLang="zh-CN" sz="4000" dirty="0" smtClean="0">
                <a:latin typeface="+mn-lt"/>
              </a:rPr>
              <a:t/>
            </a:r>
            <a:br>
              <a:rPr lang="zh-CN" altLang="zh-CN" sz="4000" dirty="0" smtClean="0">
                <a:latin typeface="+mn-lt"/>
              </a:rPr>
            </a:br>
            <a:r>
              <a:rPr lang="zh-CN" altLang="zh-CN" sz="3600" dirty="0" smtClean="0">
                <a:latin typeface="+mn-lt"/>
                <a:sym typeface="+mn-ea"/>
              </a:rPr>
              <a:t>从典型作品中抽取共同要素，总结成规</a:t>
            </a:r>
            <a:endParaRPr lang="zh-CN" altLang="zh-CN" sz="3600" dirty="0" smtClean="0">
              <a:solidFill>
                <a:schemeClr val="tx1"/>
              </a:solidFill>
              <a:latin typeface="+mn-lt"/>
              <a:sym typeface="+mn-ea"/>
            </a:endParaRPr>
          </a:p>
        </p:txBody>
      </p:sp>
      <p:sp>
        <p:nvSpPr>
          <p:cNvPr id="6" name="内容占位符 5"/>
          <p:cNvSpPr>
            <a:spLocks noGrp="1"/>
          </p:cNvSpPr>
          <p:nvPr>
            <p:ph idx="1"/>
            <p:custDataLst>
              <p:tags r:id="rId3"/>
            </p:custDataLst>
          </p:nvPr>
        </p:nvSpPr>
        <p:spPr/>
        <p:txBody>
          <a:bodyPr>
            <a:normAutofit/>
          </a:bodyPr>
          <a:lstStyle/>
          <a:p>
            <a:r>
              <a:rPr lang="zh-CN" altLang="zh-CN" sz="3200" dirty="0" smtClean="0">
                <a:solidFill>
                  <a:schemeClr val="tx1"/>
                </a:solidFill>
                <a:latin typeface="+mn-lt"/>
              </a:rPr>
              <a:t>成长故事有什么共同的要素？</a:t>
            </a:r>
          </a:p>
          <a:p>
            <a:r>
              <a:rPr lang="zh-CN" altLang="zh-CN" sz="3200" dirty="0" smtClean="0">
                <a:solidFill>
                  <a:schemeClr val="tx1"/>
                </a:solidFill>
                <a:latin typeface="+mn-lt"/>
              </a:rPr>
              <a:t>“成长小说展示的是年轻主人公经历了某种切肤之痛的事件之后，或改变了原有的世界观，或改变了自己的性格，或两者兼有；这种改变使他摆脱了童年的天真，并最终把他引向一个真实而复杂的成人世界。”</a:t>
            </a:r>
          </a:p>
          <a:p>
            <a:r>
              <a:rPr lang="zh-CN" altLang="zh-CN" sz="3200" dirty="0" smtClean="0">
                <a:solidFill>
                  <a:schemeClr val="tx1"/>
                </a:solidFill>
                <a:latin typeface="+mn-lt"/>
              </a:rPr>
              <a:t>        </a:t>
            </a:r>
            <a:r>
              <a:rPr lang="en-US" altLang="zh-CN" sz="3200" dirty="0" smtClean="0">
                <a:solidFill>
                  <a:schemeClr val="tx1"/>
                </a:solidFill>
                <a:latin typeface="+mn-lt"/>
              </a:rPr>
              <a:t>—</a:t>
            </a:r>
            <a:r>
              <a:rPr lang="en-US" altLang="zh-CN" sz="3200" dirty="0" smtClean="0">
                <a:solidFill>
                  <a:schemeClr val="tx1"/>
                </a:solidFill>
                <a:latin typeface="+mn-lt"/>
              </a:rPr>
              <a:t>—</a:t>
            </a:r>
            <a:r>
              <a:rPr lang="zh-CN" altLang="zh-CN" sz="3200" dirty="0" smtClean="0">
                <a:solidFill>
                  <a:schemeClr val="tx1"/>
                </a:solidFill>
                <a:latin typeface="+mn-lt"/>
                <a:sym typeface="+mn-ea"/>
              </a:rPr>
              <a:t>美国学者莫迪凯·马科斯</a:t>
            </a:r>
            <a:endParaRPr lang="zh-CN" altLang="zh-CN" dirty="0" smtClean="0">
              <a:latin typeface="+mn-lt"/>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noAutofit/>
          </a:bodyPr>
          <a:lstStyle/>
          <a:p>
            <a:r>
              <a:rPr lang="zh-CN" altLang="en-US" sz="4000" b="1" dirty="0"/>
              <a:t>导语</a:t>
            </a:r>
          </a:p>
        </p:txBody>
      </p:sp>
      <p:sp>
        <p:nvSpPr>
          <p:cNvPr id="6" name="内容占位符 5"/>
          <p:cNvSpPr>
            <a:spLocks noGrp="1"/>
          </p:cNvSpPr>
          <p:nvPr>
            <p:ph idx="1"/>
            <p:custDataLst>
              <p:tags r:id="rId3"/>
            </p:custDataLst>
          </p:nvPr>
        </p:nvSpPr>
        <p:spPr/>
        <p:txBody>
          <a:bodyPr/>
          <a:lstStyle/>
          <a:p>
            <a:pPr marL="171450" indent="-171450">
              <a:buSzTx/>
              <a:buFont typeface="Arial" panose="020B0604020202020204" pitchFamily="34" charset="0"/>
              <a:buChar char="•"/>
            </a:pPr>
            <a:r>
              <a:rPr lang="zh-CN" altLang="zh-CN" sz="3200" dirty="0" smtClean="0">
                <a:solidFill>
                  <a:schemeClr val="tx1"/>
                </a:solidFill>
                <a:latin typeface="黑体" panose="02010609060101010101" charset="-122"/>
                <a:ea typeface="黑体" panose="02010609060101010101" charset="-122"/>
                <a:sym typeface="+mn-ea"/>
              </a:rPr>
              <a:t>任何写作都是在传统、成规的基础上展开的。创意写作强调个人独创性，但是更强调传统、成规是独创的前提。</a:t>
            </a:r>
          </a:p>
          <a:p>
            <a:pPr marL="0" indent="0">
              <a:buSzTx/>
              <a:buFont typeface="Arial" panose="020B0604020202020204" pitchFamily="34" charset="0"/>
              <a:buNone/>
            </a:pPr>
            <a:endParaRPr lang="zh-CN" altLang="zh-CN" dirty="0" smtClean="0">
              <a:latin typeface="+mn-lt"/>
              <a:sym typeface="+mn-ea"/>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noAutofit/>
          </a:bodyPr>
          <a:lstStyle/>
          <a:p>
            <a:r>
              <a:rPr lang="zh-CN" altLang="zh-CN" sz="4000" dirty="0" smtClean="0">
                <a:latin typeface="+mn-lt"/>
                <a:sym typeface="+mn-ea"/>
              </a:rPr>
              <a:t>坚守主导品格，实现变量创新</a:t>
            </a:r>
            <a:endParaRPr lang="zh-CN" altLang="zh-CN" sz="4000" dirty="0" smtClean="0">
              <a:solidFill>
                <a:schemeClr val="tx1"/>
              </a:solidFill>
              <a:latin typeface="+mn-lt"/>
              <a:sym typeface="+mn-ea"/>
            </a:endParaRPr>
          </a:p>
        </p:txBody>
      </p:sp>
      <p:sp>
        <p:nvSpPr>
          <p:cNvPr id="6" name="内容占位符 5"/>
          <p:cNvSpPr>
            <a:spLocks noGrp="1"/>
          </p:cNvSpPr>
          <p:nvPr>
            <p:ph idx="1"/>
            <p:custDataLst>
              <p:tags r:id="rId3"/>
            </p:custDataLst>
          </p:nvPr>
        </p:nvSpPr>
        <p:spPr/>
        <p:txBody>
          <a:bodyPr>
            <a:normAutofit fontScale="92500"/>
          </a:bodyPr>
          <a:lstStyle/>
          <a:p>
            <a:r>
              <a:rPr lang="zh-CN" altLang="zh-CN" sz="3200" dirty="0" smtClean="0">
                <a:solidFill>
                  <a:srgbClr val="0070C0"/>
                </a:solidFill>
                <a:latin typeface="+mn-lt"/>
              </a:rPr>
              <a:t>成长小说的主导</a:t>
            </a:r>
            <a:r>
              <a:rPr lang="zh-CN" altLang="zh-CN" sz="3200" dirty="0" smtClean="0">
                <a:solidFill>
                  <a:srgbClr val="0070C0"/>
                </a:solidFill>
                <a:latin typeface="+mn-lt"/>
                <a:sym typeface="+mn-ea"/>
              </a:rPr>
              <a:t>品格</a:t>
            </a:r>
            <a:r>
              <a:rPr lang="zh-CN" altLang="zh-CN" sz="3200" dirty="0" smtClean="0">
                <a:solidFill>
                  <a:schemeClr val="tx1"/>
                </a:solidFill>
                <a:latin typeface="+mn-lt"/>
                <a:sym typeface="+mn-ea"/>
              </a:rPr>
              <a:t>：</a:t>
            </a:r>
            <a:r>
              <a:rPr lang="zh-CN" altLang="zh-CN" sz="3200" dirty="0" smtClean="0">
                <a:solidFill>
                  <a:schemeClr val="tx1"/>
                </a:solidFill>
                <a:latin typeface="+mn-lt"/>
              </a:rPr>
              <a:t>年轻主人公经历切肤之痛事件成长。</a:t>
            </a:r>
          </a:p>
          <a:p>
            <a:r>
              <a:rPr lang="zh-CN" altLang="zh-CN" sz="3200" dirty="0" smtClean="0">
                <a:solidFill>
                  <a:srgbClr val="0070C0"/>
                </a:solidFill>
                <a:latin typeface="+mn-lt"/>
              </a:rPr>
              <a:t>变量：</a:t>
            </a:r>
          </a:p>
          <a:p>
            <a:r>
              <a:rPr lang="zh-CN" altLang="zh-CN" sz="3200" dirty="0" smtClean="0">
                <a:solidFill>
                  <a:schemeClr val="tx1"/>
                </a:solidFill>
                <a:latin typeface="+mn-lt"/>
              </a:rPr>
              <a:t>“谁在成长？”</a:t>
            </a:r>
          </a:p>
          <a:p>
            <a:r>
              <a:rPr lang="zh-CN" altLang="zh-CN" sz="3200" dirty="0" smtClean="0">
                <a:solidFill>
                  <a:schemeClr val="tx1"/>
                </a:solidFill>
                <a:latin typeface="+mn-lt"/>
              </a:rPr>
              <a:t>“考验事件是什么？”</a:t>
            </a:r>
          </a:p>
          <a:p>
            <a:r>
              <a:rPr lang="zh-CN" altLang="zh-CN" sz="3200" dirty="0" smtClean="0">
                <a:solidFill>
                  <a:schemeClr val="tx1"/>
                </a:solidFill>
                <a:latin typeface="+mn-lt"/>
              </a:rPr>
              <a:t>“谁引导他们成长？”</a:t>
            </a:r>
          </a:p>
          <a:p>
            <a:r>
              <a:rPr lang="zh-CN" altLang="zh-CN" sz="3200" dirty="0" smtClean="0">
                <a:solidFill>
                  <a:schemeClr val="tx1"/>
                </a:solidFill>
                <a:latin typeface="+mn-lt"/>
              </a:rPr>
              <a:t>例：《青春之歌》</a:t>
            </a:r>
            <a:r>
              <a:rPr lang="zh-CN" altLang="zh-CN" sz="3200" dirty="0" smtClean="0">
                <a:solidFill>
                  <a:schemeClr val="tx1"/>
                </a:solidFill>
                <a:latin typeface="Arial" panose="020B0604020202020204" pitchFamily="34" charset="0"/>
              </a:rPr>
              <a:t>→</a:t>
            </a:r>
            <a:r>
              <a:rPr lang="zh-CN" altLang="zh-CN" sz="3200" dirty="0" smtClean="0">
                <a:solidFill>
                  <a:schemeClr val="tx1"/>
                </a:solidFill>
                <a:latin typeface="+mn-lt"/>
              </a:rPr>
              <a:t>“新人”的成长</a:t>
            </a:r>
          </a:p>
          <a:p>
            <a:r>
              <a:rPr lang="zh-CN" altLang="zh-CN" sz="3200" dirty="0" smtClean="0">
                <a:solidFill>
                  <a:schemeClr val="tx1"/>
                </a:solidFill>
                <a:latin typeface="+mn-lt"/>
              </a:rPr>
              <a:t>《英格力士》</a:t>
            </a:r>
            <a:r>
              <a:rPr lang="zh-CN" altLang="zh-CN" sz="3200" dirty="0" smtClean="0">
                <a:solidFill>
                  <a:schemeClr val="tx1"/>
                </a:solidFill>
                <a:latin typeface="Arial" panose="020B0604020202020204" pitchFamily="34" charset="0"/>
                <a:sym typeface="+mn-ea"/>
              </a:rPr>
              <a:t>→</a:t>
            </a:r>
            <a:r>
              <a:rPr lang="zh-CN" altLang="zh-CN" sz="3200" dirty="0" smtClean="0">
                <a:solidFill>
                  <a:schemeClr val="tx1"/>
                </a:solidFill>
                <a:latin typeface="+mn-lt"/>
              </a:rPr>
              <a:t>“新生代”的成长</a:t>
            </a:r>
          </a:p>
          <a:p>
            <a:r>
              <a:rPr lang="zh-CN" altLang="zh-CN" sz="3200" dirty="0" smtClean="0">
                <a:solidFill>
                  <a:schemeClr val="tx1"/>
                </a:solidFill>
                <a:latin typeface="+mn-lt"/>
              </a:rPr>
              <a:t>《三重门》</a:t>
            </a:r>
            <a:r>
              <a:rPr lang="zh-CN" altLang="zh-CN" sz="3200" dirty="0" smtClean="0">
                <a:solidFill>
                  <a:schemeClr val="tx1"/>
                </a:solidFill>
                <a:latin typeface="Arial" panose="020B0604020202020204" pitchFamily="34" charset="0"/>
                <a:sym typeface="+mn-ea"/>
              </a:rPr>
              <a:t>→“独一代”的成长</a:t>
            </a:r>
          </a:p>
          <a:p>
            <a:pPr marL="171450" indent="-171450">
              <a:buSzTx/>
              <a:buFont typeface="Arial" panose="020B0604020202020204" pitchFamily="34" charset="0"/>
              <a:buChar char="•"/>
            </a:pPr>
            <a:endParaRPr lang="zh-CN" altLang="zh-CN" dirty="0" smtClean="0">
              <a:latin typeface="+mn-lt"/>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noAutofit/>
          </a:bodyPr>
          <a:lstStyle/>
          <a:p>
            <a:r>
              <a:rPr lang="zh-CN" altLang="zh-CN" sz="4000" dirty="0" smtClean="0">
                <a:latin typeface="+mn-lt"/>
                <a:sym typeface="+mn-ea"/>
              </a:rPr>
              <a:t>反类型创作</a:t>
            </a:r>
          </a:p>
        </p:txBody>
      </p:sp>
      <p:sp>
        <p:nvSpPr>
          <p:cNvPr id="6" name="内容占位符 5"/>
          <p:cNvSpPr>
            <a:spLocks noGrp="1"/>
          </p:cNvSpPr>
          <p:nvPr>
            <p:ph idx="1"/>
            <p:custDataLst>
              <p:tags r:id="rId3"/>
            </p:custDataLst>
          </p:nvPr>
        </p:nvSpPr>
        <p:spPr/>
        <p:txBody>
          <a:bodyPr/>
          <a:lstStyle/>
          <a:p>
            <a:pPr marL="171450" indent="-171450">
              <a:buSzTx/>
              <a:buFont typeface="Arial" panose="020B0604020202020204" pitchFamily="34" charset="0"/>
              <a:buChar char="•"/>
            </a:pPr>
            <a:r>
              <a:rPr lang="zh-CN" sz="3200" dirty="0" err="1" smtClean="0">
                <a:solidFill>
                  <a:schemeClr val="tx1"/>
                </a:solidFill>
                <a:latin typeface="+mn-lt"/>
              </a:rPr>
              <a:t>什么是</a:t>
            </a:r>
            <a:r>
              <a:rPr lang="zh-CN" altLang="zh-CN" sz="3200" dirty="0" smtClean="0">
                <a:solidFill>
                  <a:schemeClr val="tx1"/>
                </a:solidFill>
                <a:latin typeface="+mn-lt"/>
              </a:rPr>
              <a:t>“反类型创作”？</a:t>
            </a:r>
          </a:p>
          <a:p>
            <a:pPr marL="171450" indent="-171450">
              <a:buSzTx/>
              <a:buFont typeface="Arial" panose="020B0604020202020204" pitchFamily="34" charset="0"/>
              <a:buChar char="•"/>
            </a:pPr>
            <a:r>
              <a:rPr lang="zh-CN" altLang="zh-CN" sz="3200" dirty="0" smtClean="0">
                <a:solidFill>
                  <a:schemeClr val="tx1"/>
                </a:solidFill>
                <a:latin typeface="+mn-lt"/>
              </a:rPr>
              <a:t>在坚持已有类型主导品格的基础上，根据新的时代主题、文化语境、审美趣味，在创作过程中反向使用可变因素，使创作呈现出与已有类型表面完全相反的审美特征。它是最简洁的创新方式，但是表面上最叛逆，最有革命、探索性。</a:t>
            </a:r>
          </a:p>
          <a:p>
            <a:pPr marL="171450" indent="-171450">
              <a:buSzTx/>
              <a:buFont typeface="Arial" panose="020B0604020202020204" pitchFamily="34" charset="0"/>
              <a:buChar char="•"/>
            </a:pPr>
            <a:endParaRPr lang="zh-CN" altLang="zh-CN" dirty="0" smtClean="0">
              <a:latin typeface="+mn-lt"/>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a:xfrm>
            <a:off x="628650" y="440055"/>
            <a:ext cx="7886700" cy="591185"/>
          </a:xfrm>
        </p:spPr>
        <p:txBody>
          <a:bodyPr>
            <a:noAutofit/>
          </a:bodyPr>
          <a:lstStyle/>
          <a:p>
            <a:r>
              <a:rPr lang="zh-CN" altLang="zh-CN" sz="4000" dirty="0" smtClean="0">
                <a:latin typeface="+mn-lt"/>
                <a:sym typeface="+mn-ea"/>
              </a:rPr>
              <a:t>新历史小说故事的反类型创作分析</a:t>
            </a:r>
          </a:p>
        </p:txBody>
      </p:sp>
      <p:sp>
        <p:nvSpPr>
          <p:cNvPr id="2" name="文本占位符 1"/>
          <p:cNvSpPr>
            <a:spLocks noGrp="1"/>
          </p:cNvSpPr>
          <p:nvPr>
            <p:ph type="body" idx="1"/>
          </p:nvPr>
        </p:nvSpPr>
        <p:spPr>
          <a:xfrm>
            <a:off x="628650" y="1031240"/>
            <a:ext cx="3892550" cy="585470"/>
          </a:xfrm>
        </p:spPr>
        <p:txBody>
          <a:bodyPr>
            <a:normAutofit/>
          </a:bodyPr>
          <a:lstStyle/>
          <a:p>
            <a:r>
              <a:rPr lang="zh-CN" sz="3200" smtClean="0">
                <a:solidFill>
                  <a:schemeClr val="tx1"/>
                </a:solidFill>
                <a:latin typeface="+mn-lt"/>
                <a:sym typeface="+mn-ea"/>
              </a:rPr>
              <a:t>传统历史小说故事</a:t>
            </a:r>
            <a:endParaRPr lang="zh-CN" altLang="zh-CN" sz="3200" dirty="0" smtClean="0">
              <a:solidFill>
                <a:schemeClr val="tx1"/>
              </a:solidFill>
              <a:latin typeface="宋体" panose="02010600030101010101" pitchFamily="2" charset="-122"/>
              <a:ea typeface="宋体" panose="02010600030101010101" pitchFamily="2" charset="-122"/>
              <a:sym typeface="+mn-ea"/>
            </a:endParaRPr>
          </a:p>
        </p:txBody>
      </p:sp>
      <p:sp>
        <p:nvSpPr>
          <p:cNvPr id="6" name="内容占位符 5"/>
          <p:cNvSpPr>
            <a:spLocks noGrp="1"/>
          </p:cNvSpPr>
          <p:nvPr>
            <p:ph sz="half" idx="2"/>
            <p:custDataLst>
              <p:tags r:id="rId3"/>
            </p:custDataLst>
          </p:nvPr>
        </p:nvSpPr>
        <p:spPr>
          <a:xfrm>
            <a:off x="24130" y="1616710"/>
            <a:ext cx="4474210" cy="5163820"/>
          </a:xfrm>
        </p:spPr>
        <p:txBody>
          <a:bodyPr>
            <a:normAutofit lnSpcReduction="10000"/>
          </a:bodyPr>
          <a:lstStyle/>
          <a:p>
            <a:pPr marL="0" indent="0">
              <a:buSzTx/>
              <a:buFont typeface="Arial" panose="020B0604020202020204" pitchFamily="34" charset="0"/>
              <a:buNone/>
            </a:pPr>
            <a:r>
              <a:rPr lang="zh-CN" sz="2000" b="1" smtClean="0">
                <a:solidFill>
                  <a:srgbClr val="0070C0"/>
                </a:solidFill>
                <a:latin typeface="+mn-lt"/>
              </a:rPr>
              <a:t>主题模式：“家国指向”（王朝/新中国）</a:t>
            </a:r>
          </a:p>
          <a:p>
            <a:pPr marL="0" indent="0">
              <a:buSzTx/>
              <a:buFont typeface="Arial" panose="020B0604020202020204" pitchFamily="34" charset="0"/>
              <a:buNone/>
            </a:pPr>
            <a:r>
              <a:rPr lang="zh-CN" sz="2000" b="1" smtClean="0">
                <a:solidFill>
                  <a:srgbClr val="0070C0"/>
                </a:solidFill>
                <a:latin typeface="+mn-lt"/>
              </a:rPr>
              <a:t>人物模式：“大人物”（帝王将相/战斗英雄）</a:t>
            </a:r>
          </a:p>
          <a:p>
            <a:pPr marL="0" indent="0">
              <a:buSzTx/>
              <a:buFont typeface="Arial" panose="020B0604020202020204" pitchFamily="34" charset="0"/>
              <a:buNone/>
            </a:pPr>
            <a:r>
              <a:rPr lang="zh-CN" sz="2000" b="1" smtClean="0">
                <a:solidFill>
                  <a:srgbClr val="0070C0"/>
                </a:solidFill>
                <a:latin typeface="+mn-lt"/>
              </a:rPr>
              <a:t>事件模式：“大事件”（杀伐征战/官场战场）</a:t>
            </a:r>
          </a:p>
          <a:p>
            <a:pPr marL="0" indent="0">
              <a:buSzTx/>
              <a:buFont typeface="Arial" panose="020B0604020202020204" pitchFamily="34" charset="0"/>
              <a:buNone/>
            </a:pPr>
            <a:r>
              <a:rPr lang="zh-CN" sz="2000" b="1" smtClean="0">
                <a:solidFill>
                  <a:srgbClr val="0070C0"/>
                </a:solidFill>
                <a:latin typeface="+mn-lt"/>
              </a:rPr>
              <a:t>问题模式：“历史是怎样”/“中国向何处去”（江山气数/新中国是怎么建立起来的）</a:t>
            </a:r>
          </a:p>
          <a:p>
            <a:pPr marL="0" indent="0">
              <a:buSzTx/>
              <a:buFont typeface="Arial" panose="020B0604020202020204" pitchFamily="34" charset="0"/>
              <a:buNone/>
            </a:pPr>
            <a:r>
              <a:rPr lang="zh-CN" sz="2000" b="1" smtClean="0">
                <a:solidFill>
                  <a:srgbClr val="0070C0"/>
                </a:solidFill>
                <a:latin typeface="+mn-lt"/>
              </a:rPr>
              <a:t>证据模式：“叙事有来历”（正史/党史）</a:t>
            </a:r>
          </a:p>
          <a:p>
            <a:pPr marL="0" indent="0">
              <a:buSzTx/>
              <a:buFont typeface="Arial" panose="020B0604020202020204" pitchFamily="34" charset="0"/>
              <a:buNone/>
            </a:pPr>
            <a:r>
              <a:rPr lang="zh-CN" sz="2000" b="1" smtClean="0">
                <a:solidFill>
                  <a:srgbClr val="0070C0"/>
                </a:solidFill>
                <a:latin typeface="+mn-lt"/>
              </a:rPr>
              <a:t>结论：</a:t>
            </a:r>
            <a:r>
              <a:rPr lang="zh-CN" sz="2000" b="1" smtClean="0">
                <a:solidFill>
                  <a:srgbClr val="0070C0"/>
                </a:solidFill>
                <a:latin typeface="+mn-lt"/>
                <a:sym typeface="+mn-ea"/>
              </a:rPr>
              <a:t>“必然性/已然性”</a:t>
            </a:r>
            <a:r>
              <a:rPr lang="zh-CN" sz="2000" b="1" smtClean="0">
                <a:solidFill>
                  <a:srgbClr val="0070C0"/>
                </a:solidFill>
                <a:latin typeface="+mn-lt"/>
              </a:rPr>
              <a:t>（历史有规律）</a:t>
            </a:r>
          </a:p>
          <a:p>
            <a:pPr marL="0" indent="0">
              <a:buSzTx/>
              <a:buFont typeface="Arial" panose="020B0604020202020204" pitchFamily="34" charset="0"/>
              <a:buNone/>
            </a:pPr>
            <a:r>
              <a:rPr lang="zh-CN" altLang="zh-CN" sz="2000" b="1" dirty="0" smtClean="0">
                <a:solidFill>
                  <a:srgbClr val="0070C0"/>
                </a:solidFill>
                <a:latin typeface="+mn-lt"/>
              </a:rPr>
              <a:t>代表作：《保卫延安》《三国演义》</a:t>
            </a:r>
          </a:p>
        </p:txBody>
      </p:sp>
      <p:sp>
        <p:nvSpPr>
          <p:cNvPr id="3" name="文本占位符 2"/>
          <p:cNvSpPr>
            <a:spLocks noGrp="1"/>
          </p:cNvSpPr>
          <p:nvPr>
            <p:ph type="body" sz="quarter" idx="3"/>
          </p:nvPr>
        </p:nvSpPr>
        <p:spPr>
          <a:xfrm>
            <a:off x="4652645" y="1031240"/>
            <a:ext cx="3911600" cy="585470"/>
          </a:xfrm>
        </p:spPr>
        <p:txBody>
          <a:bodyPr>
            <a:normAutofit/>
          </a:bodyPr>
          <a:lstStyle/>
          <a:p>
            <a:r>
              <a:rPr lang="zh-CN" altLang="zh-CN" sz="3200" dirty="0" smtClean="0">
                <a:solidFill>
                  <a:schemeClr val="tx1"/>
                </a:solidFill>
                <a:latin typeface="+mn-lt"/>
                <a:sym typeface="+mn-ea"/>
              </a:rPr>
              <a:t>新历史小说故事</a:t>
            </a:r>
            <a:endParaRPr lang="zh-CN" altLang="zh-CN" sz="3200" dirty="0" smtClean="0">
              <a:solidFill>
                <a:schemeClr val="tx1"/>
              </a:solidFill>
              <a:latin typeface="+mn-lt"/>
              <a:ea typeface="宋体" panose="02010600030101010101" pitchFamily="2" charset="-122"/>
              <a:sym typeface="+mn-ea"/>
            </a:endParaRPr>
          </a:p>
        </p:txBody>
      </p:sp>
      <p:sp>
        <p:nvSpPr>
          <p:cNvPr id="4" name="内容占位符 3"/>
          <p:cNvSpPr>
            <a:spLocks noGrp="1"/>
          </p:cNvSpPr>
          <p:nvPr>
            <p:ph sz="quarter" idx="4"/>
          </p:nvPr>
        </p:nvSpPr>
        <p:spPr>
          <a:xfrm>
            <a:off x="4653915" y="1616710"/>
            <a:ext cx="4485640" cy="5164455"/>
          </a:xfrm>
        </p:spPr>
        <p:txBody>
          <a:bodyPr>
            <a:noAutofit/>
          </a:bodyPr>
          <a:lstStyle/>
          <a:p>
            <a:pPr marL="0" indent="0">
              <a:buNone/>
            </a:pPr>
            <a:r>
              <a:rPr lang="zh-CN" altLang="en-US" sz="2200">
                <a:solidFill>
                  <a:srgbClr val="C00000"/>
                </a:solidFill>
              </a:rPr>
              <a:t>主题模式：“家族/个人指向”</a:t>
            </a:r>
          </a:p>
          <a:p>
            <a:pPr marL="0" indent="0">
              <a:buNone/>
            </a:pPr>
            <a:r>
              <a:rPr lang="zh-CN" altLang="en-US" sz="2200">
                <a:solidFill>
                  <a:srgbClr val="C00000"/>
                </a:solidFill>
              </a:rPr>
              <a:t>人物模式：“小人物”（草莽英雄/流氓地痞）</a:t>
            </a:r>
          </a:p>
          <a:p>
            <a:pPr marL="0" indent="0">
              <a:buNone/>
            </a:pPr>
            <a:r>
              <a:rPr lang="zh-CN" altLang="en-US" sz="2200">
                <a:solidFill>
                  <a:srgbClr val="C00000"/>
                </a:solidFill>
              </a:rPr>
              <a:t>事件模式：“小事件”（五行八作三教九流/田间地头、乡镇市井）</a:t>
            </a:r>
          </a:p>
          <a:p>
            <a:pPr marL="0" indent="0">
              <a:buNone/>
            </a:pPr>
            <a:r>
              <a:rPr lang="zh-CN" altLang="en-US" sz="2200">
                <a:solidFill>
                  <a:srgbClr val="C00000"/>
                </a:solidFill>
              </a:rPr>
              <a:t>问题模式：“历史/中国就是这么来的</a:t>
            </a:r>
          </a:p>
          <a:p>
            <a:pPr marL="0" indent="0">
              <a:buNone/>
            </a:pPr>
            <a:r>
              <a:rPr lang="zh-CN" altLang="en-US" sz="2200">
                <a:solidFill>
                  <a:srgbClr val="C00000"/>
                </a:solidFill>
              </a:rPr>
              <a:t>证据模式：野史/地方志/家族回忆/传说/个人经历</a:t>
            </a:r>
          </a:p>
          <a:p>
            <a:pPr marL="0" indent="0">
              <a:buNone/>
            </a:pPr>
            <a:r>
              <a:rPr lang="zh-CN" altLang="en-US" sz="2200">
                <a:solidFill>
                  <a:srgbClr val="C00000"/>
                </a:solidFill>
              </a:rPr>
              <a:t>结论：“偶然性”（历史无规律）</a:t>
            </a:r>
          </a:p>
          <a:p>
            <a:pPr marL="0" indent="0">
              <a:buNone/>
            </a:pPr>
            <a:r>
              <a:rPr lang="zh-CN" altLang="en-US" sz="2200">
                <a:solidFill>
                  <a:srgbClr val="C00000"/>
                </a:solidFill>
              </a:rPr>
              <a:t>代表作《灵旗》《一九四二》</a:t>
            </a: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noAutofit/>
          </a:bodyPr>
          <a:lstStyle/>
          <a:p>
            <a:r>
              <a:rPr lang="zh-CN" altLang="zh-CN" sz="4000" dirty="0" smtClean="0">
                <a:latin typeface="+mn-lt"/>
                <a:sym typeface="+mn-ea"/>
              </a:rPr>
              <a:t>兼类型写作</a:t>
            </a:r>
          </a:p>
        </p:txBody>
      </p:sp>
      <p:sp>
        <p:nvSpPr>
          <p:cNvPr id="6" name="内容占位符 5"/>
          <p:cNvSpPr>
            <a:spLocks noGrp="1"/>
          </p:cNvSpPr>
          <p:nvPr>
            <p:ph idx="1"/>
            <p:custDataLst>
              <p:tags r:id="rId3"/>
            </p:custDataLst>
          </p:nvPr>
        </p:nvSpPr>
        <p:spPr/>
        <p:txBody>
          <a:bodyPr>
            <a:noAutofit/>
          </a:bodyPr>
          <a:lstStyle/>
          <a:p>
            <a:r>
              <a:rPr lang="zh-CN" sz="3200" dirty="0" smtClean="0">
                <a:solidFill>
                  <a:schemeClr val="tx1"/>
                </a:solidFill>
                <a:latin typeface="+mn-lt"/>
              </a:rPr>
              <a:t>什么是</a:t>
            </a:r>
            <a:r>
              <a:rPr lang="zh-CN" altLang="zh-CN" sz="3200" dirty="0" smtClean="0">
                <a:solidFill>
                  <a:schemeClr val="tx1"/>
                </a:solidFill>
                <a:latin typeface="+mn-lt"/>
              </a:rPr>
              <a:t>“兼类型写作”？</a:t>
            </a:r>
          </a:p>
          <a:p>
            <a:r>
              <a:rPr lang="zh-CN" altLang="zh-CN" sz="3200" dirty="0" smtClean="0">
                <a:solidFill>
                  <a:schemeClr val="tx1"/>
                </a:solidFill>
                <a:latin typeface="+mn-lt"/>
              </a:rPr>
              <a:t>所谓“兼类型”，是指一个类型在发展过程中主动汲取其他类型的材质、表现技巧后所形成的一个类型同时兼具几个类型审美内涵的类型。</a:t>
            </a:r>
          </a:p>
          <a:p>
            <a:r>
              <a:rPr lang="zh-CN" altLang="zh-CN" sz="3200" dirty="0" smtClean="0">
                <a:solidFill>
                  <a:schemeClr val="tx1"/>
                </a:solidFill>
                <a:latin typeface="+mn-lt"/>
              </a:rPr>
              <a:t>所谓“兼类型写作”，是指以一种类型品格为基础，兼收两种或几种类型材质，加强作品的表现力与综合审美效果。</a:t>
            </a: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noAutofit/>
          </a:bodyPr>
          <a:lstStyle/>
          <a:p>
            <a:r>
              <a:rPr lang="zh-CN" altLang="zh-CN" sz="4000" dirty="0" smtClean="0">
                <a:latin typeface="+mn-lt"/>
                <a:sym typeface="+mn-ea"/>
              </a:rPr>
              <a:t>兼类型的三种类型</a:t>
            </a:r>
          </a:p>
        </p:txBody>
      </p:sp>
      <p:sp>
        <p:nvSpPr>
          <p:cNvPr id="6" name="内容占位符 5"/>
          <p:cNvSpPr>
            <a:spLocks noGrp="1"/>
          </p:cNvSpPr>
          <p:nvPr>
            <p:ph idx="1"/>
            <p:custDataLst>
              <p:tags r:id="rId3"/>
            </p:custDataLst>
          </p:nvPr>
        </p:nvSpPr>
        <p:spPr/>
        <p:txBody>
          <a:bodyPr>
            <a:noAutofit/>
          </a:bodyPr>
          <a:lstStyle/>
          <a:p>
            <a:r>
              <a:rPr lang="zh-CN" altLang="zh-CN" sz="3200" dirty="0" smtClean="0">
                <a:solidFill>
                  <a:schemeClr val="tx1"/>
                </a:solidFill>
                <a:latin typeface="+mn-lt"/>
              </a:rPr>
              <a:t>类型“兼并”之后，它属于原类型，还是“变异”为新类型，有以下三种情况：</a:t>
            </a:r>
          </a:p>
          <a:p>
            <a:pPr marL="171450" indent="-171450">
              <a:buSzTx/>
              <a:buFont typeface="Arial" panose="020B0604020202020204" pitchFamily="34" charset="0"/>
              <a:buChar char="•"/>
            </a:pPr>
            <a:r>
              <a:rPr lang="zh-CN" altLang="zh-CN" sz="3200" dirty="0" smtClean="0">
                <a:solidFill>
                  <a:schemeClr val="tx1"/>
                </a:solidFill>
                <a:latin typeface="+mn-lt"/>
              </a:rPr>
              <a:t>（一）坚守原类型成规，汲取其他类型元素为自己服务</a:t>
            </a:r>
          </a:p>
          <a:p>
            <a:pPr marL="171450" indent="-171450">
              <a:buSzTx/>
              <a:buFont typeface="Arial" panose="020B0604020202020204" pitchFamily="34" charset="0"/>
              <a:buChar char="•"/>
            </a:pPr>
            <a:r>
              <a:rPr lang="zh-CN" altLang="zh-CN" sz="3200" dirty="0" smtClean="0">
                <a:solidFill>
                  <a:schemeClr val="tx1"/>
                </a:solidFill>
                <a:latin typeface="+mn-lt"/>
              </a:rPr>
              <a:t>（二）两种类型成规并存并相得益彰，呈现真正的“兼类”</a:t>
            </a:r>
          </a:p>
          <a:p>
            <a:pPr marL="171450" indent="-171450">
              <a:buSzTx/>
              <a:buFont typeface="Arial" panose="020B0604020202020204" pitchFamily="34" charset="0"/>
              <a:buChar char="•"/>
            </a:pPr>
            <a:r>
              <a:rPr lang="zh-CN" altLang="zh-CN" sz="3200" dirty="0" smtClean="0">
                <a:solidFill>
                  <a:schemeClr val="tx1"/>
                </a:solidFill>
                <a:latin typeface="+mn-lt"/>
              </a:rPr>
              <a:t>（三）几种类型兼并后，由于着力不同，则分属不同类型</a:t>
            </a: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noAutofit/>
          </a:bodyPr>
          <a:lstStyle/>
          <a:p>
            <a:r>
              <a:rPr lang="zh-CN" altLang="zh-CN" sz="4000" dirty="0" smtClean="0">
                <a:latin typeface="+mn-lt"/>
                <a:sym typeface="+mn-ea"/>
              </a:rPr>
              <a:t>超类型写作</a:t>
            </a:r>
          </a:p>
        </p:txBody>
      </p:sp>
      <p:sp>
        <p:nvSpPr>
          <p:cNvPr id="6" name="内容占位符 5"/>
          <p:cNvSpPr>
            <a:spLocks noGrp="1"/>
          </p:cNvSpPr>
          <p:nvPr>
            <p:ph idx="1"/>
            <p:custDataLst>
              <p:tags r:id="rId3"/>
            </p:custDataLst>
          </p:nvPr>
        </p:nvSpPr>
        <p:spPr/>
        <p:txBody>
          <a:bodyPr>
            <a:noAutofit/>
          </a:bodyPr>
          <a:lstStyle/>
          <a:p>
            <a:r>
              <a:rPr lang="zh-CN" sz="3200" dirty="0" err="1" smtClean="0">
                <a:solidFill>
                  <a:schemeClr val="tx1"/>
                </a:solidFill>
                <a:latin typeface="+mn-lt"/>
              </a:rPr>
              <a:t>何谓超类型写作？</a:t>
            </a:r>
          </a:p>
          <a:p>
            <a:pPr marL="171450" indent="-171450">
              <a:buSzTx/>
              <a:buFont typeface="Arial" panose="020B0604020202020204" pitchFamily="34" charset="0"/>
              <a:buChar char="•"/>
            </a:pPr>
            <a:r>
              <a:rPr lang="zh-CN" altLang="zh-CN" sz="3200" dirty="0" smtClean="0">
                <a:solidFill>
                  <a:schemeClr val="tx1"/>
                </a:solidFill>
                <a:latin typeface="+mn-lt"/>
              </a:rPr>
              <a:t>罗伯特·麦基根据情节特征将银幕剧故事分为“大情节”、“小情节”和“反情节”三种。由于这三种情节模式普遍存在于故事之中，而这种划分超越了主题、价值取向、人物等与类型直接相关的元素，我们姑且称之为超类型写作。</a:t>
            </a: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noAutofit/>
          </a:bodyPr>
          <a:lstStyle/>
          <a:p>
            <a:r>
              <a:rPr lang="zh-CN" altLang="zh-CN" sz="4000" dirty="0" smtClean="0">
                <a:latin typeface="+mn-lt"/>
                <a:sym typeface="+mn-ea"/>
              </a:rPr>
              <a:t>超类型的实质</a:t>
            </a:r>
          </a:p>
        </p:txBody>
      </p:sp>
      <p:sp>
        <p:nvSpPr>
          <p:cNvPr id="6" name="内容占位符 5"/>
          <p:cNvSpPr>
            <a:spLocks noGrp="1"/>
          </p:cNvSpPr>
          <p:nvPr>
            <p:ph idx="1"/>
            <p:custDataLst>
              <p:tags r:id="rId3"/>
            </p:custDataLst>
          </p:nvPr>
        </p:nvSpPr>
        <p:spPr/>
        <p:txBody>
          <a:bodyPr>
            <a:noAutofit/>
          </a:bodyPr>
          <a:lstStyle/>
          <a:p>
            <a:r>
              <a:rPr lang="zh-CN" sz="3200" dirty="0" err="1" smtClean="0">
                <a:solidFill>
                  <a:schemeClr val="tx1"/>
                </a:solidFill>
                <a:latin typeface="+mn-lt"/>
              </a:rPr>
              <a:t>“大情节”</a:t>
            </a:r>
            <a:r>
              <a:rPr lang="zh-CN" sz="3200" dirty="0" err="1" smtClean="0">
                <a:solidFill>
                  <a:schemeClr val="tx1"/>
                </a:solidFill>
                <a:latin typeface="Arial" panose="020B0604020202020204" pitchFamily="34" charset="0"/>
              </a:rPr>
              <a:t>→</a:t>
            </a:r>
            <a:r>
              <a:rPr lang="zh-CN" sz="3200" dirty="0" err="1" smtClean="0">
                <a:solidFill>
                  <a:schemeClr val="tx1"/>
                </a:solidFill>
                <a:latin typeface="+mn-lt"/>
                <a:sym typeface="+mn-ea"/>
              </a:rPr>
              <a:t>“通俗故事”“麻辣故事”</a:t>
            </a:r>
          </a:p>
          <a:p>
            <a:r>
              <a:rPr lang="zh-CN" sz="3200" dirty="0" err="1" smtClean="0">
                <a:solidFill>
                  <a:schemeClr val="tx1"/>
                </a:solidFill>
                <a:latin typeface="+mn-lt"/>
              </a:rPr>
              <a:t>“小情节”</a:t>
            </a:r>
            <a:r>
              <a:rPr lang="zh-CN" sz="3200" dirty="0" err="1" smtClean="0">
                <a:solidFill>
                  <a:schemeClr val="tx1"/>
                </a:solidFill>
                <a:latin typeface="Arial" panose="020B0604020202020204" pitchFamily="34" charset="0"/>
                <a:sym typeface="+mn-ea"/>
              </a:rPr>
              <a:t>→</a:t>
            </a:r>
            <a:r>
              <a:rPr lang="zh-CN" sz="3200" dirty="0" err="1" smtClean="0">
                <a:solidFill>
                  <a:schemeClr val="tx1"/>
                </a:solidFill>
                <a:latin typeface="+mn-lt"/>
                <a:sym typeface="+mn-ea"/>
              </a:rPr>
              <a:t>“诗化故事”“笔记小说故事”</a:t>
            </a:r>
          </a:p>
          <a:p>
            <a:r>
              <a:rPr lang="zh-CN" sz="3200" dirty="0" err="1" smtClean="0">
                <a:solidFill>
                  <a:schemeClr val="tx1"/>
                </a:solidFill>
                <a:latin typeface="+mn-lt"/>
              </a:rPr>
              <a:t>“反情节”</a:t>
            </a:r>
            <a:r>
              <a:rPr lang="zh-CN" sz="3200" dirty="0" err="1" smtClean="0">
                <a:solidFill>
                  <a:schemeClr val="tx1"/>
                </a:solidFill>
                <a:latin typeface="Arial" panose="020B0604020202020204" pitchFamily="34" charset="0"/>
              </a:rPr>
              <a:t>→</a:t>
            </a:r>
            <a:r>
              <a:rPr lang="zh-CN" sz="3200" dirty="0" err="1" smtClean="0">
                <a:solidFill>
                  <a:schemeClr val="tx1"/>
                </a:solidFill>
                <a:latin typeface="+mn-lt"/>
              </a:rPr>
              <a:t>“反小说故事”</a:t>
            </a: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noAutofit/>
          </a:bodyPr>
          <a:lstStyle/>
          <a:p>
            <a:r>
              <a:rPr lang="zh-CN" altLang="zh-CN" sz="4000" dirty="0" smtClean="0">
                <a:latin typeface="+mn-lt"/>
                <a:sym typeface="+mn-ea"/>
              </a:rPr>
              <a:t>写作秘诀：</a:t>
            </a:r>
          </a:p>
        </p:txBody>
      </p:sp>
      <p:sp>
        <p:nvSpPr>
          <p:cNvPr id="6" name="内容占位符 5"/>
          <p:cNvSpPr>
            <a:spLocks noGrp="1"/>
          </p:cNvSpPr>
          <p:nvPr>
            <p:ph idx="1"/>
            <p:custDataLst>
              <p:tags r:id="rId3"/>
            </p:custDataLst>
          </p:nvPr>
        </p:nvSpPr>
        <p:spPr>
          <a:xfrm>
            <a:off x="26670" y="1040765"/>
            <a:ext cx="8985885" cy="5648325"/>
          </a:xfrm>
        </p:spPr>
        <p:txBody>
          <a:bodyPr>
            <a:noAutofit/>
          </a:bodyPr>
          <a:lstStyle/>
          <a:p>
            <a:r>
              <a:rPr lang="en-US" altLang="zh-CN" sz="2800" dirty="0" err="1" smtClean="0">
                <a:solidFill>
                  <a:schemeClr val="tx1"/>
                </a:solidFill>
              </a:rPr>
              <a:t>1.</a:t>
            </a:r>
            <a:r>
              <a:rPr lang="zh-CN" sz="2800" dirty="0" err="1" smtClean="0">
                <a:solidFill>
                  <a:schemeClr val="tx1"/>
                </a:solidFill>
              </a:rPr>
              <a:t>写自己熟悉的并且能想象的事物；熟悉而不能想象，就不能超越一般人的经验。</a:t>
            </a:r>
          </a:p>
          <a:p>
            <a:r>
              <a:rPr lang="en-US" altLang="zh-CN" sz="2800" dirty="0" err="1" smtClean="0">
                <a:solidFill>
                  <a:schemeClr val="tx1"/>
                </a:solidFill>
              </a:rPr>
              <a:t>2.</a:t>
            </a:r>
            <a:r>
              <a:rPr lang="zh-CN" sz="2800" dirty="0" err="1" smtClean="0">
                <a:solidFill>
                  <a:schemeClr val="tx1"/>
                </a:solidFill>
              </a:rPr>
              <a:t>时刻记住：你是在写你的人物热爱什么，害怕什么，希望什么，你只管你的人物的心情，忘掉合理性，疯子也要活。</a:t>
            </a:r>
          </a:p>
          <a:p>
            <a:r>
              <a:rPr lang="en-US" altLang="zh-CN" sz="2800" dirty="0" err="1" smtClean="0">
                <a:solidFill>
                  <a:schemeClr val="tx1"/>
                </a:solidFill>
              </a:rPr>
              <a:t>3.</a:t>
            </a:r>
            <a:r>
              <a:rPr lang="zh-CN" sz="2800" dirty="0" err="1" smtClean="0">
                <a:solidFill>
                  <a:schemeClr val="tx1"/>
                </a:solidFill>
              </a:rPr>
              <a:t>让你的人物走极端，恳求不如恫吓，威胁不如谋杀。</a:t>
            </a:r>
          </a:p>
          <a:p>
            <a:r>
              <a:rPr lang="en-US" altLang="zh-CN" sz="2800" dirty="0" err="1" smtClean="0">
                <a:solidFill>
                  <a:schemeClr val="tx1"/>
                </a:solidFill>
              </a:rPr>
              <a:t>4.</a:t>
            </a:r>
            <a:r>
              <a:rPr lang="zh-CN" sz="2800" dirty="0" err="1" smtClean="0">
                <a:solidFill>
                  <a:schemeClr val="tx1"/>
                </a:solidFill>
              </a:rPr>
              <a:t>不要让读者看穿你，你至少要比读者好一点或者更坏一点。</a:t>
            </a:r>
          </a:p>
          <a:p>
            <a:r>
              <a:rPr lang="en-US" altLang="zh-CN" sz="2800" dirty="0" err="1" smtClean="0">
                <a:solidFill>
                  <a:schemeClr val="tx1"/>
                </a:solidFill>
              </a:rPr>
              <a:t>5.</a:t>
            </a:r>
            <a:r>
              <a:rPr lang="zh-CN" sz="2800" dirty="0" err="1" smtClean="0">
                <a:solidFill>
                  <a:schemeClr val="tx1"/>
                </a:solidFill>
              </a:rPr>
              <a:t>什么都是虚构的但感受是真的。</a:t>
            </a:r>
          </a:p>
          <a:p>
            <a:r>
              <a:rPr lang="en-US" altLang="zh-CN" sz="2800" dirty="0" err="1" smtClean="0">
                <a:solidFill>
                  <a:schemeClr val="tx1"/>
                </a:solidFill>
              </a:rPr>
              <a:t>6.</a:t>
            </a:r>
            <a:r>
              <a:rPr lang="zh-CN" sz="2800" dirty="0" err="1" smtClean="0">
                <a:solidFill>
                  <a:schemeClr val="tx1"/>
                </a:solidFill>
              </a:rPr>
              <a:t>让你的人物“违反自己”——做违背他们意愿的事情、被迫的事情才震撼。</a:t>
            </a: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noAutofit/>
          </a:bodyPr>
          <a:lstStyle/>
          <a:p>
            <a:r>
              <a:rPr lang="zh-CN" altLang="en-US" sz="4000" dirty="0"/>
              <a:t>工坊活动：</a:t>
            </a:r>
            <a:r>
              <a:rPr lang="zh-CN" altLang="zh-CN" sz="3200" dirty="0" smtClean="0">
                <a:solidFill>
                  <a:schemeClr val="accent1"/>
                </a:solidFill>
                <a:latin typeface="+mn-lt"/>
                <a:sym typeface="+mn-ea"/>
              </a:rPr>
              <a:t>类型化、反类、兼类写作训练</a:t>
            </a:r>
          </a:p>
        </p:txBody>
      </p:sp>
      <p:sp>
        <p:nvSpPr>
          <p:cNvPr id="6" name="内容占位符 5"/>
          <p:cNvSpPr>
            <a:spLocks noGrp="1"/>
          </p:cNvSpPr>
          <p:nvPr>
            <p:ph idx="1"/>
            <p:custDataLst>
              <p:tags r:id="rId3"/>
            </p:custDataLst>
          </p:nvPr>
        </p:nvSpPr>
        <p:spPr/>
        <p:txBody>
          <a:bodyPr>
            <a:noAutofit/>
          </a:bodyPr>
          <a:lstStyle/>
          <a:p>
            <a:r>
              <a:rPr lang="en-US" altLang="zh-CN" sz="2800" dirty="0" smtClean="0">
                <a:solidFill>
                  <a:schemeClr val="tx1"/>
                </a:solidFill>
                <a:latin typeface="+mn-lt"/>
              </a:rPr>
              <a:t>1.</a:t>
            </a:r>
            <a:r>
              <a:rPr lang="zh-CN" altLang="zh-CN" sz="2800" dirty="0" smtClean="0">
                <a:solidFill>
                  <a:schemeClr val="tx1"/>
                </a:solidFill>
                <a:latin typeface="+mn-lt"/>
              </a:rPr>
              <a:t>小组讨论发言，尽可能多地列举故事类型，或者打开小说网站界面，列一个故事类型的名单。</a:t>
            </a:r>
          </a:p>
          <a:p>
            <a:r>
              <a:rPr lang="en-US" altLang="zh-CN" sz="2800" dirty="0" smtClean="0">
                <a:solidFill>
                  <a:schemeClr val="tx1"/>
                </a:solidFill>
                <a:latin typeface="+mn-lt"/>
              </a:rPr>
              <a:t>2.</a:t>
            </a:r>
            <a:r>
              <a:rPr lang="zh-CN" altLang="zh-CN" sz="2800" dirty="0" smtClean="0">
                <a:solidFill>
                  <a:schemeClr val="tx1"/>
                </a:solidFill>
                <a:latin typeface="+mn-lt"/>
              </a:rPr>
              <a:t>列举这些故事类型的代表作品。</a:t>
            </a:r>
          </a:p>
          <a:p>
            <a:r>
              <a:rPr lang="en-US" altLang="zh-CN" sz="2800" dirty="0" smtClean="0">
                <a:solidFill>
                  <a:schemeClr val="tx1"/>
                </a:solidFill>
                <a:latin typeface="+mn-lt"/>
              </a:rPr>
              <a:t>3.</a:t>
            </a:r>
            <a:r>
              <a:rPr lang="zh-CN" altLang="zh-CN" sz="2800" dirty="0" smtClean="0">
                <a:solidFill>
                  <a:schemeClr val="tx1"/>
                </a:solidFill>
                <a:latin typeface="+mn-lt"/>
              </a:rPr>
              <a:t>就自己阅读（或网络调研）过的，描述这些故事类型的特征。</a:t>
            </a:r>
          </a:p>
          <a:p>
            <a:r>
              <a:rPr lang="en-US" altLang="zh-CN" sz="2800" dirty="0" smtClean="0">
                <a:solidFill>
                  <a:schemeClr val="tx1"/>
                </a:solidFill>
                <a:latin typeface="+mn-lt"/>
              </a:rPr>
              <a:t>4.</a:t>
            </a:r>
            <a:r>
              <a:rPr lang="zh-CN" altLang="zh-CN" sz="2800" dirty="0" smtClean="0">
                <a:solidFill>
                  <a:schemeClr val="tx1"/>
                </a:solidFill>
                <a:latin typeface="+mn-lt"/>
              </a:rPr>
              <a:t>尝试对这些类型进行仿造构思。</a:t>
            </a:r>
          </a:p>
          <a:p>
            <a:r>
              <a:rPr lang="en-US" altLang="zh-CN" sz="2800" dirty="0" smtClean="0">
                <a:solidFill>
                  <a:schemeClr val="tx1"/>
                </a:solidFill>
                <a:latin typeface="+mn-lt"/>
              </a:rPr>
              <a:t>5.</a:t>
            </a:r>
            <a:r>
              <a:rPr lang="zh-CN" altLang="zh-CN" sz="2800" dirty="0" smtClean="0">
                <a:solidFill>
                  <a:schemeClr val="tx1"/>
                </a:solidFill>
                <a:latin typeface="+mn-lt"/>
              </a:rPr>
              <a:t>尝试对这些类型进行反类型构思。</a:t>
            </a:r>
          </a:p>
          <a:p>
            <a:r>
              <a:rPr lang="en-US" altLang="zh-CN" sz="2800" dirty="0" smtClean="0">
                <a:solidFill>
                  <a:schemeClr val="tx1"/>
                </a:solidFill>
                <a:latin typeface="+mn-lt"/>
              </a:rPr>
              <a:t>6.</a:t>
            </a:r>
            <a:r>
              <a:rPr lang="zh-CN" altLang="zh-CN" sz="2800" dirty="0" smtClean="0">
                <a:solidFill>
                  <a:schemeClr val="tx1"/>
                </a:solidFill>
                <a:latin typeface="+mn-lt"/>
              </a:rPr>
              <a:t>对这些类型进行兼类构思，比如“都市”与“惊悚”，“盗墓”与“成长”，“架空”与“言情”等。</a:t>
            </a: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2"/>
            </p:custDataLst>
          </p:nvPr>
        </p:nvSpPr>
        <p:spPr/>
        <p:txBody>
          <a:bodyPr>
            <a:noAutofit/>
          </a:bodyPr>
          <a:lstStyle/>
          <a:p>
            <a:r>
              <a:rPr lang="zh-CN" altLang="zh-CN" sz="4000" dirty="0" smtClean="0"/>
              <a:t>延展阅读</a:t>
            </a:r>
          </a:p>
        </p:txBody>
      </p:sp>
      <p:sp>
        <p:nvSpPr>
          <p:cNvPr id="5" name="内容占位符 4"/>
          <p:cNvSpPr>
            <a:spLocks noGrp="1"/>
          </p:cNvSpPr>
          <p:nvPr>
            <p:ph idx="1"/>
            <p:custDataLst>
              <p:tags r:id="rId3"/>
            </p:custDataLst>
          </p:nvPr>
        </p:nvSpPr>
        <p:spPr/>
        <p:txBody>
          <a:bodyPr/>
          <a:lstStyle/>
          <a:p>
            <a:r>
              <a:rPr lang="en-US" altLang="zh-CN" sz="3200" dirty="0" smtClean="0">
                <a:solidFill>
                  <a:schemeClr val="tx1"/>
                </a:solidFill>
                <a:latin typeface="+mn-lt"/>
              </a:rPr>
              <a:t>1.</a:t>
            </a:r>
            <a:r>
              <a:rPr lang="zh-CN" altLang="zh-CN" sz="3200" dirty="0" smtClean="0">
                <a:solidFill>
                  <a:schemeClr val="tx1"/>
                </a:solidFill>
                <a:latin typeface="+mn-lt"/>
              </a:rPr>
              <a:t>葛红兵：《小说类型学的基础理论问题》，上海大学出版社</a:t>
            </a:r>
            <a:r>
              <a:rPr lang="en-US" altLang="zh-CN" sz="3200" dirty="0" smtClean="0">
                <a:solidFill>
                  <a:schemeClr val="tx1"/>
                </a:solidFill>
                <a:latin typeface="+mn-lt"/>
              </a:rPr>
              <a:t>2012</a:t>
            </a:r>
            <a:r>
              <a:rPr lang="zh-CN" altLang="zh-CN" sz="3200" dirty="0" smtClean="0">
                <a:solidFill>
                  <a:schemeClr val="tx1"/>
                </a:solidFill>
                <a:latin typeface="+mn-lt"/>
              </a:rPr>
              <a:t>年版。</a:t>
            </a:r>
          </a:p>
          <a:p>
            <a:r>
              <a:rPr lang="en-US" altLang="zh-CN" sz="3200" dirty="0" smtClean="0">
                <a:solidFill>
                  <a:schemeClr val="tx1"/>
                </a:solidFill>
                <a:latin typeface="+mn-lt"/>
              </a:rPr>
              <a:t>2.</a:t>
            </a:r>
            <a:r>
              <a:rPr lang="zh-CN" altLang="zh-CN" sz="3200" dirty="0" smtClean="0">
                <a:solidFill>
                  <a:schemeClr val="tx1"/>
                </a:solidFill>
                <a:latin typeface="+mn-lt"/>
              </a:rPr>
              <a:t>陈平原：《千古文人侠客梦——武侠小说类型研究》，新世界出版社</a:t>
            </a:r>
            <a:r>
              <a:rPr lang="en-US" altLang="zh-CN" sz="3200" dirty="0" smtClean="0">
                <a:solidFill>
                  <a:schemeClr val="tx1"/>
                </a:solidFill>
                <a:latin typeface="+mn-lt"/>
              </a:rPr>
              <a:t>2002</a:t>
            </a:r>
            <a:r>
              <a:rPr lang="zh-CN" altLang="zh-CN" sz="3200" smtClean="0">
                <a:solidFill>
                  <a:schemeClr val="tx1"/>
                </a:solidFill>
                <a:latin typeface="+mn-lt"/>
              </a:rPr>
              <a:t>年版。</a:t>
            </a:r>
          </a:p>
          <a:p>
            <a:pPr marL="0" indent="0">
              <a:buSzTx/>
              <a:buFont typeface="Arial" panose="020B0604020202020204" pitchFamily="34" charset="0"/>
              <a:buNone/>
            </a:pPr>
            <a:endParaRPr lang="zh-CN" altLang="zh-CN" sz="3200" smtClean="0">
              <a:solidFill>
                <a:schemeClr val="tx1"/>
              </a:solidFill>
              <a:latin typeface="+mn-lt"/>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2"/>
            </p:custDataLst>
          </p:nvPr>
        </p:nvSpPr>
        <p:spPr/>
        <p:txBody>
          <a:bodyPr>
            <a:noAutofit/>
          </a:bodyPr>
          <a:lstStyle/>
          <a:p>
            <a:r>
              <a:rPr lang="zh-CN" altLang="zh-CN" sz="4000" b="1" dirty="0" smtClean="0"/>
              <a:t>第一节 伟大的成规</a:t>
            </a:r>
          </a:p>
        </p:txBody>
      </p:sp>
      <p:sp>
        <p:nvSpPr>
          <p:cNvPr id="5" name="内容占位符 4"/>
          <p:cNvSpPr>
            <a:spLocks noGrp="1"/>
          </p:cNvSpPr>
          <p:nvPr>
            <p:ph idx="1"/>
            <p:custDataLst>
              <p:tags r:id="rId3"/>
            </p:custDataLst>
          </p:nvPr>
        </p:nvSpPr>
        <p:spPr/>
        <p:txBody>
          <a:bodyPr/>
          <a:lstStyle/>
          <a:p>
            <a:r>
              <a:rPr lang="zh-CN" altLang="zh-CN" sz="3200" b="1" dirty="0" smtClean="0">
                <a:solidFill>
                  <a:schemeClr val="tx1"/>
                </a:solidFill>
                <a:latin typeface="+mn-lt"/>
              </a:rPr>
              <a:t>什么是艺术成规？</a:t>
            </a:r>
          </a:p>
          <a:p>
            <a:r>
              <a:rPr lang="zh-CN" altLang="zh-CN" sz="3200" b="1" dirty="0" smtClean="0">
                <a:solidFill>
                  <a:schemeClr val="tx1"/>
                </a:solidFill>
                <a:latin typeface="+mn-lt"/>
              </a:rPr>
              <a:t>艺术成规三大特点</a:t>
            </a:r>
          </a:p>
          <a:p>
            <a:r>
              <a:rPr lang="zh-CN" altLang="zh-CN" sz="3200" b="1" dirty="0" smtClean="0">
                <a:solidFill>
                  <a:schemeClr val="tx1"/>
                </a:solidFill>
                <a:latin typeface="+mn-lt"/>
                <a:sym typeface="+mn-ea"/>
              </a:rPr>
              <a:t>成规有何弊端？</a:t>
            </a:r>
          </a:p>
          <a:p>
            <a:r>
              <a:rPr lang="zh-CN" altLang="zh-CN" sz="3200" b="1" dirty="0" smtClean="0">
                <a:solidFill>
                  <a:schemeClr val="tx1"/>
                </a:solidFill>
                <a:latin typeface="+mn-lt"/>
                <a:sym typeface="+mn-ea"/>
              </a:rPr>
              <a:t>成规的正面意义</a:t>
            </a:r>
          </a:p>
          <a:p>
            <a:pPr marL="171450" indent="-171450">
              <a:buSzTx/>
              <a:buFont typeface="Arial" panose="020B0604020202020204" pitchFamily="34" charset="0"/>
              <a:buChar char="•"/>
            </a:pPr>
            <a:endParaRPr lang="zh-CN" altLang="zh-CN" sz="3200" b="1" dirty="0" smtClean="0">
              <a:solidFill>
                <a:schemeClr val="tx1"/>
              </a:solidFill>
              <a:latin typeface="+mn-lt"/>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a:xfrm>
            <a:off x="504825" y="347980"/>
            <a:ext cx="8142605" cy="1021080"/>
          </a:xfrm>
        </p:spPr>
        <p:txBody>
          <a:bodyPr>
            <a:normAutofit/>
          </a:bodyPr>
          <a:lstStyle/>
          <a:p>
            <a:r>
              <a:rPr lang="zh-CN" altLang="zh-CN" sz="4000" dirty="0" smtClean="0">
                <a:latin typeface="+mn-lt"/>
                <a:sym typeface="+mn-ea"/>
              </a:rPr>
              <a:t>什么是艺术成规？</a:t>
            </a:r>
            <a:r>
              <a:rPr lang="zh-CN" altLang="zh-CN" dirty="0" smtClean="0">
                <a:latin typeface="+mn-lt"/>
              </a:rPr>
              <a:t/>
            </a:r>
            <a:br>
              <a:rPr lang="zh-CN" altLang="zh-CN" dirty="0" smtClean="0">
                <a:latin typeface="+mn-lt"/>
              </a:rPr>
            </a:br>
            <a:endParaRPr lang="zh-CN" altLang="zh-CN" dirty="0" smtClean="0">
              <a:latin typeface="+mn-lt"/>
            </a:endParaRPr>
          </a:p>
        </p:txBody>
      </p:sp>
      <p:sp>
        <p:nvSpPr>
          <p:cNvPr id="6" name="内容占位符 5"/>
          <p:cNvSpPr>
            <a:spLocks noGrp="1"/>
          </p:cNvSpPr>
          <p:nvPr>
            <p:ph idx="1"/>
            <p:custDataLst>
              <p:tags r:id="rId3"/>
            </p:custDataLst>
          </p:nvPr>
        </p:nvSpPr>
        <p:spPr>
          <a:xfrm>
            <a:off x="500380" y="1540510"/>
            <a:ext cx="8143240" cy="4636135"/>
          </a:xfrm>
        </p:spPr>
        <p:txBody>
          <a:bodyPr>
            <a:noAutofit/>
          </a:bodyPr>
          <a:lstStyle/>
          <a:p>
            <a:r>
              <a:rPr lang="zh-CN" altLang="zh-CN" sz="3200" dirty="0" smtClean="0">
                <a:solidFill>
                  <a:schemeClr val="tx1"/>
                </a:solidFill>
                <a:latin typeface="+mn-lt"/>
              </a:rPr>
              <a:t>任何创作几乎都要受到两种约束。</a:t>
            </a:r>
          </a:p>
          <a:p>
            <a:r>
              <a:rPr lang="zh-CN" altLang="zh-CN" sz="3200" dirty="0" smtClean="0">
                <a:solidFill>
                  <a:schemeClr val="tx1"/>
                </a:solidFill>
                <a:latin typeface="+mn-lt"/>
              </a:rPr>
              <a:t>一种是显而易见的文体约束，另一种是更隐蔽的类型约束。</a:t>
            </a:r>
          </a:p>
          <a:p>
            <a:r>
              <a:rPr lang="zh-CN" altLang="zh-CN" sz="3200" dirty="0" smtClean="0">
                <a:solidFill>
                  <a:schemeClr val="tx1"/>
                </a:solidFill>
                <a:latin typeface="+mn-lt"/>
              </a:rPr>
              <a:t>我们把这种约定俗成的、被广为接受的元素、题材类别或者程序化、风格化的处理方式称之为</a:t>
            </a:r>
            <a:r>
              <a:rPr lang="zh-CN" altLang="zh-CN" sz="3200" dirty="0" smtClean="0">
                <a:solidFill>
                  <a:srgbClr val="0070C0"/>
                </a:solidFill>
                <a:latin typeface="+mn-lt"/>
              </a:rPr>
              <a:t>艺术成规</a:t>
            </a:r>
            <a:r>
              <a:rPr lang="zh-CN" altLang="zh-CN" sz="3200" dirty="0" smtClean="0">
                <a:solidFill>
                  <a:schemeClr val="tx1"/>
                </a:solidFill>
                <a:latin typeface="+mn-lt"/>
              </a:rPr>
              <a:t>。</a:t>
            </a:r>
          </a:p>
          <a:p>
            <a:pPr marL="0" indent="0">
              <a:buNone/>
            </a:pPr>
            <a:endParaRPr lang="zh-CN" altLang="zh-CN" sz="3200" dirty="0" smtClean="0">
              <a:solidFill>
                <a:schemeClr val="tx1"/>
              </a:solidFill>
              <a:latin typeface="+mn-lt"/>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a:xfrm>
            <a:off x="504825" y="347980"/>
            <a:ext cx="8142605" cy="1021080"/>
          </a:xfrm>
        </p:spPr>
        <p:txBody>
          <a:bodyPr>
            <a:normAutofit/>
          </a:bodyPr>
          <a:lstStyle/>
          <a:p>
            <a:r>
              <a:rPr lang="zh-CN" altLang="zh-CN" sz="4000" dirty="0" smtClean="0">
                <a:latin typeface="+mn-lt"/>
                <a:sym typeface="+mn-ea"/>
              </a:rPr>
              <a:t>艺术成规三大特点</a:t>
            </a:r>
            <a:r>
              <a:rPr lang="zh-CN" altLang="zh-CN" dirty="0" smtClean="0">
                <a:latin typeface="+mn-lt"/>
              </a:rPr>
              <a:t/>
            </a:r>
            <a:br>
              <a:rPr lang="zh-CN" altLang="zh-CN" dirty="0" smtClean="0">
                <a:latin typeface="+mn-lt"/>
              </a:rPr>
            </a:br>
            <a:endParaRPr lang="zh-CN" altLang="zh-CN" dirty="0" smtClean="0">
              <a:latin typeface="+mn-lt"/>
            </a:endParaRPr>
          </a:p>
        </p:txBody>
      </p:sp>
      <p:sp>
        <p:nvSpPr>
          <p:cNvPr id="6" name="内容占位符 5"/>
          <p:cNvSpPr>
            <a:spLocks noGrp="1"/>
          </p:cNvSpPr>
          <p:nvPr>
            <p:ph idx="1"/>
            <p:custDataLst>
              <p:tags r:id="rId3"/>
            </p:custDataLst>
          </p:nvPr>
        </p:nvSpPr>
        <p:spPr>
          <a:xfrm>
            <a:off x="500380" y="1540510"/>
            <a:ext cx="8143240" cy="4636135"/>
          </a:xfrm>
        </p:spPr>
        <p:txBody>
          <a:bodyPr>
            <a:noAutofit/>
          </a:bodyPr>
          <a:lstStyle/>
          <a:p>
            <a:r>
              <a:rPr lang="zh-CN" altLang="zh-CN" sz="3200" dirty="0" smtClean="0">
                <a:solidFill>
                  <a:schemeClr val="tx1"/>
                </a:solidFill>
                <a:latin typeface="+mn-lt"/>
              </a:rPr>
              <a:t>其一，约束性</a:t>
            </a:r>
          </a:p>
          <a:p>
            <a:r>
              <a:rPr lang="zh-CN" altLang="zh-CN" sz="3200" dirty="0" smtClean="0">
                <a:solidFill>
                  <a:schemeClr val="tx1"/>
                </a:solidFill>
                <a:latin typeface="+mn-lt"/>
              </a:rPr>
              <a:t>其二，协调性</a:t>
            </a:r>
          </a:p>
          <a:p>
            <a:r>
              <a:rPr lang="zh-CN" altLang="zh-CN" sz="3200" dirty="0" smtClean="0">
                <a:solidFill>
                  <a:schemeClr val="tx1"/>
                </a:solidFill>
                <a:latin typeface="+mn-lt"/>
              </a:rPr>
              <a:t>其三，生成性</a:t>
            </a:r>
          </a:p>
          <a:p>
            <a:pPr marL="0" indent="0">
              <a:buNone/>
            </a:pPr>
            <a:endParaRPr lang="zh-CN" altLang="zh-CN" sz="3200" dirty="0" smtClean="0">
              <a:solidFill>
                <a:schemeClr val="tx1"/>
              </a:solidFill>
              <a:latin typeface="+mn-lt"/>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a:xfrm>
            <a:off x="504825" y="347980"/>
            <a:ext cx="8142605" cy="1021080"/>
          </a:xfrm>
        </p:spPr>
        <p:txBody>
          <a:bodyPr>
            <a:normAutofit/>
          </a:bodyPr>
          <a:lstStyle/>
          <a:p>
            <a:r>
              <a:rPr lang="zh-CN" altLang="zh-CN" sz="4000" dirty="0" smtClean="0">
                <a:latin typeface="+mn-lt"/>
                <a:sym typeface="+mn-ea"/>
              </a:rPr>
              <a:t>成规的约束性</a:t>
            </a:r>
            <a:endParaRPr lang="zh-CN" altLang="zh-CN" dirty="0" smtClean="0">
              <a:latin typeface="+mn-lt"/>
            </a:endParaRPr>
          </a:p>
        </p:txBody>
      </p:sp>
      <p:sp>
        <p:nvSpPr>
          <p:cNvPr id="6" name="内容占位符 5"/>
          <p:cNvSpPr>
            <a:spLocks noGrp="1"/>
          </p:cNvSpPr>
          <p:nvPr>
            <p:ph idx="1"/>
            <p:custDataLst>
              <p:tags r:id="rId3"/>
            </p:custDataLst>
          </p:nvPr>
        </p:nvSpPr>
        <p:spPr>
          <a:xfrm>
            <a:off x="500380" y="1540510"/>
            <a:ext cx="8143240" cy="4636135"/>
          </a:xfrm>
        </p:spPr>
        <p:txBody>
          <a:bodyPr>
            <a:noAutofit/>
          </a:bodyPr>
          <a:lstStyle/>
          <a:p>
            <a:r>
              <a:rPr lang="zh-CN" altLang="zh-CN" sz="3200" dirty="0" smtClean="0">
                <a:solidFill>
                  <a:schemeClr val="tx1"/>
                </a:solidFill>
                <a:latin typeface="+mn-lt"/>
              </a:rPr>
              <a:t>艺术成规具有约束性，它分为文体成规和文类成规。</a:t>
            </a:r>
          </a:p>
          <a:p>
            <a:r>
              <a:rPr lang="zh-CN" altLang="zh-CN" sz="3200" dirty="0" smtClean="0">
                <a:solidFill>
                  <a:srgbClr val="0070C0"/>
                </a:solidFill>
                <a:latin typeface="+mn-lt"/>
                <a:sym typeface="+mn-ea"/>
              </a:rPr>
              <a:t>文体成规</a:t>
            </a:r>
            <a:r>
              <a:rPr lang="zh-CN" altLang="zh-CN" sz="3200" dirty="0" smtClean="0">
                <a:solidFill>
                  <a:schemeClr val="tx1"/>
                </a:solidFill>
                <a:latin typeface="+mn-lt"/>
                <a:sym typeface="+mn-ea"/>
              </a:rPr>
              <a:t>通常指体裁成规。</a:t>
            </a:r>
            <a:endParaRPr lang="zh-CN" altLang="zh-CN" sz="3200" dirty="0" smtClean="0">
              <a:solidFill>
                <a:schemeClr val="tx1"/>
              </a:solidFill>
              <a:latin typeface="+mn-lt"/>
            </a:endParaRPr>
          </a:p>
          <a:p>
            <a:r>
              <a:rPr lang="zh-CN" altLang="zh-CN" sz="3200" dirty="0" smtClean="0">
                <a:solidFill>
                  <a:srgbClr val="0070C0"/>
                </a:solidFill>
                <a:latin typeface="+mn-lt"/>
                <a:sym typeface="+mn-ea"/>
              </a:rPr>
              <a:t>文类成规</a:t>
            </a:r>
            <a:r>
              <a:rPr lang="zh-CN" altLang="zh-CN" sz="3200" dirty="0" smtClean="0">
                <a:solidFill>
                  <a:schemeClr val="tx1"/>
                </a:solidFill>
                <a:latin typeface="+mn-lt"/>
                <a:sym typeface="+mn-ea"/>
              </a:rPr>
              <a:t>则指在某个文体内部，实际上存在的主题、价值、题材、语体语貌、叙事语法、创作原则等各方面一致性的风格处理方式。</a:t>
            </a:r>
            <a:endParaRPr lang="zh-CN" altLang="zh-CN" sz="3200" dirty="0" smtClean="0">
              <a:solidFill>
                <a:schemeClr val="tx1"/>
              </a:solidFill>
              <a:latin typeface="+mn-lt"/>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a:xfrm>
            <a:off x="504825" y="347980"/>
            <a:ext cx="8142605" cy="1021080"/>
          </a:xfrm>
        </p:spPr>
        <p:txBody>
          <a:bodyPr>
            <a:normAutofit/>
          </a:bodyPr>
          <a:lstStyle/>
          <a:p>
            <a:r>
              <a:rPr lang="zh-CN" altLang="zh-CN" dirty="0" smtClean="0">
                <a:latin typeface="+mn-lt"/>
              </a:rPr>
              <a:t/>
            </a:r>
            <a:br>
              <a:rPr lang="zh-CN" altLang="zh-CN" dirty="0" smtClean="0">
                <a:latin typeface="+mn-lt"/>
              </a:rPr>
            </a:br>
            <a:endParaRPr lang="zh-CN" altLang="zh-CN" dirty="0" smtClean="0">
              <a:latin typeface="+mn-lt"/>
            </a:endParaRPr>
          </a:p>
        </p:txBody>
      </p:sp>
      <p:sp>
        <p:nvSpPr>
          <p:cNvPr id="6" name="内容占位符 5"/>
          <p:cNvSpPr>
            <a:spLocks noGrp="1"/>
          </p:cNvSpPr>
          <p:nvPr>
            <p:ph idx="1"/>
            <p:custDataLst>
              <p:tags r:id="rId3"/>
            </p:custDataLst>
          </p:nvPr>
        </p:nvSpPr>
        <p:spPr>
          <a:xfrm>
            <a:off x="500380" y="513715"/>
            <a:ext cx="8143240" cy="5662930"/>
          </a:xfrm>
        </p:spPr>
        <p:txBody>
          <a:bodyPr>
            <a:noAutofit/>
          </a:bodyPr>
          <a:lstStyle/>
          <a:p>
            <a:r>
              <a:rPr lang="zh-CN" altLang="zh-CN" sz="3200" dirty="0" smtClean="0">
                <a:solidFill>
                  <a:schemeClr val="tx1"/>
                </a:solidFill>
                <a:latin typeface="+mn-lt"/>
              </a:rPr>
              <a:t>类型成规不仅体现在文本或文体的表面，深层次成规还隐藏在千变万化的形式之下，以“母题”“原型”“模式”等方式存在，潜在而深刻地对叙事语法、故事结构、人物设置、价值取向、意义生成等形成影响。</a:t>
            </a:r>
          </a:p>
          <a:p>
            <a:r>
              <a:rPr lang="zh-CN" altLang="zh-CN" sz="3200" dirty="0" smtClean="0">
                <a:solidFill>
                  <a:schemeClr val="tx1"/>
                </a:solidFill>
                <a:latin typeface="+mn-lt"/>
              </a:rPr>
              <a:t>类型规约在时间上表现为思潮、时代风格，在空间上表现为地方性。</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noAutofit/>
          </a:bodyPr>
          <a:lstStyle/>
          <a:p>
            <a:r>
              <a:rPr lang="zh-CN" altLang="zh-CN" sz="4000" dirty="0" smtClean="0">
                <a:latin typeface="+mn-lt"/>
                <a:sym typeface="+mn-ea"/>
              </a:rPr>
              <a:t>成规的协调性</a:t>
            </a:r>
          </a:p>
        </p:txBody>
      </p:sp>
      <p:sp>
        <p:nvSpPr>
          <p:cNvPr id="6" name="内容占位符 5"/>
          <p:cNvSpPr>
            <a:spLocks noGrp="1"/>
          </p:cNvSpPr>
          <p:nvPr>
            <p:ph idx="1"/>
            <p:custDataLst>
              <p:tags r:id="rId3"/>
            </p:custDataLst>
          </p:nvPr>
        </p:nvSpPr>
        <p:spPr/>
        <p:txBody>
          <a:bodyPr>
            <a:noAutofit/>
          </a:bodyPr>
          <a:lstStyle/>
          <a:p>
            <a:r>
              <a:rPr lang="zh-CN" altLang="zh-CN" sz="3200" dirty="0" smtClean="0">
                <a:solidFill>
                  <a:schemeClr val="tx1"/>
                </a:solidFill>
                <a:latin typeface="+mn-lt"/>
              </a:rPr>
              <a:t>没有一个“必然性”要求侦探小说一定要写“命案必破”，为何它恰恰成了多数侦探小说遵守的“成规”之一？</a:t>
            </a:r>
          </a:p>
          <a:p>
            <a:r>
              <a:rPr lang="zh-CN" altLang="zh-CN" sz="3200" dirty="0" smtClean="0">
                <a:solidFill>
                  <a:schemeClr val="tx1"/>
                </a:solidFill>
                <a:latin typeface="+mn-lt"/>
              </a:rPr>
              <a:t>谁都知道在现实中命案的侦破率不可能是100%（必然破案），但是大众希望坏人受到惩罚，希望社会治安良好，这种心理会投射在叙事文本中，对文本走向产生微妙的影响，直接促成了叙事成规形成。</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idx="4294967295"/>
            <p:custDataLst>
              <p:tags r:id="rId2"/>
            </p:custDataLst>
          </p:nvPr>
        </p:nvSpPr>
        <p:spPr>
          <a:xfrm>
            <a:off x="1001395" y="307975"/>
            <a:ext cx="8142605" cy="76200"/>
          </a:xfrm>
        </p:spPr>
        <p:txBody>
          <a:bodyPr>
            <a:noAutofit/>
          </a:bodyPr>
          <a:lstStyle/>
          <a:p>
            <a:r>
              <a:rPr lang="zh-CN" altLang="zh-CN" sz="4000" dirty="0" smtClean="0">
                <a:latin typeface="+mn-lt"/>
                <a:sym typeface="+mn-ea"/>
              </a:rPr>
              <a:t>LOREM IPSUM DOLOR</a:t>
            </a:r>
          </a:p>
        </p:txBody>
      </p:sp>
      <p:sp>
        <p:nvSpPr>
          <p:cNvPr id="6" name="内容占位符 5"/>
          <p:cNvSpPr>
            <a:spLocks noGrp="1"/>
          </p:cNvSpPr>
          <p:nvPr>
            <p:ph sz="quarter" idx="4294967295"/>
            <p:custDataLst>
              <p:tags r:id="rId3"/>
            </p:custDataLst>
          </p:nvPr>
        </p:nvSpPr>
        <p:spPr>
          <a:xfrm>
            <a:off x="473710" y="966470"/>
            <a:ext cx="7886700" cy="5255260"/>
          </a:xfrm>
        </p:spPr>
        <p:txBody>
          <a:bodyPr>
            <a:noAutofit/>
          </a:bodyPr>
          <a:lstStyle/>
          <a:p>
            <a:r>
              <a:rPr lang="zh-CN" altLang="zh-CN" sz="3200" dirty="0" smtClean="0">
                <a:solidFill>
                  <a:schemeClr val="tx1"/>
                </a:solidFill>
                <a:latin typeface="+mn-lt"/>
              </a:rPr>
              <a:t>中国传统意识“因果报应”、“举头三尺有神灵，不是不报，时候未到”等，这种观念根深蒂固，成为民族共同心理定势，这种文化心理定势构成了叙事成规的基础。换而言之：叙事成规是民族文化心理定势的叙事形态。</a:t>
            </a:r>
          </a:p>
          <a:p>
            <a:r>
              <a:rPr lang="zh-CN" altLang="zh-CN" sz="3200" dirty="0" smtClean="0">
                <a:solidFill>
                  <a:schemeClr val="tx1"/>
                </a:solidFill>
                <a:latin typeface="+mn-lt"/>
              </a:rPr>
              <a:t>因此，</a:t>
            </a:r>
            <a:r>
              <a:rPr lang="zh-CN" altLang="zh-CN" sz="3200" dirty="0" smtClean="0">
                <a:solidFill>
                  <a:srgbClr val="0070C0"/>
                </a:solidFill>
                <a:latin typeface="+mn-lt"/>
              </a:rPr>
              <a:t>类型的成规是作者与读者共同遵守的结果，并非一定是客观事实，而在很大程度上是一个心理认知。</a:t>
            </a:r>
            <a:r>
              <a:rPr lang="zh-CN" altLang="zh-CN" sz="3200" dirty="0" smtClean="0">
                <a:solidFill>
                  <a:srgbClr val="C00000"/>
                </a:solidFill>
                <a:latin typeface="Arial" panose="020B0604020202020204" pitchFamily="34" charset="0"/>
              </a:rPr>
              <a:t>→协调性</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274*i*0"/>
  <p:tag name="KSO_WM_TEMPLATE_CATEGORY" val="custom"/>
  <p:tag name="KSO_WM_TEMPLATE_INDEX" val="151"/>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9、12、16、19、21、25、30、34"/>
  <p:tag name="KSO_WM_TEMPLATE_CATEGORY" val="custom"/>
  <p:tag name="KSO_WM_TEMPLATE_INDEX" val="151"/>
  <p:tag name="KSO_WM_SLIDE_ID" val="custom151_1"/>
  <p:tag name="KSO_WM_SLIDE_INDEX" val="1"/>
  <p:tag name="KSO_WM_SLIDE_ITEM_CNT" val="2"/>
  <p:tag name="KSO_WM_SLIDE_LAYOUT" val="a_b"/>
  <p:tag name="KSO_WM_SLIDE_LAYOUT_CNT" val="1_1"/>
  <p:tag name="KSO_WM_SLIDE_TYPE" val="title"/>
  <p:tag name="KSO_WM_BEAUTIFY_FLAG" val="#wm#"/>
  <p:tag name="KSO_WM_TAG_VERSION" val="1.0"/>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2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1*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3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b"/>
  <p:tag name="KSO_WM_UNIT_INDEX" val="1"/>
  <p:tag name="KSO_WM_UNIT_ID" val="custom151_1*b*1"/>
  <p:tag name="KSO_WM_UNIT_CLEAR" val="1"/>
  <p:tag name="KSO_WM_UNIT_LAYERLEVEL" val="1"/>
  <p:tag name="KSO_WM_UNIT_VALUE" val="27"/>
  <p:tag name="KSO_WM_UNIT_ISCONTENTSTITLE" val="0"/>
  <p:tag name="KSO_WM_UNIT_HIGHLIGHT" val="0"/>
  <p:tag name="KSO_WM_UNIT_COMPATIBLE" val="0"/>
  <p:tag name="KSO_WM_UNIT_PRESET_TEXT_INDEX" val="3"/>
  <p:tag name="KSO_WM_UNIT_PRESET_TEXT_LEN" val="17"/>
</p:tagLst>
</file>

<file path=ppt/tags/tag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4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4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5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6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6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6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7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7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7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8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8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8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1"/>
  <p:tag name="KSO_WM_SLIDE_ID" val="custom151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39*89"/>
  <p:tag name="KSO_WM_SLIDE_SIZE" val="641*397"/>
</p:tagLst>
</file>

<file path=ppt/tags/tag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f"/>
  <p:tag name="KSO_WM_UNIT_INDEX" val="1"/>
  <p:tag name="KSO_WM_UNIT_ID" val="custom151_2*f*1"/>
  <p:tag name="KSO_WM_UNIT_CLEAR" val="1"/>
  <p:tag name="KSO_WM_UNIT_LAYERLEVEL" val="1"/>
  <p:tag name="KSO_WM_UNIT_VALUE" val="338"/>
  <p:tag name="KSO_WM_UNIT_HIGHLIGHT" val="0"/>
  <p:tag name="KSO_WM_UNIT_COMPATIBLE" val="0"/>
  <p:tag name="KSO_WM_UNIT_PRESET_TEXT_INDEX" val="5"/>
  <p:tag name="KSO_WM_UNIT_PRESET_TEXT_LEN" val="232"/>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1"/>
  <p:tag name="KSO_WM_UNIT_TYPE" val="a"/>
  <p:tag name="KSO_WM_UNIT_INDEX" val="1"/>
  <p:tag name="KSO_WM_UNIT_ID" val="custom151_2*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heme/theme1.xml><?xml version="1.0" encoding="utf-8"?>
<a:theme xmlns:a="http://schemas.openxmlformats.org/drawingml/2006/main" name="1_A000120140530A07PPBG">
  <a:themeElements>
    <a:clrScheme name="自定义 1">
      <a:dk1>
        <a:srgbClr val="3D3F41"/>
      </a:dk1>
      <a:lt1>
        <a:srgbClr val="FFFFFF"/>
      </a:lt1>
      <a:dk2>
        <a:srgbClr val="3D3F41"/>
      </a:dk2>
      <a:lt2>
        <a:srgbClr val="FFFFFF"/>
      </a:lt2>
      <a:accent1>
        <a:srgbClr val="F28711"/>
      </a:accent1>
      <a:accent2>
        <a:srgbClr val="D37051"/>
      </a:accent2>
      <a:accent3>
        <a:srgbClr val="C8460C"/>
      </a:accent3>
      <a:accent4>
        <a:srgbClr val="BAD038"/>
      </a:accent4>
      <a:accent5>
        <a:srgbClr val="D2689D"/>
      </a:accent5>
      <a:accent6>
        <a:srgbClr val="E4DD48"/>
      </a:accent6>
      <a:hlink>
        <a:srgbClr val="FFC00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nSpc>
            <a:spcPct val="130000"/>
          </a:lnSpc>
          <a:defRPr sz="1600" dirty="0" smtClean="0">
            <a:solidFill>
              <a:srgbClr val="757575"/>
            </a:solidFill>
            <a:latin typeface="黑体" panose="02010609060101010101" charset="-122"/>
            <a:ea typeface="黑体" panose="02010609060101010101"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Apex</Template>
  <TotalTime>0</TotalTime>
  <Words>1339</Words>
  <Application>Microsoft Macintosh PowerPoint</Application>
  <PresentationFormat>全屏显示(4:3)</PresentationFormat>
  <Paragraphs>131</Paragraphs>
  <Slides>29</Slides>
  <Notes>0</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1_A000120140530A07PPBG</vt:lpstr>
      <vt:lpstr>第三章 从成规上路 </vt:lpstr>
      <vt:lpstr>导语</vt:lpstr>
      <vt:lpstr>第一节 伟大的成规</vt:lpstr>
      <vt:lpstr>什么是艺术成规？ </vt:lpstr>
      <vt:lpstr>艺术成规三大特点 </vt:lpstr>
      <vt:lpstr>成规的约束性</vt:lpstr>
      <vt:lpstr> </vt:lpstr>
      <vt:lpstr>成规的协调性</vt:lpstr>
      <vt:lpstr>LOREM IPSUM DOLOR</vt:lpstr>
      <vt:lpstr>成规的生成性</vt:lpstr>
      <vt:lpstr>LOREM IPSUM DOLOR</vt:lpstr>
      <vt:lpstr>成规有何弊端？</vt:lpstr>
      <vt:lpstr>成规的正面意义</vt:lpstr>
      <vt:lpstr>LOREM IPSUM DOLOR</vt:lpstr>
      <vt:lpstr>第二节 开始创作</vt:lpstr>
      <vt:lpstr>类型化写作</vt:lpstr>
      <vt:lpstr>如何进行类型化写作？</vt:lpstr>
      <vt:lpstr>确定作品类型</vt:lpstr>
      <vt:lpstr>  从典型作品中抽取共同要素，总结成规</vt:lpstr>
      <vt:lpstr>坚守主导品格，实现变量创新</vt:lpstr>
      <vt:lpstr>反类型创作</vt:lpstr>
      <vt:lpstr>新历史小说故事的反类型创作分析</vt:lpstr>
      <vt:lpstr>兼类型写作</vt:lpstr>
      <vt:lpstr>兼类型的三种类型</vt:lpstr>
      <vt:lpstr>超类型写作</vt:lpstr>
      <vt:lpstr>超类型的实质</vt:lpstr>
      <vt:lpstr>写作秘诀：</vt:lpstr>
      <vt:lpstr>工坊活动：类型化、反类、兼类写作训练</vt:lpstr>
      <vt:lpstr>延展阅读</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第三章 从成规上路 </dc:title>
  <dc:creator>Administrator</dc:creator>
  <cp:lastModifiedBy>道军 许</cp:lastModifiedBy>
  <cp:revision>16</cp:revision>
  <dcterms:created xsi:type="dcterms:W3CDTF">2017-06-24T10:06:00Z</dcterms:created>
  <dcterms:modified xsi:type="dcterms:W3CDTF">2017-09-01T13:15:08Z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2052-10.1.0.6747</vt:lpwstr>
  </property>
</Properties>
</file>