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3"/>
    <p:sldId id="257" r:id="rId4"/>
    <p:sldId id="270" r:id="rId5"/>
    <p:sldId id="271" r:id="rId6"/>
    <p:sldId id="258" r:id="rId7"/>
    <p:sldId id="259" r:id="rId8"/>
    <p:sldId id="261" r:id="rId9"/>
    <p:sldId id="262" r:id="rId10"/>
    <p:sldId id="263" r:id="rId11"/>
    <p:sldId id="267" r:id="rId12"/>
    <p:sldId id="272" r:id="rId13"/>
    <p:sldId id="264" r:id="rId14"/>
    <p:sldId id="260" r:id="rId15"/>
    <p:sldId id="273" r:id="rId16"/>
    <p:sldId id="274" r:id="rId17"/>
    <p:sldId id="275" r:id="rId18"/>
    <p:sldId id="276" r:id="rId19"/>
    <p:sldId id="277" r:id="rId20"/>
    <p:sldId id="278" r:id="rId21"/>
    <p:sldId id="279" r:id="rId22"/>
    <p:sldId id="280" r:id="rId23"/>
    <p:sldId id="281"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4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44816" y="1018800"/>
            <a:ext cx="5018400" cy="4464000"/>
          </a:xfrm>
          <a:ln>
            <a:noFill/>
          </a:ln>
        </p:spPr>
        <p:txBody>
          <a:bodyPr anchor="b">
            <a:prstTxWarp prst="textArchUp">
              <a:avLst/>
            </a:prstTxWarp>
          </a:bodyPr>
          <a:lstStyle>
            <a:lvl1pPr algn="ctr">
              <a:defRPr sz="6000">
                <a:solidFill>
                  <a:schemeClr val="bg1"/>
                </a:solidFill>
              </a:defRPr>
            </a:lvl1pPr>
          </a:lstStyle>
          <a:p>
            <a:r>
              <a:rPr lang="zh-CN" altLang="en-US" dirty="0" smtClean="0"/>
              <a:t>单击此处编辑标题</a:t>
            </a:r>
            <a:endParaRPr lang="en-US" dirty="0"/>
          </a:p>
        </p:txBody>
      </p:sp>
      <p:sp>
        <p:nvSpPr>
          <p:cNvPr id="3" name="Subtitle 2"/>
          <p:cNvSpPr>
            <a:spLocks noGrp="1"/>
          </p:cNvSpPr>
          <p:nvPr>
            <p:ph type="subTitle" idx="1" hasCustomPrompt="1"/>
          </p:nvPr>
        </p:nvSpPr>
        <p:spPr>
          <a:xfrm>
            <a:off x="2947050" y="4791600"/>
            <a:ext cx="3168000" cy="1090800"/>
          </a:xfrm>
        </p:spPr>
        <p:txBody>
          <a:bodyPr anchor="ctr" anchorCtr="0">
            <a:prstTxWarp prst="textArchDown">
              <a:avLst/>
            </a:prstTxWarp>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单击此处编辑副标题</a:t>
            </a:r>
            <a:endParaRPr lang="en-US" dirty="0"/>
          </a:p>
        </p:txBody>
      </p:sp>
      <p:sp>
        <p:nvSpPr>
          <p:cNvPr id="4" name="Date Placeholder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1346199"/>
            <a:ext cx="7887600" cy="4872875"/>
          </a:xfrm>
        </p:spPr>
        <p:txBody>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82634"/>
            <a:ext cx="7886700" cy="681644"/>
          </a:xfrm>
        </p:spPr>
        <p:txBody>
          <a:bodyPr>
            <a:normAutofit/>
          </a:bodyPr>
          <a:lstStyle>
            <a:lvl1pPr>
              <a:defRPr sz="3600" b="1">
                <a:solidFill>
                  <a:schemeClr val="bg1"/>
                </a:solidFill>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628650" y="1484645"/>
            <a:ext cx="7886700" cy="4351338"/>
          </a:xfrm>
        </p:spPr>
        <p:txBody>
          <a:bodyPr>
            <a:normAutofit/>
          </a:bodyPr>
          <a:lstStyle>
            <a:lvl1pPr algn="just">
              <a:defRPr sz="2400"/>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Date Placeholder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sp>
        <p:nvSpPr>
          <p:cNvPr id="13" name="矩形 12"/>
          <p:cNvSpPr/>
          <p:nvPr/>
        </p:nvSpPr>
        <p:spPr>
          <a:xfrm>
            <a:off x="282117" y="773252"/>
            <a:ext cx="8551333" cy="5493218"/>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00" baseline="0">
              <a:latin typeface="Arial" panose="020B0604020202020204" pitchFamily="34" charset="0"/>
              <a:ea typeface="黑体" panose="02010609060101010101" charset="-122"/>
            </a:endParaRPr>
          </a:p>
        </p:txBody>
      </p:sp>
      <p:sp>
        <p:nvSpPr>
          <p:cNvPr id="2" name="标题 1"/>
          <p:cNvSpPr>
            <a:spLocks noGrp="1"/>
          </p:cNvSpPr>
          <p:nvPr>
            <p:ph type="title" hasCustomPrompt="1"/>
          </p:nvPr>
        </p:nvSpPr>
        <p:spPr>
          <a:xfrm>
            <a:off x="283500" y="3030218"/>
            <a:ext cx="5559300" cy="849055"/>
          </a:xfrm>
          <a:solidFill>
            <a:schemeClr val="accent1"/>
          </a:solidFill>
        </p:spPr>
        <p:txBody>
          <a:bodyPr anchor="ctr" anchorCtr="0">
            <a:normAutofit/>
          </a:bodyPr>
          <a:lstStyle>
            <a:lvl1pPr algn="r">
              <a:defRPr sz="4400" b="0" baseline="0">
                <a:solidFill>
                  <a:schemeClr val="bg1"/>
                </a:solidFill>
              </a:defRPr>
            </a:lvl1pPr>
          </a:lstStyle>
          <a:p>
            <a:r>
              <a:rPr lang="zh-CN" altLang="en-US" dirty="0" smtClean="0"/>
              <a:t>单击此处编辑标题</a:t>
            </a:r>
            <a:endParaRPr lang="zh-CN" altLang="en-US" dirty="0"/>
          </a:p>
        </p:txBody>
      </p:sp>
      <p:sp>
        <p:nvSpPr>
          <p:cNvPr id="11" name="MH_Others_1"/>
          <p:cNvSpPr/>
          <p:nvPr>
            <p:custDataLst>
              <p:tags r:id="rId2"/>
            </p:custDataLst>
          </p:nvPr>
        </p:nvSpPr>
        <p:spPr>
          <a:xfrm>
            <a:off x="6748057" y="2069231"/>
            <a:ext cx="2080257" cy="5498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000" tIns="0" rIns="0" bIns="54000" rtlCol="0" anchor="ctr"/>
          <a:lstStyle/>
          <a:p>
            <a:endParaRPr lang="zh-CN" altLang="en-US" sz="4500" spc="375">
              <a:solidFill>
                <a:srgbClr val="FFFFFF"/>
              </a:solidFill>
              <a:latin typeface="Arial" panose="020B0604020202020204" pitchFamily="34" charset="0"/>
              <a:ea typeface="黑体" panose="02010609060101010101" charset="-122"/>
              <a:cs typeface="Times New Roman" panose="02020603050405020304" pitchFamily="18" charset="0"/>
            </a:endParaRPr>
          </a:p>
        </p:txBody>
      </p:sp>
      <p:sp>
        <p:nvSpPr>
          <p:cNvPr id="12" name="MH_Number"/>
          <p:cNvSpPr/>
          <p:nvPr>
            <p:custDataLst>
              <p:tags r:id="rId3"/>
            </p:custDataLst>
          </p:nvPr>
        </p:nvSpPr>
        <p:spPr>
          <a:xfrm>
            <a:off x="5930928" y="3030089"/>
            <a:ext cx="828016" cy="8493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7000" tIns="0" rIns="0" bIns="27000" rtlCol="0" anchor="ctr">
            <a:normAutofit/>
          </a:bodyPr>
          <a:lstStyle/>
          <a:p>
            <a:pPr algn="ctr"/>
            <a:endParaRPr lang="zh-CN" altLang="en-US" sz="4500" dirty="0">
              <a:solidFill>
                <a:srgbClr val="FFFFFF"/>
              </a:solidFill>
              <a:latin typeface="Arial" panose="020B0604020202020204" pitchFamily="34" charset="0"/>
              <a:ea typeface="黑体" panose="02010609060101010101" charset="-122"/>
            </a:endParaRPr>
          </a:p>
        </p:txBody>
      </p:sp>
      <p:sp>
        <p:nvSpPr>
          <p:cNvPr id="4" name="日期占位符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82278"/>
          </a:xfrm>
        </p:spPr>
        <p:txBody>
          <a:bodyPr>
            <a:normAutofit/>
          </a:bodyPr>
          <a:lstStyle>
            <a:lvl1pPr>
              <a:defRPr sz="3600" b="1">
                <a:solidFill>
                  <a:schemeClr val="bg1"/>
                </a:solidFill>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526209"/>
            <a:ext cx="3886200" cy="4351338"/>
          </a:xfrm>
        </p:spPr>
        <p:txBody>
          <a:bodyPr>
            <a:normAutofit/>
          </a:bodyPr>
          <a:lstStyle>
            <a:lvl1pPr algn="just">
              <a:defRPr sz="2400">
                <a:solidFill>
                  <a:schemeClr val="tx1"/>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Content Placeholder 3"/>
          <p:cNvSpPr>
            <a:spLocks noGrp="1"/>
          </p:cNvSpPr>
          <p:nvPr>
            <p:ph sz="half" idx="2"/>
          </p:nvPr>
        </p:nvSpPr>
        <p:spPr>
          <a:xfrm>
            <a:off x="4629150" y="1526209"/>
            <a:ext cx="3886200" cy="4351338"/>
          </a:xfrm>
        </p:spPr>
        <p:txBody>
          <a:bodyPr>
            <a:normAutofit/>
          </a:bodyPr>
          <a:lstStyle>
            <a:lvl1pPr algn="just">
              <a:defRPr sz="2400">
                <a:solidFill>
                  <a:schemeClr val="tx1"/>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Date Placeholder 4"/>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815281"/>
          </a:xfrm>
        </p:spPr>
        <p:txBody>
          <a:bodyPr>
            <a:normAutofit/>
          </a:bodyPr>
          <a:lstStyle>
            <a:lvl1pPr>
              <a:defRPr sz="3600" b="1">
                <a:solidFill>
                  <a:schemeClr val="bg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lvl1pPr>
              <a:defRPr>
                <a:solidFill>
                  <a:schemeClr val="tx1">
                    <a:lumMod val="50000"/>
                  </a:schemeClr>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Content Placeholder 5"/>
          <p:cNvSpPr>
            <a:spLocks noGrp="1"/>
          </p:cNvSpPr>
          <p:nvPr>
            <p:ph sz="quarter" idx="4"/>
          </p:nvPr>
        </p:nvSpPr>
        <p:spPr>
          <a:xfrm>
            <a:off x="4629150" y="2505075"/>
            <a:ext cx="3887391" cy="3684588"/>
          </a:xfrm>
        </p:spPr>
        <p:txBody>
          <a:bodyPr/>
          <a:lstStyle>
            <a:lvl1pPr>
              <a:defRPr>
                <a:solidFill>
                  <a:schemeClr val="tx1">
                    <a:lumMod val="50000"/>
                  </a:schemeClr>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Date Placeholder 6"/>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sp>
        <p:nvSpPr>
          <p:cNvPr id="16" name="矩形 15"/>
          <p:cNvSpPr/>
          <p:nvPr/>
        </p:nvSpPr>
        <p:spPr>
          <a:xfrm>
            <a:off x="282117" y="773252"/>
            <a:ext cx="8551333" cy="5493218"/>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00" baseline="0">
              <a:latin typeface="Arial" panose="020B0604020202020204" pitchFamily="34" charset="0"/>
              <a:ea typeface="黑体" panose="02010609060101010101" charset="-122"/>
            </a:endParaRPr>
          </a:p>
        </p:txBody>
      </p:sp>
      <p:sp>
        <p:nvSpPr>
          <p:cNvPr id="3" name="Date Placeholder 2"/>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1067DD-7756-4DF3-904A-8F40BA684AA6}" type="slidenum">
              <a:rPr lang="zh-CN" altLang="en-US" smtClean="0"/>
            </a:fld>
            <a:endParaRPr lang="zh-CN" altLang="en-US"/>
          </a:p>
        </p:txBody>
      </p:sp>
      <p:grpSp>
        <p:nvGrpSpPr>
          <p:cNvPr id="11" name="组合 10"/>
          <p:cNvGrpSpPr/>
          <p:nvPr/>
        </p:nvGrpSpPr>
        <p:grpSpPr>
          <a:xfrm>
            <a:off x="2549509" y="1484097"/>
            <a:ext cx="4044983" cy="4052179"/>
            <a:chOff x="3935413" y="1042988"/>
            <a:chExt cx="4460876" cy="4468812"/>
          </a:xfrm>
        </p:grpSpPr>
        <p:sp>
          <p:nvSpPr>
            <p:cNvPr id="12" name="任意多边形 11"/>
            <p:cNvSpPr/>
            <p:nvPr>
              <p:custDataLst>
                <p:tags r:id="rId2"/>
              </p:custDataLst>
            </p:nvPr>
          </p:nvSpPr>
          <p:spPr>
            <a:xfrm flipH="1">
              <a:off x="6164263" y="1836738"/>
              <a:ext cx="2228850" cy="3675062"/>
            </a:xfrm>
            <a:custGeom>
              <a:avLst/>
              <a:gdLst>
                <a:gd name="connsiteX0" fmla="*/ 2231629 w 2231629"/>
                <a:gd name="connsiteY0" fmla="*/ 0 h 4463258"/>
                <a:gd name="connsiteX1" fmla="*/ 2231629 w 2231629"/>
                <a:gd name="connsiteY1" fmla="*/ 4463258 h 4463258"/>
                <a:gd name="connsiteX2" fmla="*/ 0 w 2231629"/>
                <a:gd name="connsiteY2" fmla="*/ 2231629 h 4463258"/>
                <a:gd name="connsiteX3" fmla="*/ 2231629 w 2231629"/>
                <a:gd name="connsiteY3" fmla="*/ 0 h 4463258"/>
              </a:gdLst>
              <a:ahLst/>
              <a:cxnLst>
                <a:cxn ang="0">
                  <a:pos x="connsiteX0" y="connsiteY0"/>
                </a:cxn>
                <a:cxn ang="0">
                  <a:pos x="connsiteX1" y="connsiteY1"/>
                </a:cxn>
                <a:cxn ang="0">
                  <a:pos x="connsiteX2" y="connsiteY2"/>
                </a:cxn>
                <a:cxn ang="0">
                  <a:pos x="connsiteX3" y="connsiteY3"/>
                </a:cxn>
              </a:cxnLst>
              <a:rect l="l" t="t" r="r" b="b"/>
              <a:pathLst>
                <a:path w="2231629" h="4463258">
                  <a:moveTo>
                    <a:pt x="2231629" y="0"/>
                  </a:moveTo>
                  <a:lnTo>
                    <a:pt x="2231629" y="4463258"/>
                  </a:lnTo>
                  <a:lnTo>
                    <a:pt x="0" y="2231629"/>
                  </a:lnTo>
                  <a:lnTo>
                    <a:pt x="223162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charset="-122"/>
              </a:endParaRPr>
            </a:p>
          </p:txBody>
        </p:sp>
        <p:sp>
          <p:nvSpPr>
            <p:cNvPr id="13" name="任意多边形 12"/>
            <p:cNvSpPr/>
            <p:nvPr>
              <p:custDataLst>
                <p:tags r:id="rId3"/>
              </p:custDataLst>
            </p:nvPr>
          </p:nvSpPr>
          <p:spPr>
            <a:xfrm>
              <a:off x="3935413" y="1042988"/>
              <a:ext cx="2228850" cy="3681412"/>
            </a:xfrm>
            <a:custGeom>
              <a:avLst/>
              <a:gdLst>
                <a:gd name="connsiteX0" fmla="*/ 2231629 w 2231629"/>
                <a:gd name="connsiteY0" fmla="*/ 0 h 4463258"/>
                <a:gd name="connsiteX1" fmla="*/ 2231629 w 2231629"/>
                <a:gd name="connsiteY1" fmla="*/ 4463258 h 4463258"/>
                <a:gd name="connsiteX2" fmla="*/ 0 w 2231629"/>
                <a:gd name="connsiteY2" fmla="*/ 2231629 h 4463258"/>
                <a:gd name="connsiteX3" fmla="*/ 2231629 w 2231629"/>
                <a:gd name="connsiteY3" fmla="*/ 0 h 4463258"/>
              </a:gdLst>
              <a:ahLst/>
              <a:cxnLst>
                <a:cxn ang="0">
                  <a:pos x="connsiteX0" y="connsiteY0"/>
                </a:cxn>
                <a:cxn ang="0">
                  <a:pos x="connsiteX1" y="connsiteY1"/>
                </a:cxn>
                <a:cxn ang="0">
                  <a:pos x="connsiteX2" y="connsiteY2"/>
                </a:cxn>
                <a:cxn ang="0">
                  <a:pos x="connsiteX3" y="connsiteY3"/>
                </a:cxn>
              </a:cxnLst>
              <a:rect l="l" t="t" r="r" b="b"/>
              <a:pathLst>
                <a:path w="2231629" h="4463258">
                  <a:moveTo>
                    <a:pt x="2231629" y="0"/>
                  </a:moveTo>
                  <a:lnTo>
                    <a:pt x="2231629" y="4463258"/>
                  </a:lnTo>
                  <a:lnTo>
                    <a:pt x="0" y="2231629"/>
                  </a:lnTo>
                  <a:lnTo>
                    <a:pt x="2231629"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charset="-122"/>
              </a:endParaRPr>
            </a:p>
          </p:txBody>
        </p:sp>
        <p:sp>
          <p:nvSpPr>
            <p:cNvPr id="14" name="任意多边形 13"/>
            <p:cNvSpPr/>
            <p:nvPr>
              <p:custDataLst>
                <p:tags r:id="rId4"/>
              </p:custDataLst>
            </p:nvPr>
          </p:nvSpPr>
          <p:spPr>
            <a:xfrm>
              <a:off x="3935414" y="1049338"/>
              <a:ext cx="2232025" cy="4462462"/>
            </a:xfrm>
            <a:custGeom>
              <a:avLst/>
              <a:gdLst>
                <a:gd name="connsiteX0" fmla="*/ 2231629 w 2231629"/>
                <a:gd name="connsiteY0" fmla="*/ 0 h 4463258"/>
                <a:gd name="connsiteX1" fmla="*/ 2231629 w 2231629"/>
                <a:gd name="connsiteY1" fmla="*/ 4463258 h 4463258"/>
                <a:gd name="connsiteX2" fmla="*/ 0 w 2231629"/>
                <a:gd name="connsiteY2" fmla="*/ 2231629 h 4463258"/>
                <a:gd name="connsiteX3" fmla="*/ 2231629 w 2231629"/>
                <a:gd name="connsiteY3" fmla="*/ 0 h 4463258"/>
              </a:gdLst>
              <a:ahLst/>
              <a:cxnLst>
                <a:cxn ang="0">
                  <a:pos x="connsiteX0" y="connsiteY0"/>
                </a:cxn>
                <a:cxn ang="0">
                  <a:pos x="connsiteX1" y="connsiteY1"/>
                </a:cxn>
                <a:cxn ang="0">
                  <a:pos x="connsiteX2" y="connsiteY2"/>
                </a:cxn>
                <a:cxn ang="0">
                  <a:pos x="connsiteX3" y="connsiteY3"/>
                </a:cxn>
              </a:cxnLst>
              <a:rect l="l" t="t" r="r" b="b"/>
              <a:pathLst>
                <a:path w="2231629" h="4463258">
                  <a:moveTo>
                    <a:pt x="2231629" y="0"/>
                  </a:moveTo>
                  <a:lnTo>
                    <a:pt x="2231629" y="4463258"/>
                  </a:lnTo>
                  <a:lnTo>
                    <a:pt x="0" y="2231629"/>
                  </a:lnTo>
                  <a:lnTo>
                    <a:pt x="223162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charset="-122"/>
              </a:endParaRPr>
            </a:p>
          </p:txBody>
        </p:sp>
        <p:sp>
          <p:nvSpPr>
            <p:cNvPr id="15" name="任意多边形 14"/>
            <p:cNvSpPr/>
            <p:nvPr>
              <p:custDataLst>
                <p:tags r:id="rId5"/>
              </p:custDataLst>
            </p:nvPr>
          </p:nvSpPr>
          <p:spPr>
            <a:xfrm flipH="1">
              <a:off x="6164264" y="1049338"/>
              <a:ext cx="2232025" cy="4462462"/>
            </a:xfrm>
            <a:custGeom>
              <a:avLst/>
              <a:gdLst>
                <a:gd name="connsiteX0" fmla="*/ 2231629 w 2231629"/>
                <a:gd name="connsiteY0" fmla="*/ 0 h 4463258"/>
                <a:gd name="connsiteX1" fmla="*/ 2231629 w 2231629"/>
                <a:gd name="connsiteY1" fmla="*/ 4463258 h 4463258"/>
                <a:gd name="connsiteX2" fmla="*/ 0 w 2231629"/>
                <a:gd name="connsiteY2" fmla="*/ 2231629 h 4463258"/>
                <a:gd name="connsiteX3" fmla="*/ 2231629 w 2231629"/>
                <a:gd name="connsiteY3" fmla="*/ 0 h 4463258"/>
              </a:gdLst>
              <a:ahLst/>
              <a:cxnLst>
                <a:cxn ang="0">
                  <a:pos x="connsiteX0" y="connsiteY0"/>
                </a:cxn>
                <a:cxn ang="0">
                  <a:pos x="connsiteX1" y="connsiteY1"/>
                </a:cxn>
                <a:cxn ang="0">
                  <a:pos x="connsiteX2" y="connsiteY2"/>
                </a:cxn>
                <a:cxn ang="0">
                  <a:pos x="connsiteX3" y="connsiteY3"/>
                </a:cxn>
              </a:cxnLst>
              <a:rect l="l" t="t" r="r" b="b"/>
              <a:pathLst>
                <a:path w="2231629" h="4463258">
                  <a:moveTo>
                    <a:pt x="2231629" y="0"/>
                  </a:moveTo>
                  <a:lnTo>
                    <a:pt x="2231629" y="4463258"/>
                  </a:lnTo>
                  <a:lnTo>
                    <a:pt x="0" y="2231629"/>
                  </a:lnTo>
                  <a:lnTo>
                    <a:pt x="22316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charset="-122"/>
              </a:endParaRPr>
            </a:p>
          </p:txBody>
        </p:sp>
      </p:grpSp>
      <p:sp>
        <p:nvSpPr>
          <p:cNvPr id="2" name="Title 1"/>
          <p:cNvSpPr>
            <a:spLocks noGrp="1"/>
          </p:cNvSpPr>
          <p:nvPr>
            <p:ph type="title" hasCustomPrompt="1"/>
          </p:nvPr>
        </p:nvSpPr>
        <p:spPr>
          <a:xfrm>
            <a:off x="3538661" y="2592250"/>
            <a:ext cx="2066678" cy="1277810"/>
          </a:xfrm>
        </p:spPr>
        <p:txBody>
          <a:bodyPr>
            <a:normAutofit/>
          </a:bodyPr>
          <a:lstStyle>
            <a:lvl1pPr algn="ctr">
              <a:defRPr sz="3200">
                <a:solidFill>
                  <a:schemeClr val="bg1"/>
                </a:solidFill>
              </a:defRPr>
            </a:lvl1pPr>
          </a:lstStyle>
          <a:p>
            <a:r>
              <a:rPr lang="zh-CN" altLang="en-US" dirty="0" smtClean="0"/>
              <a:t>编辑标题</a:t>
            </a:r>
            <a:endParaRPr lang="en-US" dirty="0"/>
          </a:p>
        </p:txBody>
      </p:sp>
      <p:sp>
        <p:nvSpPr>
          <p:cNvPr id="17" name="内容占位符 10"/>
          <p:cNvSpPr>
            <a:spLocks noGrp="1"/>
          </p:cNvSpPr>
          <p:nvPr>
            <p:ph sz="quarter" idx="4294967295" hasCustomPrompt="1"/>
            <p:custDataLst>
              <p:tags r:id="rId6"/>
            </p:custDataLst>
          </p:nvPr>
        </p:nvSpPr>
        <p:spPr>
          <a:xfrm>
            <a:off x="3612472" y="3989647"/>
            <a:ext cx="1919056" cy="499225"/>
          </a:xfrm>
        </p:spPr>
        <p:txBody>
          <a:bodyPr>
            <a:noAutofit/>
          </a:bodyPr>
          <a:lstStyle/>
          <a:p>
            <a:pPr marL="0" indent="0">
              <a:buNone/>
            </a:pPr>
            <a:r>
              <a:rPr lang="zh-CN" altLang="en-US" sz="1800" dirty="0" smtClean="0">
                <a:solidFill>
                  <a:prstClr val="white">
                    <a:alpha val="74000"/>
                  </a:prstClr>
                </a:solidFill>
              </a:rPr>
              <a:t>添加副标题</a:t>
            </a:r>
            <a:endParaRPr lang="en-US" altLang="zh-CN" sz="1800" dirty="0">
              <a:solidFill>
                <a:prstClr val="white">
                  <a:alpha val="74000"/>
                </a:prst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1067DD-7756-4DF3-904A-8F40BA684AA6}" type="slidenum">
              <a:rPr lang="zh-CN" altLang="en-US" smtClean="0"/>
            </a:fld>
            <a:endParaRPr lang="zh-CN" altLang="en-US"/>
          </a:p>
        </p:txBody>
      </p:sp>
      <p:sp>
        <p:nvSpPr>
          <p:cNvPr id="7" name="矩形 6"/>
          <p:cNvSpPr/>
          <p:nvPr/>
        </p:nvSpPr>
        <p:spPr>
          <a:xfrm>
            <a:off x="282117" y="773252"/>
            <a:ext cx="8551333" cy="5493218"/>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00" baseline="0">
              <a:latin typeface="Arial" panose="020B0604020202020204" pitchFamily="34" charset="0"/>
              <a:ea typeface="黑体" panose="02010609060101010101"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244" y="1463040"/>
            <a:ext cx="3078825" cy="892549"/>
          </a:xfrm>
        </p:spPr>
        <p:txBody>
          <a:bodyPr anchor="b">
            <a:normAutofit/>
          </a:bodyPr>
          <a:lstStyle>
            <a:lvl1pPr>
              <a:defRPr sz="3200" b="1">
                <a:solidFill>
                  <a:schemeClr val="accent2"/>
                </a:solidFill>
              </a:defRPr>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3887391" y="1463040"/>
            <a:ext cx="4629150" cy="4655327"/>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0" y="2355589"/>
            <a:ext cx="3077635" cy="376277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Date Placeholder 4"/>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96537"/>
            <a:ext cx="1971675" cy="4780425"/>
          </a:xfrm>
        </p:spPr>
        <p:txBody>
          <a:bodyPr vert="eaVert"/>
          <a:lstStyle>
            <a:lvl1pPr>
              <a:defRPr>
                <a:solidFill>
                  <a:schemeClr val="accent1"/>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96537"/>
            <a:ext cx="5800725" cy="4780425"/>
          </a:xfrm>
        </p:spPr>
        <p:txBody>
          <a:bodyPr vert="eaVert"/>
          <a:lstStyle>
            <a:lvl1pPr>
              <a:defRPr>
                <a:solidFill>
                  <a:schemeClr val="tx1"/>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Date Placeholder 3"/>
          <p:cNvSpPr>
            <a:spLocks noGrp="1"/>
          </p:cNvSpPr>
          <p:nvPr>
            <p:ph type="dt" sz="half" idx="10"/>
          </p:nvPr>
        </p:nvSpPr>
        <p:spPr/>
        <p:txBody>
          <a:bodyPr/>
          <a:lstStyle/>
          <a:p>
            <a:fld id="{7E209CE7-C191-49CB-93DE-563C8614E8C5}"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1067DD-7756-4DF3-904A-8F40BA684AA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376157" y="1263534"/>
            <a:ext cx="8368832" cy="500293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baseline="0">
              <a:latin typeface="Arial" panose="020B0604020202020204" pitchFamily="34" charset="0"/>
              <a:ea typeface="黑体" panose="02010609060101010101" charset="-122"/>
            </a:endParaRPr>
          </a:p>
        </p:txBody>
      </p:sp>
      <p:sp>
        <p:nvSpPr>
          <p:cNvPr id="2" name="Title Placeholder 1"/>
          <p:cNvSpPr>
            <a:spLocks noGrp="1"/>
          </p:cNvSpPr>
          <p:nvPr>
            <p:ph type="title"/>
            <p:custDataLst>
              <p:tags r:id="rId12"/>
            </p:custDataLst>
          </p:nvPr>
        </p:nvSpPr>
        <p:spPr>
          <a:xfrm>
            <a:off x="628650" y="432261"/>
            <a:ext cx="7517823" cy="74139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628650" y="1446413"/>
            <a:ext cx="7886700" cy="4647425"/>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E209CE7-C191-49CB-93DE-563C8614E8C5}" type="datetimeFigureOut">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B31067DD-7756-4DF3-904A-8F40BA684AA6}" type="slidenum">
              <a:rPr lang="zh-CN" altLang="en-US" smtClean="0"/>
            </a:fld>
            <a:endParaRPr lang="zh-CN" altLang="en-US"/>
          </a:p>
        </p:txBody>
      </p:sp>
      <p:grpSp>
        <p:nvGrpSpPr>
          <p:cNvPr id="11" name="组合 10"/>
          <p:cNvGrpSpPr/>
          <p:nvPr/>
        </p:nvGrpSpPr>
        <p:grpSpPr>
          <a:xfrm>
            <a:off x="376157" y="6213749"/>
            <a:ext cx="8379012" cy="507727"/>
            <a:chOff x="376156" y="6213749"/>
            <a:chExt cx="11411073" cy="691455"/>
          </a:xfrm>
        </p:grpSpPr>
        <p:pic>
          <p:nvPicPr>
            <p:cNvPr id="8" name="图片 7"/>
            <p:cNvPicPr>
              <a:picLocks noChangeAspect="1"/>
            </p:cNvPicPr>
            <p:nvPr/>
          </p:nvPicPr>
          <p:blipFill>
            <a:blip r:embed="rId14" cstate="email">
              <a:lum bright="70000" contrast="-70000"/>
            </a:blip>
            <a:stretch>
              <a:fillRect/>
            </a:stretch>
          </p:blipFill>
          <p:spPr>
            <a:xfrm>
              <a:off x="5738161" y="6213749"/>
              <a:ext cx="751540" cy="691455"/>
            </a:xfrm>
            <a:prstGeom prst="rect">
              <a:avLst/>
            </a:prstGeom>
          </p:spPr>
        </p:pic>
        <p:sp>
          <p:nvSpPr>
            <p:cNvPr id="9" name="矩形 8"/>
            <p:cNvSpPr/>
            <p:nvPr/>
          </p:nvSpPr>
          <p:spPr>
            <a:xfrm>
              <a:off x="376156" y="6490247"/>
              <a:ext cx="4310065" cy="93178"/>
            </a:xfrm>
            <a:prstGeom prst="rect">
              <a:avLst/>
            </a:prstGeom>
            <a:pattFill prst="dkDnDiag">
              <a:fgClr>
                <a:srgbClr val="0070C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2400" baseline="0">
                <a:latin typeface="Arial" panose="020B0604020202020204" pitchFamily="34" charset="0"/>
                <a:ea typeface="黑体" panose="02010609060101010101" charset="-122"/>
              </a:endParaRPr>
            </a:p>
          </p:txBody>
        </p:sp>
        <p:sp>
          <p:nvSpPr>
            <p:cNvPr id="10" name="矩形 9"/>
            <p:cNvSpPr/>
            <p:nvPr/>
          </p:nvSpPr>
          <p:spPr>
            <a:xfrm>
              <a:off x="7775377" y="6490247"/>
              <a:ext cx="4011852" cy="93178"/>
            </a:xfrm>
            <a:prstGeom prst="rect">
              <a:avLst/>
            </a:prstGeom>
            <a:pattFill prst="dkUpDiag">
              <a:fgClr>
                <a:srgbClr val="0070C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2400" baseline="0">
                <a:latin typeface="Arial" panose="020B0604020202020204" pitchFamily="34" charset="0"/>
                <a:ea typeface="黑体" panose="02010609060101010101"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p>
            <a:r>
              <a:rPr lang="zh-CN" altLang="en-US" smtClean="0"/>
              <a:t>第六章  故事创意</a:t>
            </a:r>
            <a:endParaRPr lang="zh-CN" altLang="en-US" smtClean="0"/>
          </a:p>
        </p:txBody>
      </p:sp>
      <p:sp>
        <p:nvSpPr>
          <p:cNvPr id="5" name="副标题 4"/>
          <p:cNvSpPr>
            <a:spLocks noGrp="1"/>
          </p:cNvSpPr>
          <p:nvPr>
            <p:ph type="subTitle" idx="1"/>
            <p:custDataLst>
              <p:tags r:id="rId2"/>
            </p:custDataLst>
          </p:nvPr>
        </p:nvSpPr>
        <p:spPr/>
        <p:txBody>
          <a:bodyPr/>
          <a:p>
            <a:r>
              <a:rPr lang="en-US" altLang="zh-CN" smtClean="0"/>
              <a:t>LOREM IPSUM DOLOR</a:t>
            </a:r>
            <a:endParaRPr lang="zh-CN" altLang="en-US" dirty="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t>第二节 故事写作</a:t>
            </a:r>
            <a:endParaRPr lang="zh-CN" altLang="en-US" sz="4000" smtClean="0"/>
          </a:p>
        </p:txBody>
      </p:sp>
      <p:sp>
        <p:nvSpPr>
          <p:cNvPr id="7" name="内容占位符 6"/>
          <p:cNvSpPr>
            <a:spLocks noGrp="1"/>
          </p:cNvSpPr>
          <p:nvPr>
            <p:ph idx="1"/>
            <p:custDataLst>
              <p:tags r:id="rId2"/>
            </p:custDataLst>
          </p:nvPr>
        </p:nvSpPr>
        <p:spPr/>
        <p:txBody>
          <a:bodyPr/>
          <a:p>
            <a:endParaRPr lang="en-US" altLang="zh-CN" dirty="0" smtClean="0"/>
          </a:p>
          <a:p>
            <a:pPr marL="342900" indent="-342900">
              <a:buClr>
                <a:schemeClr val="tx2"/>
              </a:buClr>
              <a:buSzTx/>
              <a:buFont typeface="Wingdings 2" panose="05020102010507070707"/>
              <a:buChar char="ß"/>
            </a:pPr>
            <a:r>
              <a:rPr lang="zh-CN" altLang="en-US" sz="4000" smtClean="0"/>
              <a:t>故事生成</a:t>
            </a:r>
            <a:endParaRPr lang="zh-CN" altLang="en-US" sz="4000" smtClean="0"/>
          </a:p>
          <a:p>
            <a:pPr marL="342900" indent="-342900">
              <a:buClr>
                <a:schemeClr val="tx2"/>
              </a:buClr>
              <a:buSzTx/>
              <a:buFont typeface="Wingdings 2" panose="05020102010507070707"/>
              <a:buChar char="ß"/>
            </a:pPr>
            <a:r>
              <a:rPr lang="zh-CN" altLang="en-US" sz="4000" smtClean="0"/>
              <a:t>讲故事技巧</a:t>
            </a:r>
            <a:endParaRPr lang="zh-CN" altLang="en-US" sz="4000" smtClean="0"/>
          </a:p>
          <a:p>
            <a:pPr marL="342900" indent="-342900">
              <a:buClr>
                <a:schemeClr val="tx2"/>
              </a:buClr>
              <a:buSzTx/>
              <a:buFont typeface="Wingdings 2" panose="05020102010507070707"/>
              <a:buChar char="ß"/>
            </a:pPr>
            <a:endParaRPr lang="zh-CN" altLang="en-US" sz="4000" smtClean="0"/>
          </a:p>
          <a:p>
            <a:pPr marL="342900" indent="-342900">
              <a:buClr>
                <a:schemeClr val="tx2"/>
              </a:buClr>
              <a:buSzTx/>
              <a:buFont typeface="Wingdings 2" panose="05020102010507070707"/>
              <a:buChar char="ß"/>
            </a:pPr>
            <a:endParaRPr lang="zh-CN" altLang="en-US" smtClean="0"/>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故事生成</a:t>
            </a:r>
            <a:endParaRPr lang="zh-CN" altLang="en-US" sz="4000" dirty="0" smtClean="0">
              <a:sym typeface="+mn-ea"/>
            </a:endParaRPr>
          </a:p>
        </p:txBody>
      </p:sp>
      <p:sp>
        <p:nvSpPr>
          <p:cNvPr id="7" name="内容占位符 6"/>
          <p:cNvSpPr>
            <a:spLocks noGrp="1"/>
          </p:cNvSpPr>
          <p:nvPr>
            <p:ph idx="1"/>
            <p:custDataLst>
              <p:tags r:id="rId2"/>
            </p:custDataLst>
          </p:nvPr>
        </p:nvSpPr>
        <p:spPr/>
        <p:txBody>
          <a:bodyPr>
            <a:normAutofit lnSpcReduction="20000"/>
          </a:bodyPr>
          <a:p>
            <a:endParaRPr lang="zh-CN" altLang="en-US" smtClean="0"/>
          </a:p>
          <a:p>
            <a:pPr marL="342900" indent="-342900">
              <a:buClr>
                <a:schemeClr val="tx2"/>
              </a:buClr>
              <a:buSzTx/>
              <a:buFont typeface="Wingdings 2" panose="05020102010507070707"/>
              <a:buChar char="ß"/>
            </a:pPr>
            <a:r>
              <a:rPr lang="zh-CN" altLang="en-US" sz="3200" smtClean="0">
                <a:solidFill>
                  <a:srgbClr val="0070C0"/>
                </a:solidFill>
                <a:sym typeface="+mn-ea"/>
              </a:rPr>
              <a:t>（一）从生活选取戏剧性事件</a:t>
            </a:r>
            <a:endParaRPr lang="zh-CN" altLang="en-US" sz="3200" smtClean="0">
              <a:solidFill>
                <a:srgbClr val="0070C0"/>
              </a:solidFill>
              <a:sym typeface="+mn-ea"/>
            </a:endParaRPr>
          </a:p>
          <a:p>
            <a:pPr marL="342900" indent="-342900">
              <a:buClr>
                <a:schemeClr val="tx2"/>
              </a:buClr>
              <a:buSzTx/>
              <a:buFont typeface="Wingdings 2" panose="05020102010507070707"/>
              <a:buChar char="ß"/>
            </a:pPr>
            <a:r>
              <a:rPr lang="zh-CN" altLang="en-US" sz="3200" smtClean="0">
                <a:sym typeface="+mn-ea"/>
              </a:rPr>
              <a:t>1.从现实生活中选取事件加以改编。</a:t>
            </a:r>
            <a:endParaRPr lang="zh-CN" altLang="en-US" sz="3200" smtClean="0">
              <a:sym typeface="+mn-ea"/>
            </a:endParaRPr>
          </a:p>
          <a:p>
            <a:pPr marL="342900" indent="-342900">
              <a:buClr>
                <a:schemeClr val="tx2"/>
              </a:buClr>
              <a:buSzTx/>
              <a:buFont typeface="Wingdings 2" panose="05020102010507070707"/>
              <a:buChar char="ß"/>
            </a:pPr>
            <a:r>
              <a:rPr lang="zh-CN" altLang="en-US" sz="3200" smtClean="0"/>
              <a:t>《老人与海》《冷血》</a:t>
            </a:r>
            <a:endParaRPr lang="zh-CN" altLang="en-US" sz="3200" smtClean="0"/>
          </a:p>
          <a:p>
            <a:pPr marL="342900" indent="-342900">
              <a:buClr>
                <a:schemeClr val="tx2"/>
              </a:buClr>
              <a:buSzTx/>
              <a:buFont typeface="Wingdings 2" panose="05020102010507070707"/>
              <a:buChar char="ß"/>
            </a:pPr>
            <a:r>
              <a:rPr lang="zh-CN" altLang="en-US" sz="3200" smtClean="0">
                <a:sym typeface="+mn-ea"/>
              </a:rPr>
              <a:t>2.重新解释历史事件。</a:t>
            </a:r>
            <a:endParaRPr lang="zh-CN" altLang="en-US" sz="3200" smtClean="0">
              <a:sym typeface="+mn-ea"/>
            </a:endParaRPr>
          </a:p>
          <a:p>
            <a:pPr marL="342900" indent="-342900">
              <a:buClr>
                <a:schemeClr val="tx2"/>
              </a:buClr>
              <a:buSzTx/>
              <a:buFont typeface="Wingdings 2" panose="05020102010507070707"/>
              <a:buChar char="ß"/>
            </a:pPr>
            <a:r>
              <a:rPr lang="zh-CN" altLang="en-US" sz="3200" smtClean="0">
                <a:sym typeface="+mn-ea"/>
              </a:rPr>
              <a:t>文学来自生活，历史是过往的生活，从历史中取材，形成了故事三大类型之一的历史故事。</a:t>
            </a:r>
            <a:endParaRPr lang="zh-CN" altLang="en-US" sz="3200" smtClean="0">
              <a:sym typeface="+mn-ea"/>
            </a:endParaRPr>
          </a:p>
          <a:p>
            <a:pPr marL="342900" indent="-342900">
              <a:buClr>
                <a:schemeClr val="tx2"/>
              </a:buClr>
              <a:buSzTx/>
              <a:buFont typeface="Wingdings 2" panose="05020102010507070707"/>
              <a:buChar char="ß"/>
            </a:pPr>
            <a:endParaRPr lang="zh-CN" altLang="en-US" smtClean="0">
              <a:sym typeface="+mn-ea"/>
            </a:endParaRPr>
          </a:p>
          <a:p>
            <a:pPr marL="342900" indent="-342900">
              <a:buClr>
                <a:schemeClr val="tx2"/>
              </a:buClr>
              <a:buSzTx/>
              <a:buFont typeface="Wingdings 2" panose="05020102010507070707"/>
              <a:buChar char="ß"/>
            </a:pPr>
            <a:endParaRPr lang="zh-CN" altLang="en-US" smtClean="0">
              <a:sym typeface="+mn-ea"/>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（二）纯粹想象与虚拟</a:t>
            </a:r>
            <a:endParaRPr lang="zh-CN" altLang="en-US" dirty="0" smtClean="0">
              <a:sym typeface="+mn-ea"/>
            </a:endParaRPr>
          </a:p>
        </p:txBody>
      </p:sp>
      <p:sp>
        <p:nvSpPr>
          <p:cNvPr id="7" name="内容占位符 6"/>
          <p:cNvSpPr>
            <a:spLocks noGrp="1"/>
          </p:cNvSpPr>
          <p:nvPr>
            <p:ph idx="1"/>
            <p:custDataLst>
              <p:tags r:id="rId2"/>
            </p:custDataLst>
          </p:nvPr>
        </p:nvSpPr>
        <p:spPr/>
        <p:txBody>
          <a:bodyPr>
            <a:normAutofit lnSpcReduction="20000"/>
          </a:bodyPr>
          <a:p>
            <a:endParaRPr lang="en-US" altLang="zh-CN" dirty="0" smtClean="0"/>
          </a:p>
          <a:p>
            <a:pPr marL="342900" indent="-342900">
              <a:buClr>
                <a:schemeClr val="tx2"/>
              </a:buClr>
              <a:buSzTx/>
              <a:buFont typeface="Wingdings 2" panose="05020102010507070707"/>
              <a:buChar char="ß"/>
            </a:pPr>
            <a:r>
              <a:rPr lang="zh-CN" altLang="en-US" sz="3200" smtClean="0"/>
              <a:t>传统的有《齐谐记》《枕中记》《聊斋志异》等，近年来的玄幻、奇幻、修真等小说将故事的想象力大大推进了一步。</a:t>
            </a:r>
            <a:endParaRPr lang="zh-CN" altLang="en-US" sz="3200" smtClean="0"/>
          </a:p>
          <a:p>
            <a:pPr marL="342900" indent="-342900">
              <a:buClr>
                <a:schemeClr val="tx2"/>
              </a:buClr>
              <a:buSzTx/>
              <a:buFont typeface="Wingdings 2" panose="05020102010507070707"/>
              <a:buChar char="ß"/>
            </a:pPr>
            <a:r>
              <a:rPr lang="zh-CN" altLang="en-US" sz="3200" smtClean="0"/>
              <a:t>中国古代的幻想故事以《西游记》为代表。</a:t>
            </a:r>
            <a:endParaRPr lang="zh-CN" altLang="en-US" sz="3200" smtClean="0"/>
          </a:p>
          <a:p>
            <a:pPr marL="342900" indent="-342900">
              <a:buClr>
                <a:schemeClr val="tx2"/>
              </a:buClr>
              <a:buSzTx/>
              <a:buFont typeface="Wingdings 2" panose="05020102010507070707"/>
              <a:buChar char="ß"/>
            </a:pPr>
            <a:r>
              <a:rPr lang="zh-CN" altLang="en-US" sz="3200" smtClean="0"/>
              <a:t>幻想故事有两类，一是幻想空间与现实生活（包括历史生活）有着这样那样的“接口”；一是架空小说，如J·R·R·托尔金的《魔戒》。</a:t>
            </a:r>
            <a:endParaRPr lang="zh-CN" altLang="en-US" sz="3200" smtClean="0"/>
          </a:p>
          <a:p>
            <a:pPr marL="342900" indent="-342900">
              <a:buClr>
                <a:schemeClr val="tx2"/>
              </a:buClr>
              <a:buSzTx/>
              <a:buFont typeface="Wingdings 2" panose="05020102010507070707"/>
              <a:buChar char="ß"/>
            </a:pPr>
            <a:endParaRPr lang="zh-CN" altLang="en-US" smtClean="0"/>
          </a:p>
          <a:p>
            <a:pPr marL="342900" indent="-342900">
              <a:buClr>
                <a:schemeClr val="tx2"/>
              </a:buClr>
              <a:buSzTx/>
              <a:buFont typeface="Wingdings 2" panose="05020102010507070707"/>
              <a:buChar char="ß"/>
            </a:pPr>
            <a:endParaRPr lang="zh-CN" altLang="en-US" smtClean="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fontScale="90000"/>
          </a:bodyPr>
          <a:p>
            <a:r>
              <a:rPr lang="zh-CN" altLang="en-US" smtClean="0">
                <a:sym typeface="+mn-ea"/>
              </a:rPr>
              <a:t>（三）对已有故事的翻写、倒写、改写</a:t>
            </a:r>
            <a:endParaRPr lang="zh-CN" altLang="en-US" dirty="0" smtClean="0">
              <a:sym typeface="+mn-ea"/>
            </a:endParaRPr>
          </a:p>
        </p:txBody>
      </p:sp>
      <p:sp>
        <p:nvSpPr>
          <p:cNvPr id="7" name="内容占位符 6"/>
          <p:cNvSpPr>
            <a:spLocks noGrp="1"/>
          </p:cNvSpPr>
          <p:nvPr>
            <p:ph idx="1"/>
            <p:custDataLst>
              <p:tags r:id="rId2"/>
            </p:custDataLst>
          </p:nvPr>
        </p:nvSpPr>
        <p:spPr/>
        <p:txBody>
          <a:bodyPr>
            <a:normAutofit fontScale="90000" lnSpcReduction="20000"/>
          </a:bodyPr>
          <a:p>
            <a:endParaRPr lang="en-US" altLang="zh-CN" dirty="0" smtClean="0"/>
          </a:p>
          <a:p>
            <a:pPr marL="342900" indent="-342900">
              <a:buClr>
                <a:schemeClr val="tx2"/>
              </a:buClr>
              <a:buSzTx/>
              <a:buFont typeface="Wingdings 2" panose="05020102010507070707"/>
              <a:buChar char="ß"/>
            </a:pPr>
            <a:r>
              <a:rPr lang="zh-CN" altLang="en-US" sz="3200" smtClean="0"/>
              <a:t>《哈姆莱特》是对丹麦王子哈姆莱特为父复仇故事的改写，《荡寇志》是对《水浒传》的反写，大量的“重述神话”，比如《青蛇》《白蛇传说》《人间》之于“白蛇传”、《碧奴》之于“孟姜女”，等等，都是对已有故事的改写，最极端的例子是同人小说故事。</a:t>
            </a:r>
            <a:endParaRPr lang="zh-CN" altLang="en-US" sz="3200" smtClean="0"/>
          </a:p>
          <a:p>
            <a:pPr marL="342900" indent="-342900">
              <a:buClr>
                <a:schemeClr val="tx2"/>
              </a:buClr>
              <a:buSzTx/>
              <a:buFont typeface="Wingdings 2" panose="05020102010507070707"/>
              <a:buChar char="ß"/>
            </a:pPr>
            <a:r>
              <a:rPr lang="zh-CN" altLang="en-US" sz="3200" smtClean="0"/>
              <a:t>所谓同人小说是指的是利用原有的漫画、动画、小说、影视作品中的人物角色、故事情节或背景设定等元素进行的二次创作小说，一般以网络小说为载体。</a:t>
            </a:r>
            <a:endParaRPr lang="zh-CN" altLang="en-US" sz="3200" smtClean="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（四）反哲学的预设</a:t>
            </a:r>
            <a:endParaRPr lang="zh-CN" altLang="en-US" dirty="0" smtClean="0">
              <a:sym typeface="+mn-ea"/>
            </a:endParaRPr>
          </a:p>
        </p:txBody>
      </p:sp>
      <p:sp>
        <p:nvSpPr>
          <p:cNvPr id="7" name="内容占位符 6"/>
          <p:cNvSpPr>
            <a:spLocks noGrp="1"/>
          </p:cNvSpPr>
          <p:nvPr>
            <p:ph idx="1"/>
            <p:custDataLst>
              <p:tags r:id="rId2"/>
            </p:custDataLst>
          </p:nvPr>
        </p:nvSpPr>
        <p:spPr>
          <a:xfrm>
            <a:off x="45085" y="1484630"/>
            <a:ext cx="8787130" cy="4745355"/>
          </a:xfrm>
        </p:spPr>
        <p:txBody>
          <a:bodyPr>
            <a:normAutofit lnSpcReduction="10000"/>
          </a:bodyPr>
          <a:p>
            <a:endParaRPr lang="en-US" altLang="zh-CN" dirty="0" smtClean="0"/>
          </a:p>
          <a:p>
            <a:pPr marL="342900" indent="-342900">
              <a:buClr>
                <a:schemeClr val="tx2"/>
              </a:buClr>
              <a:buSzTx/>
              <a:buFont typeface="Wingdings 2" panose="05020102010507070707"/>
              <a:buChar char="ß"/>
            </a:pPr>
            <a:r>
              <a:rPr lang="zh-CN" altLang="en-US" sz="3200" smtClean="0"/>
              <a:t>故事经常会提出“假如……便……”这样的假设，比如：假如人变成了虫（《变形记》）、假如现代人回到了历史（《新宋》）、假如机器人控制了人类（《终结者》）等，极端的是穿越小说故事。</a:t>
            </a:r>
            <a:endParaRPr lang="zh-CN" altLang="en-US" sz="3200" smtClean="0"/>
          </a:p>
          <a:p>
            <a:pPr marL="342900" indent="-342900">
              <a:buClr>
                <a:schemeClr val="tx2"/>
              </a:buClr>
              <a:buSzTx/>
              <a:buFont typeface="Wingdings 2" panose="05020102010507070707"/>
              <a:buChar char="ß"/>
            </a:pPr>
            <a:r>
              <a:rPr lang="zh-CN" altLang="en-US" sz="3200" smtClean="0"/>
              <a:t>所谓穿越小说，是指一个现代身份或具有现代意识的人进入或本身就“在”一个不属于自己的时空，在时间错置和观念并置的矛盾中重新生活及实现人生价值的行为。</a:t>
            </a:r>
            <a:endParaRPr lang="zh-CN" altLang="en-US" sz="3200" smtClean="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（五）细节的生长</a:t>
            </a:r>
            <a:endParaRPr lang="zh-CN" altLang="en-US" dirty="0" smtClean="0">
              <a:sym typeface="+mn-ea"/>
            </a:endParaRPr>
          </a:p>
        </p:txBody>
      </p:sp>
      <p:sp>
        <p:nvSpPr>
          <p:cNvPr id="7" name="内容占位符 6"/>
          <p:cNvSpPr>
            <a:spLocks noGrp="1"/>
          </p:cNvSpPr>
          <p:nvPr>
            <p:ph idx="1"/>
            <p:custDataLst>
              <p:tags r:id="rId2"/>
            </p:custDataLst>
          </p:nvPr>
        </p:nvSpPr>
        <p:spPr/>
        <p:txBody>
          <a:bodyPr/>
          <a:p>
            <a:pPr marL="0" indent="0">
              <a:buNone/>
            </a:pPr>
            <a:endParaRPr lang="en-US" altLang="zh-CN" dirty="0" smtClean="0"/>
          </a:p>
          <a:p>
            <a:pPr marL="342900" indent="-342900">
              <a:buClr>
                <a:schemeClr val="tx2"/>
              </a:buClr>
              <a:buSzTx/>
              <a:buFont typeface="Wingdings 2" panose="05020102010507070707"/>
              <a:buChar char="ß"/>
            </a:pPr>
            <a:r>
              <a:rPr lang="zh-CN" altLang="en-US" sz="3200" smtClean="0"/>
              <a:t>味觉的故事（《香水》）、健康的故事（《沙床》）、容貌的故事（《漂亮朋友》）、口吃的故事（《国王的演讲》）等，这些故事建立在细节之上，从细节生发出故事点与故事线。</a:t>
            </a:r>
            <a:endParaRPr lang="zh-CN" altLang="en-US" sz="3200" smtClean="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（六）故事机器</a:t>
            </a:r>
            <a:endParaRPr lang="zh-CN" altLang="en-US" dirty="0" smtClean="0">
              <a:sym typeface="+mn-ea"/>
            </a:endParaRPr>
          </a:p>
        </p:txBody>
      </p:sp>
      <p:sp>
        <p:nvSpPr>
          <p:cNvPr id="7" name="内容占位符 6"/>
          <p:cNvSpPr>
            <a:spLocks noGrp="1"/>
          </p:cNvSpPr>
          <p:nvPr>
            <p:ph idx="1"/>
            <p:custDataLst>
              <p:tags r:id="rId2"/>
            </p:custDataLst>
          </p:nvPr>
        </p:nvSpPr>
        <p:spPr>
          <a:xfrm>
            <a:off x="352425" y="1484630"/>
            <a:ext cx="8320405" cy="4613910"/>
          </a:xfrm>
        </p:spPr>
        <p:txBody>
          <a:bodyPr>
            <a:normAutofit lnSpcReduction="20000"/>
          </a:bodyPr>
          <a:p>
            <a:endParaRPr lang="en-US" altLang="zh-CN" dirty="0" smtClean="0"/>
          </a:p>
          <a:p>
            <a:pPr marL="342900" indent="-342900">
              <a:buClr>
                <a:schemeClr val="tx2"/>
              </a:buClr>
              <a:buSzTx/>
              <a:buFont typeface="Wingdings 2" panose="05020102010507070707"/>
              <a:buChar char="ß"/>
            </a:pPr>
            <a:r>
              <a:rPr lang="zh-CN" altLang="en-US" sz="3200" smtClean="0"/>
              <a:t>翁贝托·艾柯在《昨日之岛》讲了这样一个故事：有一个小岛，岛民们为了打发时光，排遣寂寞，他们开发出了一个故事机器。这个机器是一个巨轮，立在村子的广场上。巨轮由六个同心圆构成，每一个圆都能独立转动，第一个圆隔成二十四格，第二个圆三十六格，第三个圆四十八格，第四个圆六十格，第五个圆七十二格，最外面一个圆有八十四格。不同的格子标示不同动作、不同情感、不同状况、不同时间地点。轮子一转动就产生丰富的组合。</a:t>
            </a:r>
            <a:endParaRPr lang="zh-CN" altLang="en-US" sz="3200" smtClean="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en-US" altLang="zh-CN" sz="4000" smtClean="0">
                <a:sym typeface="+mn-ea"/>
              </a:rPr>
              <a:t>“</a:t>
            </a:r>
            <a:r>
              <a:rPr lang="zh-CN" altLang="en-US" sz="4000" smtClean="0">
                <a:sym typeface="+mn-ea"/>
              </a:rPr>
              <a:t>讲故事</a:t>
            </a:r>
            <a:r>
              <a:rPr lang="en-US" altLang="zh-CN" sz="4000" smtClean="0">
                <a:sym typeface="+mn-ea"/>
              </a:rPr>
              <a:t>”</a:t>
            </a:r>
            <a:r>
              <a:rPr lang="zh-CN" altLang="en-US" sz="4000" smtClean="0">
                <a:sym typeface="+mn-ea"/>
              </a:rPr>
              <a:t>实质</a:t>
            </a:r>
            <a:endParaRPr lang="zh-CN" altLang="en-US" sz="4000" b="1" dirty="0" smtClean="0">
              <a:solidFill>
                <a:srgbClr val="0070C0"/>
              </a:solidFill>
              <a:sym typeface="+mn-ea"/>
            </a:endParaRPr>
          </a:p>
        </p:txBody>
      </p:sp>
      <p:sp>
        <p:nvSpPr>
          <p:cNvPr id="7" name="内容占位符 6"/>
          <p:cNvSpPr>
            <a:spLocks noGrp="1"/>
          </p:cNvSpPr>
          <p:nvPr>
            <p:ph idx="1"/>
            <p:custDataLst>
              <p:tags r:id="rId2"/>
            </p:custDataLst>
          </p:nvPr>
        </p:nvSpPr>
        <p:spPr>
          <a:xfrm>
            <a:off x="379095" y="1214755"/>
            <a:ext cx="8398510" cy="5147310"/>
          </a:xfrm>
        </p:spPr>
        <p:txBody>
          <a:bodyPr>
            <a:normAutofit lnSpcReduction="10000"/>
          </a:bodyPr>
          <a:p>
            <a:endParaRPr lang="en-US" altLang="zh-CN" dirty="0" smtClean="0"/>
          </a:p>
          <a:p>
            <a:pPr marL="342900" indent="-342900">
              <a:buClr>
                <a:schemeClr val="tx2"/>
              </a:buClr>
              <a:buSzTx/>
              <a:buFont typeface="Wingdings 2" panose="05020102010507070707"/>
              <a:buChar char="ß"/>
            </a:pPr>
            <a:r>
              <a:rPr lang="en-US" altLang="zh-CN" sz="2800" smtClean="0"/>
              <a:t>1.</a:t>
            </a:r>
            <a:r>
              <a:rPr lang="zh-CN" altLang="en-US" sz="2800" smtClean="0"/>
              <a:t>主人公的确定：这是谁的故事？</a:t>
            </a:r>
            <a:endParaRPr lang="zh-CN" altLang="en-US" sz="2800" smtClean="0"/>
          </a:p>
          <a:p>
            <a:pPr marL="342900" indent="-342900">
              <a:buClr>
                <a:schemeClr val="tx2"/>
              </a:buClr>
              <a:buSzTx/>
              <a:buFont typeface="Wingdings 2" panose="05020102010507070707"/>
              <a:buChar char="ß"/>
            </a:pPr>
            <a:r>
              <a:rPr lang="en-US" altLang="zh-CN" sz="2800" smtClean="0"/>
              <a:t>2.事件顺序的编排</a:t>
            </a:r>
            <a:r>
              <a:rPr lang="zh-CN" altLang="en-US" sz="2800" smtClean="0"/>
              <a:t>：故事如何发展的？结果如何？</a:t>
            </a:r>
            <a:endParaRPr lang="zh-CN" altLang="en-US" sz="2800" smtClean="0"/>
          </a:p>
          <a:p>
            <a:pPr marL="342900" indent="-342900">
              <a:buClr>
                <a:schemeClr val="tx2"/>
              </a:buClr>
              <a:buSzTx/>
              <a:buFont typeface="Wingdings 2" panose="05020102010507070707"/>
              <a:buChar char="ß"/>
            </a:pPr>
            <a:r>
              <a:rPr lang="en-US" altLang="zh-CN" sz="2800" smtClean="0"/>
              <a:t>3.冲突的设置</a:t>
            </a:r>
            <a:r>
              <a:rPr lang="zh-CN" altLang="en-US" sz="2800" smtClean="0"/>
              <a:t>：事件为什么发生?内驱力是什么？</a:t>
            </a:r>
            <a:endParaRPr lang="zh-CN" altLang="en-US" sz="2800" smtClean="0"/>
          </a:p>
          <a:p>
            <a:pPr marL="342900" indent="-342900">
              <a:buClr>
                <a:schemeClr val="tx2"/>
              </a:buClr>
              <a:buSzTx/>
              <a:buFont typeface="Wingdings 2" panose="05020102010507070707"/>
              <a:buChar char="ß"/>
            </a:pPr>
            <a:r>
              <a:rPr lang="en-US" altLang="zh-CN" sz="2800" smtClean="0"/>
              <a:t>4.悬念的设置</a:t>
            </a:r>
            <a:r>
              <a:rPr lang="zh-CN" altLang="en-US" sz="2800" smtClean="0"/>
              <a:t>：阻碍事件发展的因素是什么?</a:t>
            </a:r>
            <a:endParaRPr lang="zh-CN" altLang="en-US" sz="2800" smtClean="0"/>
          </a:p>
          <a:p>
            <a:pPr marL="342900" indent="-342900">
              <a:buClr>
                <a:schemeClr val="tx2"/>
              </a:buClr>
              <a:buSzTx/>
              <a:buFont typeface="Wingdings 2" panose="05020102010507070707"/>
              <a:buChar char="ß"/>
            </a:pPr>
            <a:r>
              <a:rPr lang="en-US" altLang="zh-CN" sz="2800" smtClean="0"/>
              <a:t>5.视角/视点的选择</a:t>
            </a:r>
            <a:r>
              <a:rPr lang="zh-CN" altLang="en-US" sz="2800" smtClean="0"/>
              <a:t>：谁来叙述这个故事比较合适？</a:t>
            </a:r>
            <a:endParaRPr lang="zh-CN" altLang="en-US" sz="2800" smtClean="0"/>
          </a:p>
          <a:p>
            <a:pPr marL="342900" indent="-342900">
              <a:buClr>
                <a:schemeClr val="tx2"/>
              </a:buClr>
              <a:buSzTx/>
              <a:buFont typeface="Wingdings 2" panose="05020102010507070707"/>
              <a:buChar char="ß"/>
            </a:pPr>
            <a:r>
              <a:rPr lang="en-US" altLang="zh-CN" sz="2800" smtClean="0"/>
              <a:t>6.移情</a:t>
            </a:r>
            <a:r>
              <a:rPr lang="zh-CN" altLang="en-US" sz="2800" smtClean="0"/>
              <a:t>：准备让读者喜欢谁？</a:t>
            </a:r>
            <a:endParaRPr lang="zh-CN" altLang="en-US" sz="2800" smtClean="0"/>
          </a:p>
          <a:p>
            <a:pPr marL="342900" indent="-342900">
              <a:buClr>
                <a:schemeClr val="tx2"/>
              </a:buClr>
              <a:buSzTx/>
              <a:buFont typeface="Wingdings 2" panose="05020102010507070707"/>
              <a:buChar char="ß"/>
            </a:pPr>
            <a:r>
              <a:rPr lang="en-US" altLang="zh-CN" sz="2800" smtClean="0"/>
              <a:t>7.声音</a:t>
            </a:r>
            <a:r>
              <a:rPr lang="zh-CN" altLang="en-US" sz="2800" smtClean="0"/>
              <a:t>：有必要暴露作者自己的态度吗？</a:t>
            </a:r>
            <a:endParaRPr lang="zh-CN" altLang="en-US" sz="2800" smtClean="0"/>
          </a:p>
          <a:p>
            <a:pPr marL="342900" indent="-342900">
              <a:buClr>
                <a:schemeClr val="tx2"/>
              </a:buClr>
              <a:buSzTx/>
              <a:buFont typeface="Wingdings 2" panose="05020102010507070707"/>
              <a:buChar char="ß"/>
            </a:pPr>
            <a:r>
              <a:rPr lang="en-US" altLang="zh-CN" sz="2800" smtClean="0"/>
              <a:t>8.类型</a:t>
            </a:r>
            <a:r>
              <a:rPr lang="zh-CN" altLang="en-US" sz="2800" smtClean="0"/>
              <a:t>：怎么样让自己的故事脱颖而出？</a:t>
            </a:r>
            <a:endParaRPr lang="zh-CN" altLang="en-US" sz="2800" smtClean="0"/>
          </a:p>
          <a:p>
            <a:pPr marL="342900" indent="-342900">
              <a:buClr>
                <a:schemeClr val="tx2"/>
              </a:buClr>
              <a:buSzTx/>
              <a:buFont typeface="Wingdings 2" panose="05020102010507070707"/>
              <a:buChar char="ß"/>
            </a:pPr>
            <a:r>
              <a:rPr lang="en-US" altLang="zh-CN" sz="2800" smtClean="0"/>
              <a:t>9.马甲</a:t>
            </a:r>
            <a:r>
              <a:rPr lang="zh-CN" altLang="en-US" sz="2800" smtClean="0"/>
              <a:t>：用什么文体表达效果才最优化？</a:t>
            </a:r>
            <a:endParaRPr lang="zh-CN" altLang="en-US" sz="2800" smtClean="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讲故事技巧</a:t>
            </a:r>
            <a:endParaRPr lang="zh-CN" altLang="en-US" sz="4000" dirty="0" smtClean="0">
              <a:sym typeface="+mn-ea"/>
            </a:endParaRPr>
          </a:p>
        </p:txBody>
      </p:sp>
      <p:sp>
        <p:nvSpPr>
          <p:cNvPr id="7" name="内容占位符 6"/>
          <p:cNvSpPr>
            <a:spLocks noGrp="1"/>
          </p:cNvSpPr>
          <p:nvPr>
            <p:ph idx="1"/>
            <p:custDataLst>
              <p:tags r:id="rId2"/>
            </p:custDataLst>
          </p:nvPr>
        </p:nvSpPr>
        <p:spPr/>
        <p:txBody>
          <a:bodyPr>
            <a:normAutofit lnSpcReduction="20000"/>
          </a:bodyPr>
          <a:p>
            <a:endParaRPr lang="en-US" altLang="zh-CN" dirty="0" smtClean="0"/>
          </a:p>
          <a:p>
            <a:pPr marL="342900" indent="-342900">
              <a:buClr>
                <a:schemeClr val="tx2"/>
              </a:buClr>
              <a:buSzTx/>
              <a:buFont typeface="Wingdings 2" panose="05020102010507070707"/>
              <a:buChar char="ß"/>
            </a:pPr>
            <a:r>
              <a:rPr lang="zh-CN" altLang="en-US" sz="3600" b="1" smtClean="0">
                <a:solidFill>
                  <a:srgbClr val="0070C0"/>
                </a:solidFill>
              </a:rPr>
              <a:t>1.“写你知道的”</a:t>
            </a:r>
            <a:endParaRPr lang="zh-CN" altLang="en-US" sz="3600" b="1" smtClean="0">
              <a:solidFill>
                <a:srgbClr val="0070C0"/>
              </a:solidFill>
            </a:endParaRPr>
          </a:p>
          <a:p>
            <a:pPr marL="342900" indent="-342900">
              <a:buClr>
                <a:schemeClr val="tx2"/>
              </a:buClr>
              <a:buSzTx/>
              <a:buFont typeface="Wingdings 2" panose="05020102010507070707"/>
              <a:buChar char="ß"/>
            </a:pPr>
            <a:r>
              <a:rPr lang="zh-CN" altLang="en-US" sz="3200" smtClean="0"/>
              <a:t>首先，“所有的小说都是自传性质的。然而总有一些幸运的作者能够继续将他们经历中的部分内容不断进行加工重组，再现为一系列的、长长的、令人满意的书和故事”（布兰德）</a:t>
            </a:r>
            <a:endParaRPr lang="zh-CN" altLang="en-US" sz="3200" smtClean="0"/>
          </a:p>
          <a:p>
            <a:pPr marL="342900" indent="-342900">
              <a:buClr>
                <a:schemeClr val="tx2"/>
              </a:buClr>
              <a:buSzTx/>
              <a:buFont typeface="Wingdings 2" panose="05020102010507070707"/>
              <a:buChar char="ß"/>
            </a:pPr>
            <a:r>
              <a:rPr lang="zh-CN" altLang="en-US" sz="3200" smtClean="0"/>
              <a:t>其次，你可以向自己学习，如契诃夫所说，“我所学到的有关人性的一切都是从我自己这儿学来的”。</a:t>
            </a:r>
            <a:endParaRPr lang="zh-CN" altLang="en-US" sz="3200" smtClean="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custDataLst>
              <p:tags r:id="rId1"/>
            </p:custDataLst>
          </p:nvPr>
        </p:nvSpPr>
        <p:spPr>
          <a:xfrm>
            <a:off x="0" y="282575"/>
            <a:ext cx="7886700" cy="681990"/>
          </a:xfrm>
        </p:spPr>
        <p:txBody>
          <a:bodyPr>
            <a:normAutofit/>
          </a:bodyPr>
          <a:p>
            <a:r>
              <a:rPr lang="en-US" altLang="zh-CN" smtClean="0"/>
              <a:t>LOREM IPSUM DOLOR</a:t>
            </a:r>
            <a:endParaRPr lang="en-US" altLang="zh-CN" dirty="0" smtClean="0"/>
          </a:p>
        </p:txBody>
      </p:sp>
      <p:sp>
        <p:nvSpPr>
          <p:cNvPr id="7" name="内容占位符 6"/>
          <p:cNvSpPr>
            <a:spLocks noGrp="1"/>
          </p:cNvSpPr>
          <p:nvPr>
            <p:ph idx="1"/>
            <p:custDataLst>
              <p:tags r:id="rId2"/>
            </p:custDataLst>
          </p:nvPr>
        </p:nvSpPr>
        <p:spPr>
          <a:xfrm>
            <a:off x="351790" y="1254760"/>
            <a:ext cx="8360410" cy="4964430"/>
          </a:xfrm>
        </p:spPr>
        <p:txBody>
          <a:bodyPr>
            <a:noAutofit/>
          </a:bodyPr>
          <a:p>
            <a:endParaRPr lang="en-US" altLang="zh-CN" dirty="0" smtClean="0"/>
          </a:p>
          <a:p>
            <a:pPr marL="342900" indent="-342900">
              <a:buClr>
                <a:schemeClr val="tx2"/>
              </a:buClr>
              <a:buSzTx/>
              <a:buFont typeface="Wingdings 2" panose="05020102010507070707"/>
              <a:buChar char="ß"/>
            </a:pPr>
            <a:r>
              <a:rPr lang="zh-CN" altLang="en-US" sz="3600" b="1" smtClean="0">
                <a:solidFill>
                  <a:srgbClr val="0070C0"/>
                </a:solidFill>
              </a:rPr>
              <a:t>2.“找到自己的声音”</a:t>
            </a:r>
            <a:endParaRPr lang="zh-CN" altLang="en-US" sz="3600" b="1" smtClean="0">
              <a:solidFill>
                <a:srgbClr val="0070C0"/>
              </a:solidFill>
            </a:endParaRPr>
          </a:p>
          <a:p>
            <a:pPr marL="342900" indent="-342900">
              <a:buClr>
                <a:schemeClr val="tx2"/>
              </a:buClr>
              <a:buSzTx/>
              <a:buFont typeface="Wingdings 2" panose="05020102010507070707"/>
              <a:buChar char="ß"/>
            </a:pPr>
            <a:r>
              <a:rPr lang="zh-CN" altLang="en-US" sz="3200" smtClean="0"/>
              <a:t>你应以自己的方式去写自己的故事。但是这个自己，包括你生活的土地、你深厚的传统、你的地方性。</a:t>
            </a:r>
            <a:endParaRPr lang="zh-CN" altLang="en-US" sz="3200" smtClean="0"/>
          </a:p>
          <a:p>
            <a:pPr marL="342900" indent="-342900">
              <a:buClr>
                <a:schemeClr val="tx2"/>
              </a:buClr>
              <a:buSzTx/>
              <a:buFont typeface="Wingdings 2" panose="05020102010507070707"/>
              <a:buChar char="ß"/>
            </a:pPr>
            <a:r>
              <a:rPr lang="zh-CN" altLang="en-US" sz="3600" b="1" smtClean="0">
                <a:solidFill>
                  <a:srgbClr val="0070C0"/>
                </a:solidFill>
              </a:rPr>
              <a:t>3.遵循文体规范与类型成规</a:t>
            </a:r>
            <a:endParaRPr lang="zh-CN" altLang="en-US" sz="3600" b="1" smtClean="0">
              <a:solidFill>
                <a:srgbClr val="0070C0"/>
              </a:solidFill>
            </a:endParaRPr>
          </a:p>
          <a:p>
            <a:pPr marL="342900" indent="-342900">
              <a:buClr>
                <a:schemeClr val="tx2"/>
              </a:buClr>
              <a:buSzTx/>
              <a:buFont typeface="Wingdings 2" panose="05020102010507070707"/>
              <a:buChar char="ß"/>
            </a:pPr>
            <a:r>
              <a:rPr lang="zh-CN" altLang="en-US" sz="3200" smtClean="0"/>
              <a:t>故事有三种，一种是用于耳朵“听”的故事，比如评书、三言二拍；一种是用于内心语言“读”的故事，比如小说；一种是用于眼睛“看”的故事，比如影视。</a:t>
            </a:r>
            <a:endParaRPr lang="zh-CN" altLang="en-US" sz="3200" smtClean="0"/>
          </a:p>
          <a:p>
            <a:pPr marL="342900" indent="-342900">
              <a:buClr>
                <a:schemeClr val="tx2"/>
              </a:buClr>
              <a:buSzTx/>
              <a:buFont typeface="Wingdings 2" panose="05020102010507070707"/>
              <a:buChar char="ß"/>
            </a:pPr>
            <a:endParaRPr lang="zh-CN" altLang="en-US" sz="3200" smtClean="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dirty="0" smtClean="0"/>
              <a:t>导语</a:t>
            </a:r>
            <a:endParaRPr lang="zh-CN" altLang="en-US" sz="4000" dirty="0" smtClean="0"/>
          </a:p>
        </p:txBody>
      </p:sp>
      <p:sp>
        <p:nvSpPr>
          <p:cNvPr id="7" name="内容占位符 6"/>
          <p:cNvSpPr>
            <a:spLocks noGrp="1"/>
          </p:cNvSpPr>
          <p:nvPr>
            <p:ph idx="1"/>
            <p:custDataLst>
              <p:tags r:id="rId2"/>
            </p:custDataLst>
          </p:nvPr>
        </p:nvSpPr>
        <p:spPr/>
        <p:txBody>
          <a:bodyPr/>
          <a:p>
            <a:pPr marL="0" indent="0">
              <a:buNone/>
            </a:pPr>
            <a:endParaRPr lang="zh-CN" altLang="en-US" smtClean="0">
              <a:sym typeface="+mn-ea"/>
            </a:endParaRPr>
          </a:p>
          <a:p>
            <a:pPr marL="342900" indent="-342900">
              <a:buClr>
                <a:schemeClr val="tx2"/>
              </a:buClr>
              <a:buSzTx/>
              <a:buFont typeface="Wingdings 2" panose="05020102010507070707"/>
              <a:buChar char="ß"/>
            </a:pPr>
            <a:r>
              <a:rPr lang="zh-CN" altLang="en-US" sz="3600" smtClean="0">
                <a:sym typeface="+mn-ea"/>
              </a:rPr>
              <a:t>我们接触一部作品，首先在意的是故事的完整、曲折、有趣与否，其次才是故事的讲述。</a:t>
            </a:r>
            <a:endParaRPr lang="zh-CN" altLang="en-US" sz="3600" smtClean="0">
              <a:sym typeface="+mn-ea"/>
            </a:endParaRPr>
          </a:p>
          <a:p>
            <a:pPr marL="342900" indent="-342900">
              <a:buClr>
                <a:schemeClr val="tx2"/>
              </a:buClr>
              <a:buSzTx/>
              <a:buFont typeface="Wingdings 2" panose="05020102010507070707"/>
              <a:buChar char="ß"/>
            </a:pPr>
            <a:endParaRPr lang="zh-CN" altLang="en-US" smtClean="0">
              <a:sym typeface="+mn-ea"/>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idx="4294967295"/>
            <p:custDataLst>
              <p:tags r:id="rId1"/>
            </p:custDataLst>
          </p:nvPr>
        </p:nvSpPr>
        <p:spPr>
          <a:xfrm>
            <a:off x="0" y="282575"/>
            <a:ext cx="7886700" cy="681990"/>
          </a:xfrm>
        </p:spPr>
        <p:txBody>
          <a:bodyPr>
            <a:normAutofit/>
          </a:bodyPr>
          <a:p>
            <a:r>
              <a:rPr lang="en-US" altLang="zh-CN" smtClean="0"/>
              <a:t>LOREM IPSUM DOLOR</a:t>
            </a:r>
            <a:endParaRPr lang="en-US" altLang="zh-CN" dirty="0" smtClean="0"/>
          </a:p>
        </p:txBody>
      </p:sp>
      <p:sp>
        <p:nvSpPr>
          <p:cNvPr id="7" name="内容占位符 6"/>
          <p:cNvSpPr>
            <a:spLocks noGrp="1"/>
          </p:cNvSpPr>
          <p:nvPr>
            <p:ph idx="1"/>
            <p:custDataLst>
              <p:tags r:id="rId2"/>
            </p:custDataLst>
          </p:nvPr>
        </p:nvSpPr>
        <p:spPr/>
        <p:txBody>
          <a:bodyPr>
            <a:normAutofit/>
          </a:bodyPr>
          <a:p>
            <a:endParaRPr lang="en-US" altLang="zh-CN" dirty="0" smtClean="0"/>
          </a:p>
          <a:p>
            <a:pPr marL="342900" indent="-342900">
              <a:buClr>
                <a:schemeClr val="tx2"/>
              </a:buClr>
              <a:buSzTx/>
              <a:buFont typeface="Wingdings 2" panose="05020102010507070707"/>
              <a:buChar char="ß"/>
            </a:pPr>
            <a:r>
              <a:rPr lang="zh-CN" altLang="en-US" sz="3600" b="1" smtClean="0">
                <a:solidFill>
                  <a:srgbClr val="0070C0"/>
                </a:solidFill>
              </a:rPr>
              <a:t>4.写作辩证法</a:t>
            </a:r>
            <a:endParaRPr lang="zh-CN" altLang="en-US" sz="3600" b="1" smtClean="0">
              <a:solidFill>
                <a:srgbClr val="0070C0"/>
              </a:solidFill>
            </a:endParaRPr>
          </a:p>
          <a:p>
            <a:pPr marL="342900" indent="-342900">
              <a:buClr>
                <a:schemeClr val="tx2"/>
              </a:buClr>
              <a:buSzTx/>
              <a:buFont typeface="Wingdings 2" panose="05020102010507070707"/>
              <a:buChar char="ß"/>
            </a:pPr>
            <a:r>
              <a:rPr lang="zh-CN" altLang="en-US" sz="3200" smtClean="0"/>
              <a:t>我们总能在经典故事里看到这样的辩证法：若是要写幸福，就先写苦难；如果要写失败，就先写成功；如果要写爱，就先写不爱……反过来也成立。</a:t>
            </a:r>
            <a:endParaRPr lang="zh-CN" altLang="en-US" sz="3200" smtClean="0"/>
          </a:p>
          <a:p>
            <a:pPr marL="342900" indent="-342900">
              <a:buClr>
                <a:schemeClr val="tx2"/>
              </a:buClr>
              <a:buSzTx/>
              <a:buFont typeface="Wingdings 2" panose="05020102010507070707"/>
              <a:buChar char="ß"/>
            </a:pPr>
            <a:r>
              <a:rPr lang="zh-CN" altLang="en-US" sz="3600" b="1" smtClean="0">
                <a:solidFill>
                  <a:srgbClr val="0070C0"/>
                </a:solidFill>
              </a:rPr>
              <a:t>5.量体裁衣</a:t>
            </a:r>
            <a:endParaRPr lang="zh-CN" altLang="en-US" sz="3600" b="1" smtClean="0">
              <a:solidFill>
                <a:srgbClr val="0070C0"/>
              </a:solidFill>
            </a:endParaRPr>
          </a:p>
          <a:p>
            <a:pPr marL="342900" indent="-342900">
              <a:buClr>
                <a:schemeClr val="tx2"/>
              </a:buClr>
              <a:buSzTx/>
              <a:buFont typeface="Wingdings 2" panose="05020102010507070707"/>
              <a:buChar char="ß"/>
            </a:pPr>
            <a:r>
              <a:rPr lang="zh-CN" altLang="en-US" sz="3200" smtClean="0"/>
              <a:t>给自己的故事选择一个合适的视角、叙述者，它会大放异彩。</a:t>
            </a:r>
            <a:endParaRPr lang="zh-CN" altLang="en-US" sz="3200" smtClean="0"/>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t>工坊活动</a:t>
            </a:r>
            <a:endParaRPr lang="zh-CN" altLang="en-US" sz="4000" smtClean="0"/>
          </a:p>
        </p:txBody>
      </p:sp>
      <p:sp>
        <p:nvSpPr>
          <p:cNvPr id="7" name="内容占位符 6"/>
          <p:cNvSpPr>
            <a:spLocks noGrp="1"/>
          </p:cNvSpPr>
          <p:nvPr>
            <p:ph idx="1"/>
            <p:custDataLst>
              <p:tags r:id="rId2"/>
            </p:custDataLst>
          </p:nvPr>
        </p:nvSpPr>
        <p:spPr/>
        <p:txBody>
          <a:bodyPr>
            <a:normAutofit lnSpcReduction="20000"/>
          </a:bodyPr>
          <a:p>
            <a:endParaRPr lang="en-US" altLang="zh-CN" dirty="0" smtClean="0"/>
          </a:p>
          <a:p>
            <a:pPr marL="342900" indent="-342900">
              <a:buClr>
                <a:schemeClr val="tx2"/>
              </a:buClr>
              <a:buSzTx/>
              <a:buFont typeface="Wingdings 2" panose="05020102010507070707"/>
              <a:buChar char="ß"/>
            </a:pPr>
            <a:r>
              <a:rPr lang="zh-CN" altLang="en-US" sz="3200" smtClean="0"/>
              <a:t>一、构思或检查。构思一个故事，或者</a:t>
            </a:r>
            <a:r>
              <a:rPr lang="zh-CN" altLang="en-US" sz="3200" smtClean="0">
                <a:sym typeface="+mn-ea"/>
              </a:rPr>
              <a:t>对照故事元素</a:t>
            </a:r>
            <a:r>
              <a:rPr lang="zh-CN" altLang="en-US" sz="3200" smtClean="0"/>
              <a:t>，检查带进工作坊的故事。</a:t>
            </a:r>
            <a:endParaRPr lang="zh-CN" altLang="en-US" sz="3200" smtClean="0"/>
          </a:p>
          <a:p>
            <a:pPr marL="342900" indent="-342900">
              <a:buClr>
                <a:schemeClr val="tx2"/>
              </a:buClr>
              <a:buSzTx/>
              <a:buFont typeface="Wingdings 2" panose="05020102010507070707"/>
              <a:buChar char="ß"/>
            </a:pPr>
            <a:r>
              <a:rPr lang="zh-CN" altLang="en-US" sz="3200" smtClean="0"/>
              <a:t>二、讲述一个“我”的故事。尝试这样的设想：好莱坞正在制作一部关于我生活的电影，这将包括哪些场景？</a:t>
            </a:r>
            <a:endParaRPr lang="zh-CN" altLang="en-US" sz="3200" smtClean="0"/>
          </a:p>
          <a:p>
            <a:pPr marL="342900" indent="-342900">
              <a:buClr>
                <a:schemeClr val="tx2"/>
              </a:buClr>
              <a:buSzTx/>
              <a:buFont typeface="Wingdings 2" panose="05020102010507070707"/>
              <a:buChar char="ß"/>
            </a:pPr>
            <a:r>
              <a:rPr lang="zh-CN" altLang="en-US" sz="3200" smtClean="0"/>
              <a:t>三、整理故事。选择一部自己喜爱、熟悉的作品，整理故事要素。</a:t>
            </a:r>
            <a:endParaRPr lang="zh-CN" altLang="en-US" sz="3200" smtClean="0"/>
          </a:p>
          <a:p>
            <a:pPr marL="342900" indent="-342900">
              <a:buClr>
                <a:schemeClr val="tx2"/>
              </a:buClr>
              <a:buSzTx/>
              <a:buFont typeface="Wingdings 2" panose="05020102010507070707"/>
              <a:buChar char="ß"/>
            </a:pPr>
            <a:r>
              <a:rPr lang="zh-CN" altLang="en-US" sz="3200" smtClean="0"/>
              <a:t>四、默写故事。</a:t>
            </a:r>
            <a:endParaRPr lang="zh-CN" altLang="en-US" sz="3200" smtClean="0"/>
          </a:p>
          <a:p>
            <a:pPr marL="342900" indent="-342900">
              <a:buClr>
                <a:schemeClr val="tx2"/>
              </a:buClr>
              <a:buSzTx/>
              <a:buFont typeface="Wingdings 2" panose="05020102010507070707"/>
              <a:buChar char="ß"/>
            </a:pPr>
            <a:r>
              <a:rPr lang="zh-CN" altLang="en-US" sz="3200" smtClean="0"/>
              <a:t>五、改写故事。</a:t>
            </a:r>
            <a:endParaRPr lang="zh-CN" altLang="en-US" sz="3200" smtClean="0"/>
          </a:p>
          <a:p>
            <a:pPr marL="342900" indent="-342900">
              <a:buClr>
                <a:schemeClr val="tx2"/>
              </a:buClr>
              <a:buSzTx/>
              <a:buFont typeface="Wingdings 2" panose="05020102010507070707"/>
              <a:buChar char="ß"/>
            </a:pPr>
            <a:endParaRPr lang="zh-CN" altLang="en-US" sz="3200" smtClean="0"/>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延展阅读</a:t>
            </a:r>
            <a:endParaRPr lang="zh-CN" altLang="en-US" sz="4000" smtClean="0">
              <a:sym typeface="+mn-ea"/>
            </a:endParaRPr>
          </a:p>
        </p:txBody>
      </p:sp>
      <p:sp>
        <p:nvSpPr>
          <p:cNvPr id="7" name="内容占位符 6"/>
          <p:cNvSpPr>
            <a:spLocks noGrp="1"/>
          </p:cNvSpPr>
          <p:nvPr>
            <p:ph idx="1"/>
            <p:custDataLst>
              <p:tags r:id="rId2"/>
            </p:custDataLst>
          </p:nvPr>
        </p:nvSpPr>
        <p:spPr/>
        <p:txBody>
          <a:bodyPr/>
          <a:p>
            <a:pPr marL="0" indent="0">
              <a:buNone/>
            </a:pPr>
            <a:endParaRPr lang="en-US" altLang="zh-CN" dirty="0" smtClean="0"/>
          </a:p>
          <a:p>
            <a:pPr marL="342900" indent="-342900">
              <a:buClr>
                <a:schemeClr val="tx2"/>
              </a:buClr>
              <a:buSzTx/>
              <a:buFont typeface="Wingdings 2" panose="05020102010507070707"/>
              <a:buChar char="ß"/>
            </a:pPr>
            <a:r>
              <a:rPr lang="zh-CN" altLang="en-US" sz="3200" smtClean="0"/>
              <a:t>1.许道军：《故事工坊》，中国人民大学出版社2015年版。</a:t>
            </a:r>
            <a:endParaRPr lang="zh-CN" altLang="en-US" sz="3200" smtClean="0"/>
          </a:p>
          <a:p>
            <a:pPr marL="342900" indent="-342900">
              <a:buClr>
                <a:schemeClr val="tx2"/>
              </a:buClr>
              <a:buSzTx/>
              <a:buFont typeface="Wingdings 2" panose="05020102010507070707"/>
              <a:buChar char="ß"/>
            </a:pPr>
            <a:r>
              <a:rPr lang="zh-CN" altLang="en-US" sz="3200" smtClean="0"/>
              <a:t>2. 杨照：《故事效应——创意与创价》，辽宁教育出版社2011年版。</a:t>
            </a:r>
            <a:endParaRPr lang="zh-CN" altLang="en-US" sz="3200" smtClean="0"/>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t>第一节 故事材质</a:t>
            </a:r>
            <a:endParaRPr lang="zh-CN" altLang="en-US" sz="4000" smtClean="0"/>
          </a:p>
        </p:txBody>
      </p:sp>
      <p:sp>
        <p:nvSpPr>
          <p:cNvPr id="7" name="内容占位符 6"/>
          <p:cNvSpPr>
            <a:spLocks noGrp="1"/>
          </p:cNvSpPr>
          <p:nvPr>
            <p:ph idx="1"/>
            <p:custDataLst>
              <p:tags r:id="rId2"/>
            </p:custDataLst>
          </p:nvPr>
        </p:nvSpPr>
        <p:spPr/>
        <p:txBody>
          <a:bodyPr/>
          <a:p>
            <a:pPr marL="0" indent="0">
              <a:buNone/>
            </a:pPr>
            <a:endParaRPr lang="en-US" altLang="zh-CN" sz="3200" dirty="0" smtClean="0"/>
          </a:p>
          <a:p>
            <a:pPr marL="342900" indent="-342900">
              <a:buClr>
                <a:schemeClr val="tx2"/>
              </a:buClr>
              <a:buSzTx/>
              <a:buFont typeface="Wingdings 2" panose="05020102010507070707"/>
              <a:buChar char="ß"/>
            </a:pPr>
            <a:r>
              <a:rPr lang="zh-CN" altLang="en-US" sz="3200" smtClean="0"/>
              <a:t>文体解析</a:t>
            </a:r>
            <a:endParaRPr lang="zh-CN" altLang="en-US" sz="3200" smtClean="0"/>
          </a:p>
          <a:p>
            <a:pPr marL="342900" indent="-342900">
              <a:buClr>
                <a:schemeClr val="tx2"/>
              </a:buClr>
              <a:buSzTx/>
              <a:buFont typeface="Wingdings 2" panose="05020102010507070707"/>
              <a:buChar char="ß"/>
            </a:pPr>
            <a:r>
              <a:rPr lang="zh-CN" altLang="en-US" sz="3200" smtClean="0">
                <a:sym typeface="+mn-ea"/>
              </a:rPr>
              <a:t>故事材质</a:t>
            </a:r>
            <a:endParaRPr lang="zh-CN" altLang="en-US" sz="3200" smtClean="0">
              <a:sym typeface="+mn-ea"/>
            </a:endParaRPr>
          </a:p>
          <a:p>
            <a:pPr marL="342900" indent="-342900">
              <a:buClr>
                <a:schemeClr val="tx2"/>
              </a:buClr>
              <a:buSzTx/>
              <a:buFont typeface="Wingdings 2" panose="05020102010507070707"/>
              <a:buChar char="ß"/>
            </a:pPr>
            <a:r>
              <a:rPr lang="zh-CN" altLang="en-US" sz="3200" smtClean="0">
                <a:sym typeface="+mn-ea"/>
              </a:rPr>
              <a:t>故事实质</a:t>
            </a:r>
            <a:endParaRPr lang="zh-CN" altLang="en-US" sz="3200" smtClean="0">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文体解析</a:t>
            </a:r>
            <a:endParaRPr lang="zh-CN" altLang="en-US" sz="4000" dirty="0" smtClean="0">
              <a:sym typeface="+mn-ea"/>
            </a:endParaRPr>
          </a:p>
        </p:txBody>
      </p:sp>
      <p:sp>
        <p:nvSpPr>
          <p:cNvPr id="7" name="内容占位符 6"/>
          <p:cNvSpPr>
            <a:spLocks noGrp="1"/>
          </p:cNvSpPr>
          <p:nvPr>
            <p:ph idx="1"/>
            <p:custDataLst>
              <p:tags r:id="rId2"/>
            </p:custDataLst>
          </p:nvPr>
        </p:nvSpPr>
        <p:spPr/>
        <p:txBody>
          <a:bodyPr/>
          <a:p>
            <a:endParaRPr lang="en-US" altLang="zh-CN" dirty="0" smtClean="0"/>
          </a:p>
          <a:p>
            <a:pPr marL="342900" indent="-342900">
              <a:buClr>
                <a:schemeClr val="tx2"/>
              </a:buClr>
              <a:buSzTx/>
              <a:buFont typeface="Wingdings 2" panose="05020102010507070707"/>
              <a:buChar char="ß"/>
            </a:pPr>
            <a:r>
              <a:rPr lang="zh-CN" altLang="en-US" sz="3200" smtClean="0"/>
              <a:t>在创意写作语境中，故事指“一系列事件”。</a:t>
            </a:r>
            <a:endParaRPr lang="zh-CN" altLang="en-US" sz="3200" smtClean="0"/>
          </a:p>
          <a:p>
            <a:pPr marL="342900" indent="-342900">
              <a:buClr>
                <a:schemeClr val="tx2"/>
              </a:buClr>
              <a:buSzTx/>
              <a:buFont typeface="Wingdings 2" panose="05020102010507070707"/>
              <a:buChar char="ß"/>
            </a:pPr>
            <a:r>
              <a:rPr lang="zh-CN" altLang="en-US" sz="3200" smtClean="0"/>
              <a:t>故事即是真实或虚构的、作为话语对象的接连发生的事件，或者从已有作品文本中抽取出来并按时间顺序与逻辑关系重新构造的事件。</a:t>
            </a:r>
            <a:endParaRPr lang="zh-CN" altLang="en-US" sz="3200"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故事材质</a:t>
            </a:r>
            <a:endParaRPr lang="zh-CN" altLang="en-US" sz="4000" dirty="0" smtClean="0">
              <a:sym typeface="+mn-ea"/>
            </a:endParaRPr>
          </a:p>
        </p:txBody>
      </p:sp>
      <p:sp>
        <p:nvSpPr>
          <p:cNvPr id="7" name="内容占位符 6"/>
          <p:cNvSpPr>
            <a:spLocks noGrp="1"/>
          </p:cNvSpPr>
          <p:nvPr>
            <p:ph idx="1"/>
            <p:custDataLst>
              <p:tags r:id="rId2"/>
            </p:custDataLst>
          </p:nvPr>
        </p:nvSpPr>
        <p:spPr/>
        <p:txBody>
          <a:bodyPr/>
          <a:p>
            <a:endParaRPr lang="zh-CN" altLang="en-US" smtClean="0"/>
          </a:p>
          <a:p>
            <a:pPr marL="342900" indent="-342900">
              <a:buClr>
                <a:schemeClr val="tx2"/>
              </a:buClr>
              <a:buSzTx/>
              <a:buFont typeface="Wingdings 2" panose="05020102010507070707"/>
              <a:buChar char="ß"/>
            </a:pPr>
            <a:r>
              <a:rPr lang="zh-CN" altLang="en-US" sz="3200" smtClean="0">
                <a:solidFill>
                  <a:srgbClr val="0070C0"/>
                </a:solidFill>
              </a:rPr>
              <a:t>（一）与“变化”相关的事件/行动</a:t>
            </a:r>
            <a:endParaRPr lang="zh-CN" altLang="en-US" sz="3200" smtClean="0">
              <a:solidFill>
                <a:srgbClr val="0070C0"/>
              </a:solidFill>
            </a:endParaRPr>
          </a:p>
          <a:p>
            <a:pPr marL="342900" indent="-342900">
              <a:buClr>
                <a:schemeClr val="tx2"/>
              </a:buClr>
              <a:buSzTx/>
              <a:buFont typeface="Wingdings 2" panose="05020102010507070707"/>
              <a:buChar char="ß"/>
            </a:pPr>
            <a:r>
              <a:rPr lang="zh-CN" altLang="en-US" sz="3200" smtClean="0"/>
              <a:t>施洛米斯·里蒙-凯南说：“一个事件就是一件发生的事情，一件能用一个动词或动作名词加以概括的事情”。</a:t>
            </a:r>
            <a:endParaRPr lang="zh-CN" altLang="en-US" sz="3200" smtClean="0"/>
          </a:p>
          <a:p>
            <a:pPr marL="342900" indent="-342900">
              <a:buClr>
                <a:schemeClr val="tx2"/>
              </a:buClr>
              <a:buSzTx/>
              <a:buFont typeface="Wingdings 2" panose="05020102010507070707"/>
              <a:buChar char="ß"/>
            </a:pPr>
            <a:r>
              <a:rPr lang="zh-CN" altLang="en-US" sz="3200" smtClean="0"/>
              <a:t>事件意味着变化，是“行动”引起了故事的“变化”。在所有行动中有一个核心行动，故事紧扣核心行动展开。</a:t>
            </a:r>
            <a:endParaRPr lang="zh-CN" altLang="en-US" sz="3200"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（二）能形成“差异”效果的戏剧性</a:t>
            </a:r>
            <a:endParaRPr lang="zh-CN" altLang="en-US" dirty="0" smtClean="0">
              <a:sym typeface="+mn-ea"/>
            </a:endParaRPr>
          </a:p>
        </p:txBody>
      </p:sp>
      <p:sp>
        <p:nvSpPr>
          <p:cNvPr id="7" name="内容占位符 6"/>
          <p:cNvSpPr>
            <a:spLocks noGrp="1"/>
          </p:cNvSpPr>
          <p:nvPr>
            <p:ph idx="1"/>
            <p:custDataLst>
              <p:tags r:id="rId2"/>
            </p:custDataLst>
          </p:nvPr>
        </p:nvSpPr>
        <p:spPr/>
        <p:txBody>
          <a:bodyPr>
            <a:normAutofit lnSpcReduction="10000"/>
          </a:bodyPr>
          <a:p>
            <a:endParaRPr lang="en-US" altLang="zh-CN" dirty="0" smtClean="0"/>
          </a:p>
          <a:p>
            <a:pPr marL="342900" indent="-342900">
              <a:buClr>
                <a:schemeClr val="tx2"/>
              </a:buClr>
              <a:buSzTx/>
              <a:buFont typeface="Wingdings 2" panose="05020102010507070707"/>
              <a:buChar char="ß"/>
            </a:pPr>
            <a:r>
              <a:rPr lang="zh-CN" altLang="en-US" sz="3200" smtClean="0"/>
              <a:t>戏剧性的要义是反差，反差是“变化”的外在形式。</a:t>
            </a:r>
            <a:endParaRPr lang="zh-CN" altLang="en-US" sz="3200" smtClean="0"/>
          </a:p>
          <a:p>
            <a:pPr marL="342900" indent="-342900">
              <a:buClr>
                <a:schemeClr val="tx2"/>
              </a:buClr>
              <a:buSzTx/>
              <a:buFont typeface="Wingdings 2" panose="05020102010507070707"/>
              <a:buChar char="ß"/>
            </a:pPr>
            <a:r>
              <a:rPr lang="zh-CN" altLang="en-US" sz="3200" smtClean="0"/>
              <a:t>1.人物身份与行为、行为与结果等之间的巨大反差。《天下无贼》《俄狄浦斯王》</a:t>
            </a:r>
            <a:endParaRPr lang="zh-CN" altLang="en-US" sz="3200" smtClean="0"/>
          </a:p>
          <a:p>
            <a:pPr marL="342900" indent="-342900">
              <a:buClr>
                <a:schemeClr val="tx2"/>
              </a:buClr>
              <a:buSzTx/>
              <a:buFont typeface="Wingdings 2" panose="05020102010507070707"/>
              <a:buChar char="ß"/>
            </a:pPr>
            <a:r>
              <a:rPr lang="zh-CN" altLang="en-US" sz="3200" smtClean="0"/>
              <a:t>2.超越日常生活。《电子情书》《太平广记》</a:t>
            </a:r>
            <a:endParaRPr lang="zh-CN" altLang="en-US" sz="3200" smtClean="0"/>
          </a:p>
          <a:p>
            <a:pPr marL="342900" indent="-342900">
              <a:buClr>
                <a:schemeClr val="tx2"/>
              </a:buClr>
              <a:buSzTx/>
              <a:buFont typeface="Wingdings 2" panose="05020102010507070707"/>
              <a:buChar char="ß"/>
            </a:pPr>
            <a:r>
              <a:rPr lang="zh-CN" altLang="en-US" sz="3200" smtClean="0"/>
              <a:t>3.提供异质生命。《边城》、《大淖记事》</a:t>
            </a:r>
            <a:endParaRPr lang="zh-CN" altLang="en-US" sz="3200" smtClean="0"/>
          </a:p>
          <a:p>
            <a:pPr marL="342900" indent="-342900">
              <a:buClr>
                <a:schemeClr val="tx2"/>
              </a:buClr>
              <a:buSzTx/>
              <a:buFont typeface="Wingdings 2" panose="05020102010507070707"/>
              <a:buChar char="ß"/>
            </a:pPr>
            <a:endParaRPr lang="zh-CN" altLang="en-US" sz="3200" smtClean="0"/>
          </a:p>
          <a:p>
            <a:pPr marL="342900" indent="-342900">
              <a:buClr>
                <a:schemeClr val="tx2"/>
              </a:buClr>
              <a:buSzTx/>
              <a:buFont typeface="Wingdings 2" panose="05020102010507070707"/>
              <a:buChar char="ß"/>
            </a:pPr>
            <a:endParaRPr lang="zh-CN" altLang="en-US" smtClean="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（三）新颖与真挚的见解/感情</a:t>
            </a:r>
            <a:endParaRPr lang="zh-CN" altLang="en-US" dirty="0" smtClean="0">
              <a:sym typeface="+mn-ea"/>
            </a:endParaRPr>
          </a:p>
        </p:txBody>
      </p:sp>
      <p:sp>
        <p:nvSpPr>
          <p:cNvPr id="7" name="内容占位符 6"/>
          <p:cNvSpPr>
            <a:spLocks noGrp="1"/>
          </p:cNvSpPr>
          <p:nvPr>
            <p:ph idx="1"/>
            <p:custDataLst>
              <p:tags r:id="rId2"/>
            </p:custDataLst>
          </p:nvPr>
        </p:nvSpPr>
        <p:spPr/>
        <p:txBody>
          <a:bodyPr/>
          <a:p>
            <a:endParaRPr lang="en-US" altLang="zh-CN" dirty="0" smtClean="0"/>
          </a:p>
          <a:p>
            <a:pPr marL="342900" indent="-342900">
              <a:buClr>
                <a:schemeClr val="tx2"/>
              </a:buClr>
              <a:buSzTx/>
              <a:buFont typeface="Wingdings 2" panose="05020102010507070707"/>
              <a:buChar char="ß"/>
            </a:pPr>
            <a:r>
              <a:rPr lang="zh-CN" altLang="en-US" sz="3200" smtClean="0"/>
              <a:t>每部成功作品，都能给这个世界习以为常的世俗生活提供新的感悟。</a:t>
            </a:r>
            <a:endParaRPr lang="zh-CN" altLang="en-US" sz="3200" smtClean="0"/>
          </a:p>
          <a:p>
            <a:pPr marL="342900" indent="-342900">
              <a:buClr>
                <a:schemeClr val="tx2"/>
              </a:buClr>
              <a:buSzTx/>
              <a:buFont typeface="Wingdings 2" panose="05020102010507070707"/>
              <a:buChar char="ß"/>
            </a:pPr>
            <a:r>
              <a:rPr lang="zh-CN" altLang="en-US" sz="3200" smtClean="0"/>
              <a:t>见解/感情可以集中在主题，也可以散落在情节与细节；可以由故事的全部去演绎，也可以通过人物之口去阐述；可以由作品的题目点明，也可以深藏在叙述语言之中。</a:t>
            </a:r>
            <a:endParaRPr lang="zh-CN" altLang="en-US" sz="3200" smtClean="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mtClean="0">
                <a:sym typeface="+mn-ea"/>
              </a:rPr>
              <a:t>（四）能引起移情的主人公/人物</a:t>
            </a:r>
            <a:endParaRPr lang="zh-CN" altLang="en-US" dirty="0" smtClean="0">
              <a:sym typeface="+mn-ea"/>
            </a:endParaRPr>
          </a:p>
        </p:txBody>
      </p:sp>
      <p:sp>
        <p:nvSpPr>
          <p:cNvPr id="7" name="内容占位符 6"/>
          <p:cNvSpPr>
            <a:spLocks noGrp="1"/>
          </p:cNvSpPr>
          <p:nvPr>
            <p:ph idx="1"/>
            <p:custDataLst>
              <p:tags r:id="rId2"/>
            </p:custDataLst>
          </p:nvPr>
        </p:nvSpPr>
        <p:spPr/>
        <p:txBody>
          <a:bodyPr/>
          <a:p>
            <a:endParaRPr lang="en-US" altLang="zh-CN" dirty="0" smtClean="0"/>
          </a:p>
          <a:p>
            <a:pPr marL="342900" indent="-342900">
              <a:buClr>
                <a:schemeClr val="tx2"/>
              </a:buClr>
              <a:buSzTx/>
              <a:buFont typeface="Wingdings 2" panose="05020102010507070707"/>
              <a:buChar char="ß"/>
            </a:pPr>
            <a:r>
              <a:rPr lang="zh-CN" altLang="en-US" sz="3200" smtClean="0"/>
              <a:t>故事能被我们接受，是因为故事的主人公成功的引起了我们移情。反过来说，主人公若不能引起我们的移情，我们也很难接受这个故事。</a:t>
            </a:r>
            <a:endParaRPr lang="zh-CN" altLang="en-US" sz="3200" smtClean="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a:bodyPr>
          <a:p>
            <a:r>
              <a:rPr lang="zh-CN" altLang="en-US" sz="4000" smtClean="0">
                <a:sym typeface="+mn-ea"/>
              </a:rPr>
              <a:t>故事实质</a:t>
            </a:r>
            <a:endParaRPr lang="zh-CN" altLang="en-US" sz="4000" dirty="0" smtClean="0">
              <a:sym typeface="+mn-ea"/>
            </a:endParaRPr>
          </a:p>
        </p:txBody>
      </p:sp>
      <p:sp>
        <p:nvSpPr>
          <p:cNvPr id="7" name="内容占位符 6"/>
          <p:cNvSpPr>
            <a:spLocks noGrp="1"/>
          </p:cNvSpPr>
          <p:nvPr>
            <p:ph idx="1"/>
            <p:custDataLst>
              <p:tags r:id="rId2"/>
            </p:custDataLst>
          </p:nvPr>
        </p:nvSpPr>
        <p:spPr/>
        <p:txBody>
          <a:bodyPr/>
          <a:p>
            <a:endParaRPr lang="zh-CN" altLang="en-US" smtClean="0"/>
          </a:p>
          <a:p>
            <a:pPr marL="342900" indent="-342900">
              <a:buClr>
                <a:schemeClr val="tx2"/>
              </a:buClr>
              <a:buSzTx/>
              <a:buFont typeface="Wingdings 2" panose="05020102010507070707"/>
              <a:buChar char="ß"/>
            </a:pPr>
            <a:r>
              <a:rPr lang="zh-CN" altLang="en-US" sz="3200" smtClean="0"/>
              <a:t>一个故事事件、一个故事中的人、一个故事中的背景，总是与生活有着这样那样的反差、不同，因此我们可以说：故事是奇观，故事是事故……</a:t>
            </a:r>
            <a:endParaRPr lang="zh-CN" altLang="en-US" sz="3200" smtClean="0"/>
          </a:p>
        </p:txBody>
      </p:sp>
    </p:spTree>
    <p:custDataLst>
      <p:tags r:id="rId3"/>
    </p:custDataLst>
  </p:cSld>
  <p:clrMapOvr>
    <a:masterClrMapping/>
  </p:clrMapOvr>
</p:sld>
</file>

<file path=ppt/tags/tag1.xml><?xml version="1.0" encoding="utf-8"?>
<p:tagLst xmlns:p="http://schemas.openxmlformats.org/presentationml/2006/main">
  <p:tag name="MH" val="20150923180313"/>
  <p:tag name="MH_LIBRARY" val="CONTENTS"/>
  <p:tag name="MH_TYPE" val="OTHERS"/>
  <p:tag name="ID" val="547126"/>
</p:tagLst>
</file>

<file path=ppt/tags/tag10.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1*a*1"/>
  <p:tag name="KSO_WM_UNIT_CLEAR" val="1"/>
  <p:tag name="KSO_WM_UNIT_LAYERLEVEL" val="1"/>
  <p:tag name="KSO_WM_UNIT_VALUE" val="35"/>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AG_VERSION" val="1.0"/>
  <p:tag name="KSO_WM_BEAUTIFY_FLAG" val="#wm#"/>
  <p:tag name="KSO_WM_TEMPLATE_CATEGORY" val="custom"/>
  <p:tag name="KSO_WM_TEMPLATE_INDEX" val="207"/>
  <p:tag name="KSO_WM_UNIT_TYPE" val="b"/>
  <p:tag name="KSO_WM_UNIT_INDEX" val="1"/>
  <p:tag name="KSO_WM_UNIT_ID" val="custom207_1*b*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EMPLATE_CATEGORY" val="custom"/>
  <p:tag name="KSO_WM_TEMPLATE_INDEX" val="207"/>
  <p:tag name="KSO_WM_TAG_VERSION" val="1.0"/>
  <p:tag name="KSO_WM_SLIDE_ID" val="custom207_1"/>
  <p:tag name="KSO_WM_SLIDE_INDEX" val="1"/>
  <p:tag name="KSO_WM_SLIDE_ITEM_CNT" val="2"/>
  <p:tag name="KSO_WM_SLIDE_LAYOUT" val="a_b"/>
  <p:tag name="KSO_WM_SLIDE_LAYOUT_CNT" val="1_1"/>
  <p:tag name="KSO_WM_SLIDE_TYPE" val="title"/>
  <p:tag name="KSO_WM_BEAUTIFY_FLAG" val="#wm#"/>
  <p:tag name="KSO_WM_TEMPLATE_THUMBS_INDEX" val="1、4、10、12、18、22、25、26、27"/>
</p:tagLst>
</file>

<file path=ppt/tags/tag13.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16.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18.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19.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xml><?xml version="1.0" encoding="utf-8"?>
<p:tagLst xmlns:p="http://schemas.openxmlformats.org/presentationml/2006/main">
  <p:tag name="MH" val="20150923180313"/>
  <p:tag name="MH_LIBRARY" val="CONTENTS"/>
  <p:tag name="MH_TYPE" val="NUMBER"/>
  <p:tag name="ID" val="547126"/>
  <p:tag name="MH_ORDER" val="NUMBER"/>
</p:tagLst>
</file>

<file path=ppt/tags/tag20.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21.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22.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25.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27.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28.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29.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3.xml><?xml version="1.0" encoding="utf-8"?>
<p:tagLst xmlns:p="http://schemas.openxmlformats.org/presentationml/2006/main">
  <p:tag name="MH" val="20151014092127"/>
  <p:tag name="MH_LIBRARY" val="GRAPHIC"/>
  <p:tag name="MH_ORDER" val="Freeform 36"/>
</p:tagLst>
</file>

<file path=ppt/tags/tag30.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31.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32.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33.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34.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36.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37.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38.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39.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4.xml><?xml version="1.0" encoding="utf-8"?>
<p:tagLst xmlns:p="http://schemas.openxmlformats.org/presentationml/2006/main">
  <p:tag name="MH" val="20151014092127"/>
  <p:tag name="MH_LIBRARY" val="GRAPHIC"/>
  <p:tag name="MH_ORDER" val="Freeform 34"/>
</p:tagLst>
</file>

<file path=ppt/tags/tag40.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42.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43.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45.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46.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47.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48.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49.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MH" val="20151014092127"/>
  <p:tag name="MH_LIBRARY" val="GRAPHIC"/>
  <p:tag name="MH_ORDER" val="Freeform 35"/>
</p:tagLst>
</file>

<file path=ppt/tags/tag50.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51.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52.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3.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54.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55.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6.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57.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58.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9.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6.xml><?xml version="1.0" encoding="utf-8"?>
<p:tagLst xmlns:p="http://schemas.openxmlformats.org/presentationml/2006/main">
  <p:tag name="MH" val="20151014092127"/>
  <p:tag name="MH_LIBRARY" val="GRAPHIC"/>
  <p:tag name="MH_ORDER" val="Freeform 38"/>
</p:tagLst>
</file>

<file path=ppt/tags/tag60.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61.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62.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63.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64.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65.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66.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67.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68.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69.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7.xml><?xml version="1.0" encoding="utf-8"?>
<p:tagLst xmlns:p="http://schemas.openxmlformats.org/presentationml/2006/main">
  <p:tag name="KSO_WM_TAG_VERSION" val="1.0"/>
  <p:tag name="KSO_WM_BEAUTIFY_FLAG" val="#wm#"/>
  <p:tag name="KSO_WM_TEMPLATE_CATEGORY" val="custom"/>
  <p:tag name="KSO_WM_TEMPLATE_INDEX" val="207"/>
  <p:tag name="KSO_WM_UNIT_TYPE" val="b"/>
  <p:tag name="KSO_WM_UNIT_INDEX" val="1"/>
  <p:tag name="KSO_WM_UNIT_ID" val="custom207_27*b*1"/>
  <p:tag name="KSO_WM_UNIT_CLEAR" val="1"/>
  <p:tag name="KSO_WM_UNIT_LAYERLEVEL" val="1"/>
  <p:tag name="KSO_WM_UNIT_VALUE" val="7"/>
  <p:tag name="KSO_WM_UNIT_ISCONTENTSTITLE" val="0"/>
  <p:tag name="KSO_WM_UNIT_HIGHLIGHT" val="0"/>
  <p:tag name="KSO_WM_UNIT_COMPATIBLE" val="0"/>
  <p:tag name="KSO_WM_UNIT_PRESET_TEXT" val="@YOURNAME"/>
</p:tagLst>
</file>

<file path=ppt/tags/tag70.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71.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72.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73.xml><?xml version="1.0" encoding="utf-8"?>
<p:tagLst xmlns:p="http://schemas.openxmlformats.org/presentationml/2006/main">
  <p:tag name="KSO_WM_TAG_VERSION" val="1.0"/>
  <p:tag name="KSO_WM_BEAUTIFY_FLAG" val="#wm#"/>
  <p:tag name="KSO_WM_TEMPLATE_CATEGORY" val="custom"/>
  <p:tag name="KSO_WM_TEMPLATE_INDEX" val="207"/>
  <p:tag name="KSO_WM_UNIT_TYPE" val="a"/>
  <p:tag name="KSO_WM_UNIT_INDEX" val="1"/>
  <p:tag name="KSO_WM_UNIT_ID" val="custom207_2*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74.xml><?xml version="1.0" encoding="utf-8"?>
<p:tagLst xmlns:p="http://schemas.openxmlformats.org/presentationml/2006/main">
  <p:tag name="KSO_WM_TAG_VERSION" val="1.0"/>
  <p:tag name="KSO_WM_BEAUTIFY_FLAG" val="#wm#"/>
  <p:tag name="KSO_WM_TEMPLATE_CATEGORY" val="custom"/>
  <p:tag name="KSO_WM_TEMPLATE_INDEX" val="207"/>
  <p:tag name="KSO_WM_UNIT_TYPE" val="f"/>
  <p:tag name="KSO_WM_UNIT_INDEX" val="1"/>
  <p:tag name="KSO_WM_UNIT_ID" val="custom207_2*f*1"/>
  <p:tag name="KSO_WM_UNIT_CLEAR" val="1"/>
  <p:tag name="KSO_WM_UNIT_LAYERLEVEL" val="1"/>
  <p:tag name="KSO_WM_UNIT_VALUE" val="325"/>
  <p:tag name="KSO_WM_UNIT_HIGHLIGHT" val="0"/>
  <p:tag name="KSO_WM_UNIT_COMPATIBLE" val="0"/>
  <p:tag name="KSO_WM_UNIT_PRESET_TEXT_INDEX" val="5"/>
  <p:tag name="KSO_WM_UNIT_PRESET_TEXT_LEN" val="232"/>
</p:tagLst>
</file>

<file path=ppt/tags/tag75.xml><?xml version="1.0" encoding="utf-8"?>
<p:tagLst xmlns:p="http://schemas.openxmlformats.org/presentationml/2006/main">
  <p:tag name="KSO_WM_TEMPLATE_CATEGORY" val="custom"/>
  <p:tag name="KSO_WM_TEMPLATE_INDEX" val="207"/>
  <p:tag name="KSO_WM_TAG_VERSION" val="1.0"/>
  <p:tag name="KSO_WM_SLIDE_ID" val="custom207_2"/>
  <p:tag name="KSO_WM_SLIDE_INDEX" val="2"/>
  <p:tag name="KSO_WM_SLIDE_ITEM_CNT" val="1"/>
  <p:tag name="KSO_WM_SLIDE_LAYOUT" val="a_f"/>
  <p:tag name="KSO_WM_SLIDE_LAYOUT_CNT" val="1_1"/>
  <p:tag name="KSO_WM_SLIDE_TYPE" val="text"/>
  <p:tag name="KSO_WM_BEAUTIFY_FLAG" val="#wm#"/>
  <p:tag name="KSO_WM_SLIDE_POSITION" val="50*117"/>
  <p:tag name="KSO_WM_SLIDE_SIZE" val="621*343"/>
</p:tagLst>
</file>

<file path=ppt/tags/tag8.xml><?xml version="1.0" encoding="utf-8"?>
<p:tagLst xmlns:p="http://schemas.openxmlformats.org/presentationml/2006/main">
  <p:tag name="KSO_WM_TAG_VERSION" val="1.0"/>
  <p:tag name="KSO_WM_TEMPLATE_CATEGORY" val="custom"/>
  <p:tag name="KSO_WM_TEMPLATE_INDEX" val="207"/>
</p:tagLst>
</file>

<file path=ppt/tags/tag9.xml><?xml version="1.0" encoding="utf-8"?>
<p:tagLst xmlns:p="http://schemas.openxmlformats.org/presentationml/2006/main">
  <p:tag name="KSO_WM_TAG_VERSION" val="1.0"/>
  <p:tag name="KSO_WM_TEMPLATE_CATEGORY" val="custom"/>
  <p:tag name="KSO_WM_TEMPLATE_INDEX" val="207"/>
</p:tagLst>
</file>

<file path=ppt/theme/theme1.xml><?xml version="1.0" encoding="utf-8"?>
<a:theme xmlns:a="http://schemas.openxmlformats.org/drawingml/2006/main" name="1_A000120140530A99PPBG">
  <a:themeElements>
    <a:clrScheme name="2077">
      <a:dk1>
        <a:srgbClr val="55595B"/>
      </a:dk1>
      <a:lt1>
        <a:srgbClr val="FFFFFF"/>
      </a:lt1>
      <a:dk2>
        <a:srgbClr val="55595B"/>
      </a:dk2>
      <a:lt2>
        <a:srgbClr val="FFFFFF"/>
      </a:lt2>
      <a:accent1>
        <a:srgbClr val="00B0F0"/>
      </a:accent1>
      <a:accent2>
        <a:srgbClr val="4868A2"/>
      </a:accent2>
      <a:accent3>
        <a:srgbClr val="59A47D"/>
      </a:accent3>
      <a:accent4>
        <a:srgbClr val="8B7FBF"/>
      </a:accent4>
      <a:accent5>
        <a:srgbClr val="A67E59"/>
      </a:accent5>
      <a:accent6>
        <a:srgbClr val="EA4D4D"/>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2402</Words>
  <Application>WPS 演示</Application>
  <PresentationFormat>全屏显示(4:3)</PresentationFormat>
  <Paragraphs>138</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Wingdings 2</vt:lpstr>
      <vt:lpstr>Arial</vt:lpstr>
      <vt:lpstr>Franklin Gothic Book</vt:lpstr>
      <vt:lpstr>微软雅黑</vt:lpstr>
      <vt:lpstr>Franklin Gothic Medium</vt:lpstr>
      <vt:lpstr>黑体</vt:lpstr>
      <vt:lpstr>Arial Unicode MS</vt:lpstr>
      <vt:lpstr>Calibri</vt:lpstr>
      <vt:lpstr>Times New Roman</vt:lpstr>
      <vt:lpstr>1_A000120140530A99PPBG</vt:lpstr>
      <vt:lpstr>第六章  故事创意</vt:lpstr>
      <vt:lpstr>LOREM IPSUM DOLOR</vt:lpstr>
      <vt:lpstr>第一节 故事材质</vt:lpstr>
      <vt:lpstr>LOREM IPSUM DOLOR</vt:lpstr>
      <vt:lpstr>LOREM IPSUM DOLOR</vt:lpstr>
      <vt:lpstr>LOREM IPSUM DOLOR</vt:lpstr>
      <vt:lpstr>LOREM IPSUM DOLOR</vt:lpstr>
      <vt:lpstr>LOREM IPSUM DOLOR</vt:lpstr>
      <vt:lpstr>LOREM IPSUM DOLOR</vt:lpstr>
      <vt:lpstr>第二节 故事写作</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工坊活动</vt:lpstr>
      <vt:lpstr>延展阅读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dddew</dc:creator>
  <cp:lastModifiedBy>dddew</cp:lastModifiedBy>
  <cp:revision>14</cp:revision>
  <dcterms:created xsi:type="dcterms:W3CDTF">2017-06-30T02:11:00Z</dcterms:created>
  <dcterms:modified xsi:type="dcterms:W3CDTF">2017-09-01T14:11:48Z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